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8" r:id="rId6"/>
    <p:sldMasterId id="2147483688" r:id="rId7"/>
    <p:sldMasterId id="2147483697" r:id="rId8"/>
    <p:sldMasterId id="2147483709" r:id="rId9"/>
    <p:sldMasterId id="2147483720" r:id="rId10"/>
  </p:sldMasterIdLst>
  <p:notesMasterIdLst>
    <p:notesMasterId r:id="rId34"/>
  </p:notesMasterIdLst>
  <p:sldIdLst>
    <p:sldId id="398" r:id="rId11"/>
    <p:sldId id="399" r:id="rId12"/>
    <p:sldId id="382" r:id="rId13"/>
    <p:sldId id="383" r:id="rId14"/>
    <p:sldId id="384" r:id="rId15"/>
    <p:sldId id="385" r:id="rId16"/>
    <p:sldId id="386" r:id="rId17"/>
    <p:sldId id="387" r:id="rId18"/>
    <p:sldId id="388" r:id="rId19"/>
    <p:sldId id="285" r:id="rId20"/>
    <p:sldId id="381" r:id="rId21"/>
    <p:sldId id="323" r:id="rId22"/>
    <p:sldId id="360" r:id="rId23"/>
    <p:sldId id="373" r:id="rId24"/>
    <p:sldId id="389" r:id="rId25"/>
    <p:sldId id="390" r:id="rId26"/>
    <p:sldId id="391" r:id="rId27"/>
    <p:sldId id="392" r:id="rId28"/>
    <p:sldId id="393" r:id="rId29"/>
    <p:sldId id="394" r:id="rId30"/>
    <p:sldId id="395" r:id="rId31"/>
    <p:sldId id="396" r:id="rId32"/>
    <p:sldId id="397"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6CDCF-C7BA-452A-A5F2-368DFACDE458}" v="4277" dt="2019-06-13T15:44:01.553"/>
    <p1510:client id="{C68BE14C-B6E0-43BA-B2A1-62DEEEADCFB0}" v="701" dt="2019-06-13T17:47:32.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6607" autoAdjust="0"/>
  </p:normalViewPr>
  <p:slideViewPr>
    <p:cSldViewPr snapToGrid="0">
      <p:cViewPr varScale="1">
        <p:scale>
          <a:sx n="66" d="100"/>
          <a:sy n="66" d="100"/>
        </p:scale>
        <p:origin x="123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5/10/relationships/revisionInfo" Target="revisionInfo.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D90C6DC-5093-415C-BF84-A889471552AF}" type="datetimeFigureOut">
              <a:rPr lang="en-US" smtClean="0"/>
              <a:t>4/9/2021</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22F0471-58AD-415C-B427-019F8D482166}" type="slidenum">
              <a:rPr lang="en-US" smtClean="0"/>
              <a:t>‹#›</a:t>
            </a:fld>
            <a:endParaRPr lang="en-US"/>
          </a:p>
        </p:txBody>
      </p:sp>
    </p:spTree>
    <p:extLst>
      <p:ext uri="{BB962C8B-B14F-4D97-AF65-F5344CB8AC3E}">
        <p14:creationId xmlns:p14="http://schemas.microsoft.com/office/powerpoint/2010/main" val="3703813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otary.or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tlodinc.org/content.aspx?sl=1213357326" TargetMode="External"/><Relationship Id="rId5" Type="http://schemas.openxmlformats.org/officeDocument/2006/relationships/hyperlink" Target="http://www.linksinc.org/" TargetMode="External"/><Relationship Id="rId4" Type="http://schemas.openxmlformats.org/officeDocument/2006/relationships/hyperlink" Target="https://www.lionsclubs.org/e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DA910615-33E9-A44A-87B7-52BAF2946AF9}"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683623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Clr>
                <a:srgbClr val="000000"/>
              </a:buClr>
              <a:buFontTx/>
              <a:buNone/>
              <a:defRPr/>
            </a:pPr>
            <a:endParaRPr lang="en-US" dirty="0">
              <a:latin typeface="Arial" panose="020B0604020202020204" pitchFamily="34" charset="0"/>
              <a:cs typeface="Arial" panose="020B0604020202020204" pitchFamily="34" charset="0"/>
            </a:endParaRPr>
          </a:p>
          <a:p>
            <a:pPr>
              <a:spcBef>
                <a:spcPct val="0"/>
              </a:spcBef>
              <a:buClr>
                <a:srgbClr val="000000"/>
              </a:buClr>
              <a:buFontTx/>
              <a:buNone/>
              <a:defRPr/>
            </a:pPr>
            <a:r>
              <a:rPr lang="en-US" dirty="0">
                <a:latin typeface="Arial" panose="020B0604020202020204" pitchFamily="34" charset="0"/>
                <a:cs typeface="Arial" panose="020B0604020202020204" pitchFamily="34" charset="0"/>
              </a:rPr>
              <a:t>Good afternoon….</a:t>
            </a:r>
          </a:p>
          <a:p>
            <a:endParaRPr lang="en-US" baseline="0" dirty="0"/>
          </a:p>
        </p:txBody>
      </p:sp>
      <p:sp>
        <p:nvSpPr>
          <p:cNvPr id="4" name="Slide Number Placeholder 3"/>
          <p:cNvSpPr>
            <a:spLocks noGrp="1"/>
          </p:cNvSpPr>
          <p:nvPr>
            <p:ph type="sldNum" sz="quarter" idx="10"/>
          </p:nvPr>
        </p:nvSpPr>
        <p:spPr/>
        <p:txBody>
          <a:bodyPr/>
          <a:lstStyle/>
          <a:p>
            <a:pPr defTabSz="924916">
              <a:defRPr/>
            </a:pPr>
            <a:fld id="{04DA7BC6-ED5E-47B2-AEF0-348BEDA8597C}" type="slidenum">
              <a:rPr lang="en-US">
                <a:solidFill>
                  <a:prstClr val="black"/>
                </a:solidFill>
                <a:latin typeface="Calibri" panose="020F0502020204030204"/>
              </a:rPr>
              <a:pPr defTabSz="924916">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44067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latin typeface="+mn-lt"/>
              </a:rPr>
              <a:t>Craig</a:t>
            </a:r>
          </a:p>
          <a:p>
            <a:pPr defTabSz="924916">
              <a:defRPr/>
            </a:pPr>
            <a:endParaRPr lang="en-US" b="1" dirty="0">
              <a:latin typeface="+mn-lt"/>
            </a:endParaRPr>
          </a:p>
          <a:p>
            <a:pPr defTabSz="924916">
              <a:defRPr/>
            </a:pPr>
            <a:r>
              <a:rPr lang="en-US" dirty="0">
                <a:latin typeface="+mn-lt"/>
              </a:rPr>
              <a:t>The AmeriCorps</a:t>
            </a:r>
            <a:r>
              <a:rPr lang="en-US" baseline="0" dirty="0">
                <a:latin typeface="+mn-lt"/>
              </a:rPr>
              <a:t> VISTA program has been impacting individuals and communities since 1965 and has placed over 220,000 members since that time.  </a:t>
            </a:r>
            <a:r>
              <a:rPr lang="en-US" b="0" i="0" baseline="0" dirty="0">
                <a:latin typeface="+mn-lt"/>
              </a:rPr>
              <a:t>VISTA has four core principles that guide our work and the work that sponsors and members accomplish in their communities. </a:t>
            </a:r>
            <a:endParaRPr lang="en-US" b="0" i="0" dirty="0">
              <a:latin typeface="+mn-lt"/>
            </a:endParaRPr>
          </a:p>
          <a:p>
            <a:pPr rtl="0"/>
            <a:endParaRPr lang="en-US" sz="800" i="1" dirty="0"/>
          </a:p>
          <a:p>
            <a:pPr rtl="0"/>
            <a:r>
              <a:rPr lang="en-US" i="0" dirty="0">
                <a:latin typeface="+mn-lt"/>
              </a:rPr>
              <a:t>The first</a:t>
            </a:r>
            <a:r>
              <a:rPr lang="en-US" i="0" baseline="0" dirty="0">
                <a:latin typeface="+mn-lt"/>
              </a:rPr>
              <a:t> principle is e</a:t>
            </a:r>
            <a:r>
              <a:rPr lang="en-US" i="0" dirty="0">
                <a:latin typeface="+mn-lt"/>
              </a:rPr>
              <a:t>nding poverty. </a:t>
            </a:r>
            <a:r>
              <a:rPr lang="en-US" i="0" dirty="0">
                <a:effectLst/>
                <a:latin typeface="+mn-lt"/>
              </a:rPr>
              <a:t> </a:t>
            </a:r>
            <a:r>
              <a:rPr lang="en-US" i="0" dirty="0">
                <a:latin typeface="+mn-lt"/>
              </a:rPr>
              <a:t>A VISTA project's goal is</a:t>
            </a:r>
            <a:r>
              <a:rPr lang="en-US" i="0" baseline="0" dirty="0">
                <a:latin typeface="+mn-lt"/>
              </a:rPr>
              <a:t> to </a:t>
            </a:r>
            <a:r>
              <a:rPr lang="en-US" i="0" dirty="0">
                <a:latin typeface="+mn-lt"/>
              </a:rPr>
              <a:t>move individuals and communities </a:t>
            </a:r>
            <a:r>
              <a:rPr lang="en-US" b="1" i="0" dirty="0">
                <a:latin typeface="+mn-lt"/>
              </a:rPr>
              <a:t>out of poverty</a:t>
            </a:r>
            <a:r>
              <a:rPr lang="en-US" i="0" dirty="0">
                <a:latin typeface="+mn-lt"/>
              </a:rPr>
              <a:t>, rather than making poverty more tolerable through short-term services.</a:t>
            </a:r>
            <a:endParaRPr lang="en-US" i="0" dirty="0">
              <a:effectLst/>
              <a:latin typeface="+mn-lt"/>
            </a:endParaRPr>
          </a:p>
          <a:p>
            <a:pPr rtl="0"/>
            <a:br>
              <a:rPr lang="en-US" i="0" dirty="0">
                <a:latin typeface="+mn-lt"/>
              </a:rPr>
            </a:br>
            <a:r>
              <a:rPr lang="en-US" i="0" dirty="0">
                <a:latin typeface="+mn-lt"/>
              </a:rPr>
              <a:t>As a way to empower communities, a VISTA project engages residents of low-income communities in planning, development, and implementation of the project.  </a:t>
            </a:r>
            <a:endParaRPr lang="en-US" i="0" dirty="0">
              <a:effectLst/>
              <a:latin typeface="+mn-lt"/>
            </a:endParaRPr>
          </a:p>
          <a:p>
            <a:pPr rtl="0"/>
            <a:br>
              <a:rPr lang="en-US" i="0" dirty="0">
                <a:latin typeface="+mn-lt"/>
              </a:rPr>
            </a:br>
            <a:r>
              <a:rPr lang="en-US" i="0" dirty="0">
                <a:latin typeface="+mn-lt"/>
              </a:rPr>
              <a:t>To build</a:t>
            </a:r>
            <a:r>
              <a:rPr lang="en-US" i="0" baseline="0" dirty="0">
                <a:latin typeface="+mn-lt"/>
              </a:rPr>
              <a:t> </a:t>
            </a:r>
            <a:r>
              <a:rPr lang="en-US" i="0" dirty="0">
                <a:latin typeface="+mn-lt"/>
              </a:rPr>
              <a:t>capacity, VISTA members strengthen, expand, and increase the reach of anti-poverty organizations and programs in coordination with staff and volunteers. </a:t>
            </a:r>
          </a:p>
          <a:p>
            <a:pPr rtl="0"/>
            <a:endParaRPr lang="en-US" sz="800" dirty="0"/>
          </a:p>
          <a:p>
            <a:pPr rtl="0"/>
            <a:r>
              <a:rPr lang="en-US" i="0" dirty="0">
                <a:latin typeface="+mn-lt"/>
              </a:rPr>
              <a:t>Capacity building is a unique feature of the VISTA program – and it is a resource that is much needed in community organizations. VISTA members build capacity for organizations to address poverty long after the VISTAs are gone. They develop systems, relationships, and knowledge which they transfer to the organization and the community to sustain them over the long term.</a:t>
            </a:r>
            <a:br>
              <a:rPr lang="en-US" i="0" dirty="0">
                <a:latin typeface="+mn-lt"/>
              </a:rPr>
            </a:br>
            <a:endParaRPr lang="en-US" i="0" dirty="0">
              <a:latin typeface="+mn-lt"/>
            </a:endParaRPr>
          </a:p>
          <a:p>
            <a:pPr defTabSz="924916">
              <a:defRPr/>
            </a:pPr>
            <a:r>
              <a:rPr lang="en-US" baseline="0" dirty="0">
                <a:latin typeface="+mn-lt"/>
              </a:rPr>
              <a:t>The annual impact of the work being done in the field is impressive! In FY18 the program engaged over 8,000 members in 4,500 different sites across the United States and territories. The sponsoring organizations and communities received over $195 million in cash and in-kind resources to support the VISTA projects and corresponding events. In addition, over 720,000 </a:t>
            </a:r>
            <a:r>
              <a:rPr lang="en-US" baseline="0">
                <a:latin typeface="+mn-lt"/>
              </a:rPr>
              <a:t>volunteers were mobilized </a:t>
            </a:r>
            <a:r>
              <a:rPr lang="en-US" baseline="0" dirty="0">
                <a:latin typeface="+mn-lt"/>
              </a:rPr>
              <a:t>to work on programming. VISTA members serve closely with volunteers at some sites and are instrumental in training them and developing processes to build capacity and sustainability.</a:t>
            </a:r>
          </a:p>
          <a:p>
            <a:endParaRPr lang="en-US" dirty="0"/>
          </a:p>
        </p:txBody>
      </p:sp>
      <p:sp>
        <p:nvSpPr>
          <p:cNvPr id="4" name="Slide Number Placeholder 3"/>
          <p:cNvSpPr>
            <a:spLocks noGrp="1"/>
          </p:cNvSpPr>
          <p:nvPr>
            <p:ph type="sldNum" sz="quarter" idx="10"/>
          </p:nvPr>
        </p:nvSpPr>
        <p:spPr/>
        <p:txBody>
          <a:bodyPr/>
          <a:lstStyle/>
          <a:p>
            <a:pPr defTabSz="924916">
              <a:defRPr/>
            </a:pPr>
            <a:fld id="{04DA7BC6-ED5E-47B2-AEF0-348BEDA8597C}" type="slidenum">
              <a:rPr lang="en-US">
                <a:solidFill>
                  <a:prstClr val="black"/>
                </a:solidFill>
                <a:latin typeface="Calibri" panose="020F0502020204030204"/>
              </a:rPr>
              <a:pPr defTabSz="92491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74781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Melissa</a:t>
            </a:r>
          </a:p>
          <a:p>
            <a:endParaRPr lang="en-US" dirty="0">
              <a:latin typeface="+mn-lt"/>
            </a:endParaRPr>
          </a:p>
          <a:p>
            <a:r>
              <a:rPr lang="en-US" dirty="0">
                <a:latin typeface="+mn-lt"/>
              </a:rPr>
              <a:t>There are two steps to</a:t>
            </a:r>
            <a:r>
              <a:rPr lang="en-US" baseline="0" dirty="0">
                <a:latin typeface="+mn-lt"/>
              </a:rPr>
              <a:t> the VISTA program application process. First, the interested organization submits a Concept Paper in the eGrants system. eGrants is a separate system from </a:t>
            </a:r>
            <a:r>
              <a:rPr lang="en-US" b="0" baseline="0" dirty="0">
                <a:latin typeface="+mn-lt"/>
              </a:rPr>
              <a:t>Grants.gov</a:t>
            </a:r>
            <a:r>
              <a:rPr lang="en-US" baseline="0" dirty="0">
                <a:latin typeface="+mn-lt"/>
              </a:rPr>
              <a:t>. Please be sure that you are using eGrants. The organization creates an account and uploads and submits the concept paper in this platform. CNCS reviews the Concept Paper to gain a better understanding of the proposed project and to determine if the activities and the organization are in alignment with VISTA’s programming priorities, which include economic opportunities, education, healthy futures and veterans and military families. The proposed project must be focused on </a:t>
            </a:r>
            <a:r>
              <a:rPr lang="en-US" dirty="0"/>
              <a:t>anti-poverty work. The concept paper must </a:t>
            </a:r>
            <a:r>
              <a:rPr lang="en-US" b="1" u="sng" dirty="0"/>
              <a:t>clearly</a:t>
            </a:r>
            <a:r>
              <a:rPr lang="en-US" dirty="0"/>
              <a:t> demonstrate how the proposed VISTA project breaks the cycle of poverty and helps uplift communities.  Concept papers that do not clearly tie to VISTA’s anti-poverty mission will not be approved.</a:t>
            </a:r>
          </a:p>
          <a:p>
            <a:endParaRPr lang="en-US" baseline="0" dirty="0">
              <a:latin typeface="+mn-lt"/>
            </a:endParaRPr>
          </a:p>
          <a:p>
            <a:pPr defTabSz="924916">
              <a:defRPr/>
            </a:pPr>
            <a:r>
              <a:rPr lang="en-US" dirty="0"/>
              <a:t>VISTA resources cannot be used to carry out activities for which  your organization has already received CNCS/ORE grant dollars to carry out.  We’re happy to have VISTA resources support the work, particularly the implementation of the action plans, however, this must be separate from what the Community Conversations grant money is supporting. </a:t>
            </a:r>
          </a:p>
          <a:p>
            <a:endParaRPr lang="en-US" baseline="0" dirty="0">
              <a:latin typeface="+mn-lt"/>
            </a:endParaRPr>
          </a:p>
          <a:p>
            <a:r>
              <a:rPr lang="en-US" baseline="0" dirty="0">
                <a:latin typeface="+mn-lt"/>
              </a:rPr>
              <a:t>The Concept Paper submission deadlines are on a quarterly basis and the next deadline is July 1. </a:t>
            </a:r>
          </a:p>
          <a:p>
            <a:endParaRPr lang="en-US" baseline="0" dirty="0">
              <a:latin typeface="+mn-lt"/>
            </a:endParaRPr>
          </a:p>
          <a:p>
            <a:r>
              <a:rPr lang="en-US" baseline="0" dirty="0">
                <a:latin typeface="+mn-lt"/>
              </a:rPr>
              <a:t>If CNCS approves the Concept Paper, the organization is invited to submit a full application (much of which has already been exported from the responses that the applicant has provided in the Concept Paper). CNCS field staff are available to provide technical assistance and guidance during the writing of both the Concept Paper and the full Application.</a:t>
            </a:r>
            <a:endParaRPr lang="en-US" dirty="0">
              <a:latin typeface="+mn-lt"/>
            </a:endParaRPr>
          </a:p>
        </p:txBody>
      </p:sp>
      <p:sp>
        <p:nvSpPr>
          <p:cNvPr id="4" name="Slide Number Placeholder 3"/>
          <p:cNvSpPr>
            <a:spLocks noGrp="1"/>
          </p:cNvSpPr>
          <p:nvPr>
            <p:ph type="sldNum" sz="quarter" idx="10"/>
          </p:nvPr>
        </p:nvSpPr>
        <p:spPr/>
        <p:txBody>
          <a:bodyPr/>
          <a:lstStyle/>
          <a:p>
            <a:pPr defTabSz="924916">
              <a:defRPr/>
            </a:pPr>
            <a:fld id="{04DA7BC6-ED5E-47B2-AEF0-348BEDA8597C}" type="slidenum">
              <a:rPr lang="en-US">
                <a:solidFill>
                  <a:prstClr val="black"/>
                </a:solidFill>
                <a:latin typeface="Calibri" panose="020F0502020204030204"/>
              </a:rPr>
              <a:pPr defTabSz="924916">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329686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baseline="0" dirty="0">
                <a:latin typeface="+mn-lt"/>
              </a:rPr>
              <a:t>Melissa </a:t>
            </a:r>
          </a:p>
          <a:p>
            <a:pPr defTabSz="924916">
              <a:defRPr/>
            </a:pPr>
            <a:endParaRPr lang="en-US" baseline="0" dirty="0">
              <a:latin typeface="+mn-lt"/>
            </a:endParaRPr>
          </a:p>
          <a:p>
            <a:pPr defTabSz="924916">
              <a:defRPr/>
            </a:pPr>
            <a:r>
              <a:rPr lang="en-US" baseline="0" dirty="0">
                <a:latin typeface="+mn-lt"/>
              </a:rPr>
              <a:t>After your application has been approved, CNCS Field Staff can help your organization develop a service opportunity listing to begin the VISTA recruitment efforts. </a:t>
            </a:r>
            <a:r>
              <a:rPr lang="en-US" dirty="0"/>
              <a:t>All listings are posted on our AmeriCorps application portal.</a:t>
            </a:r>
          </a:p>
          <a:p>
            <a:endParaRPr lang="en-US" baseline="0" dirty="0">
              <a:latin typeface="+mn-lt"/>
            </a:endParaRPr>
          </a:p>
          <a:p>
            <a:r>
              <a:rPr lang="en-US" baseline="0" dirty="0">
                <a:latin typeface="+mn-lt"/>
              </a:rPr>
              <a:t>At that time the organization will also develop a VISTA Assignment Description. </a:t>
            </a:r>
            <a:r>
              <a:rPr lang="en-US" i="0" dirty="0">
                <a:latin typeface="+mn-lt"/>
              </a:rPr>
              <a:t>The VAD is the required member position description for each VISTA member. It serves as a powerful guide for recruitment, planning and implementing activities. It can be used to assist with selecting a VISTA candidate, guiding and supporting members during their year of service, and assessing performance by measuring their work against the stated goals and objectives.  </a:t>
            </a:r>
          </a:p>
          <a:p>
            <a:endParaRPr lang="en-US" i="0" baseline="0" dirty="0">
              <a:latin typeface="+mn-lt"/>
            </a:endParaRPr>
          </a:p>
          <a:p>
            <a:pPr defTabSz="924916">
              <a:defRPr/>
            </a:pPr>
            <a:r>
              <a:rPr lang="en-US" dirty="0"/>
              <a:t>VISTA has marketing materials available for sponsors to use during recruitment efforts (brochures, flyers, posters, postcards, email templates, and an online photo library, to name a few).</a:t>
            </a:r>
          </a:p>
          <a:p>
            <a:endParaRPr lang="en-US" i="0" baseline="0" dirty="0">
              <a:latin typeface="+mn-lt"/>
            </a:endParaRPr>
          </a:p>
          <a:p>
            <a:pPr lvl="0"/>
            <a:r>
              <a:rPr lang="en-US" dirty="0"/>
              <a:t>You should promote benefits of service, such as the – Education Award, Non-competitive eligibility (NCE), and Relocation Assistance.</a:t>
            </a:r>
          </a:p>
          <a:p>
            <a:pPr lvl="0"/>
            <a:endParaRPr lang="en-US" dirty="0"/>
          </a:p>
          <a:p>
            <a:pPr lvl="0"/>
            <a:r>
              <a:rPr lang="en-US" dirty="0"/>
              <a:t>Be sure to emphasize how your organization and VISTA will provide professional development to members. </a:t>
            </a:r>
          </a:p>
          <a:p>
            <a:pPr defTabSz="924916">
              <a:defRPr/>
            </a:pPr>
            <a:endParaRPr lang="en-US" baseline="0" dirty="0">
              <a:latin typeface="+mn-lt"/>
            </a:endParaRPr>
          </a:p>
          <a:p>
            <a:pPr lvl="0"/>
            <a:r>
              <a:rPr lang="en-US" dirty="0"/>
              <a:t>Post on job sites like Idealist, Indeed, LinkedIn and local job boards. Also use social media and bulletin boards to get the word out. </a:t>
            </a:r>
          </a:p>
          <a:p>
            <a:pPr defTabSz="924916">
              <a:defRPr/>
            </a:pPr>
            <a:endParaRPr lang="en-US" baseline="0" dirty="0">
              <a:latin typeface="+mn-lt"/>
            </a:endParaRPr>
          </a:p>
          <a:p>
            <a:pPr lvl="0"/>
            <a:r>
              <a:rPr lang="en-US" dirty="0"/>
              <a:t>Lastly, develop recruitment contacts with local colleges/universities, career centers, and community organizations. Forge connections with the </a:t>
            </a:r>
            <a:r>
              <a:rPr lang="en-US" u="sng" dirty="0">
                <a:hlinkClick r:id="rId3"/>
              </a:rPr>
              <a:t>Rotary Club</a:t>
            </a:r>
            <a:r>
              <a:rPr lang="en-US" dirty="0">
                <a:hlinkClick r:id="rId3"/>
              </a:rPr>
              <a:t>,</a:t>
            </a:r>
            <a:r>
              <a:rPr lang="en-US" dirty="0">
                <a:hlinkClick r:id="rId4"/>
              </a:rPr>
              <a:t>  </a:t>
            </a:r>
            <a:r>
              <a:rPr lang="en-US" u="sng" dirty="0">
                <a:hlinkClick r:id="rId4"/>
              </a:rPr>
              <a:t>Lions Club</a:t>
            </a:r>
            <a:r>
              <a:rPr lang="en-US" dirty="0">
                <a:hlinkClick r:id="rId4"/>
              </a:rPr>
              <a:t>,</a:t>
            </a:r>
            <a:r>
              <a:rPr lang="en-US" dirty="0">
                <a:hlinkClick r:id="rId5"/>
              </a:rPr>
              <a:t>  </a:t>
            </a:r>
            <a:r>
              <a:rPr lang="en-US" u="sng" dirty="0">
                <a:hlinkClick r:id="rId5"/>
              </a:rPr>
              <a:t>Links</a:t>
            </a:r>
            <a:r>
              <a:rPr lang="en-US" dirty="0">
                <a:hlinkClick r:id="rId5"/>
              </a:rPr>
              <a:t>,</a:t>
            </a:r>
            <a:r>
              <a:rPr lang="en-US" dirty="0">
                <a:hlinkClick r:id="rId6"/>
              </a:rPr>
              <a:t>  </a:t>
            </a:r>
            <a:r>
              <a:rPr lang="en-US" u="sng" dirty="0">
                <a:hlinkClick r:id="rId6"/>
              </a:rPr>
              <a:t>Top Teens of America</a:t>
            </a:r>
            <a:r>
              <a:rPr lang="en-US" dirty="0">
                <a:hlinkClick r:id="rId6"/>
              </a:rPr>
              <a:t> </a:t>
            </a:r>
            <a:r>
              <a:rPr lang="en-US" dirty="0"/>
              <a:t>or other social organizations in your area. You should ask to give a presentation about your program and any VISTA openings during one of their meetings. </a:t>
            </a:r>
          </a:p>
          <a:p>
            <a:pPr defTabSz="924916">
              <a:defRPr/>
            </a:pPr>
            <a:endParaRPr lang="en-US" baseline="0" dirty="0">
              <a:latin typeface="+mn-lt"/>
            </a:endParaRPr>
          </a:p>
          <a:p>
            <a:pPr defTabSz="924916">
              <a:defRPr/>
            </a:pPr>
            <a:endParaRPr lang="en-US" baseline="0" dirty="0">
              <a:latin typeface="+mn-lt"/>
            </a:endParaRPr>
          </a:p>
          <a:p>
            <a:pPr defTabSz="924916">
              <a:defRPr/>
            </a:pPr>
            <a:endParaRPr lang="en-US" baseline="0" dirty="0">
              <a:latin typeface="+mn-lt"/>
            </a:endParaRPr>
          </a:p>
        </p:txBody>
      </p:sp>
      <p:sp>
        <p:nvSpPr>
          <p:cNvPr id="4" name="Slide Number Placeholder 3"/>
          <p:cNvSpPr>
            <a:spLocks noGrp="1"/>
          </p:cNvSpPr>
          <p:nvPr>
            <p:ph type="sldNum" sz="quarter" idx="10"/>
          </p:nvPr>
        </p:nvSpPr>
        <p:spPr/>
        <p:txBody>
          <a:bodyPr/>
          <a:lstStyle/>
          <a:p>
            <a:pPr defTabSz="924916">
              <a:defRPr/>
            </a:pPr>
            <a:fld id="{04DA7BC6-ED5E-47B2-AEF0-348BEDA8597C}" type="slidenum">
              <a:rPr lang="en-US">
                <a:solidFill>
                  <a:prstClr val="black"/>
                </a:solidFill>
                <a:latin typeface="Calibri" panose="020F0502020204030204"/>
              </a:rPr>
              <a:pPr defTabSz="924916">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02763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Craig</a:t>
            </a:r>
          </a:p>
          <a:p>
            <a:endParaRPr lang="en-US" dirty="0"/>
          </a:p>
          <a:p>
            <a:r>
              <a:rPr lang="en-US" dirty="0"/>
              <a:t>The last thing we’d like to touch upon are benefits for both the members and sponsors. </a:t>
            </a:r>
          </a:p>
          <a:p>
            <a:endParaRPr lang="en-US" sz="1400" dirty="0"/>
          </a:p>
          <a:p>
            <a:r>
              <a:rPr lang="en-US" sz="1400" dirty="0"/>
              <a:t>If you become a VISTA sponsor, you will want to know all of the benefits available to VISTA members </a:t>
            </a:r>
            <a:r>
              <a:rPr lang="en-US" altLang="ja-JP" sz="1400" dirty="0"/>
              <a:t>so that you can support them </a:t>
            </a:r>
            <a:r>
              <a:rPr lang="en-US" altLang="ja-JP" sz="1400" dirty="0">
                <a:cs typeface="Arial"/>
              </a:rPr>
              <a:t>and inform candidates during the recruitment process. </a:t>
            </a:r>
            <a:r>
              <a:rPr lang="en-US" sz="1400" dirty="0"/>
              <a:t>In addition to benefits which range from a living allowance, non-competitive hiring eligibility for federal jobs and an End of Service award, we have many others that aren’t listed, such as student loan forbearance and relocation assistance. </a:t>
            </a:r>
            <a:r>
              <a:rPr lang="en-US" sz="1400" b="1" dirty="0"/>
              <a:t>Not to mention the fact that AmeriCorps VISTA service time counts towards federal retirement! </a:t>
            </a:r>
          </a:p>
          <a:p>
            <a:endParaRPr lang="en-US" sz="1400" dirty="0"/>
          </a:p>
          <a:p>
            <a:r>
              <a:rPr lang="en-US" sz="1400" dirty="0"/>
              <a:t>To learn more about VISTA member benefits, go to the VISTA webpage or the VISTA Campus. </a:t>
            </a:r>
          </a:p>
          <a:p>
            <a:endParaRPr lang="en-US" sz="1400" dirty="0"/>
          </a:p>
          <a:p>
            <a:r>
              <a:rPr lang="en-US" sz="1400" dirty="0"/>
              <a:t>Sponsoring agencies also receive numerous benefits from hosting a VISTA member, such as strengthening their capacity, recruiting and managing additional volunteers and expanding partnership opportunities in their community. The impact that VISTA members make in their communities is invaluable! Please reach out to your local CNCS field staff if you have any questions and thank you for considering VISTA. </a:t>
            </a:r>
          </a:p>
          <a:p>
            <a:pPr defTabSz="977746">
              <a:defRPr/>
            </a:pPr>
            <a:endParaRPr lang="en-US" altLang="ja-JP" dirty="0">
              <a:solidFill>
                <a:schemeClr val="tx1"/>
              </a:solidFill>
              <a:latin typeface="+mn-lt"/>
              <a:ea typeface="+mn-ea"/>
              <a:cs typeface="Arial"/>
            </a:endParaRPr>
          </a:p>
        </p:txBody>
      </p:sp>
      <p:sp>
        <p:nvSpPr>
          <p:cNvPr id="4" name="Slide Number Placeholder 3"/>
          <p:cNvSpPr>
            <a:spLocks noGrp="1"/>
          </p:cNvSpPr>
          <p:nvPr>
            <p:ph type="sldNum" sz="quarter" idx="10"/>
          </p:nvPr>
        </p:nvSpPr>
        <p:spPr/>
        <p:txBody>
          <a:bodyPr/>
          <a:lstStyle/>
          <a:p>
            <a:pPr defTabSz="924916">
              <a:defRPr/>
            </a:pPr>
            <a:fld id="{DF2F4BB3-DF5F-4775-A62E-0069CC7C3EC1}" type="slidenum">
              <a:rPr lang="en-US">
                <a:solidFill>
                  <a:prstClr val="black"/>
                </a:solidFill>
                <a:latin typeface="Calibri" panose="020F0502020204030204"/>
              </a:rPr>
              <a:pPr defTabSz="924916">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678903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F0471-58AD-415C-B427-019F8D482166}" type="slidenum">
              <a:rPr lang="en-US" smtClean="0"/>
              <a:t>15</a:t>
            </a:fld>
            <a:endParaRPr lang="en-US"/>
          </a:p>
        </p:txBody>
      </p:sp>
    </p:spTree>
    <p:extLst>
      <p:ext uri="{BB962C8B-B14F-4D97-AF65-F5344CB8AC3E}">
        <p14:creationId xmlns:p14="http://schemas.microsoft.com/office/powerpoint/2010/main" val="1481941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Documenting slow violence (hidden environmental injustices) in Nevada through Photo Voice</a:t>
            </a:r>
          </a:p>
          <a:p>
            <a:endParaRPr lang="en-US" sz="1200" dirty="0">
              <a:solidFill>
                <a:schemeClr val="tx1"/>
              </a:solidFill>
            </a:endParaRPr>
          </a:p>
          <a:p>
            <a:r>
              <a:rPr lang="en-US" sz="1200" dirty="0">
                <a:solidFill>
                  <a:schemeClr val="tx1"/>
                </a:solidFill>
              </a:rPr>
              <a:t>Academic partner: 2 UNR Social Work faculty</a:t>
            </a:r>
          </a:p>
          <a:p>
            <a:endParaRPr lang="en-US" sz="1200" dirty="0">
              <a:solidFill>
                <a:schemeClr val="tx1"/>
              </a:solidFill>
            </a:endParaRPr>
          </a:p>
          <a:p>
            <a:r>
              <a:rPr lang="en-US" sz="1200" dirty="0">
                <a:solidFill>
                  <a:schemeClr val="tx1"/>
                </a:solidFill>
              </a:rPr>
              <a:t>Community partner: Communities in Schools</a:t>
            </a:r>
          </a:p>
          <a:p>
            <a:pPr marL="0" indent="0">
              <a:buNone/>
            </a:pPr>
            <a:endParaRPr lang="en-US" sz="1200" dirty="0">
              <a:solidFill>
                <a:schemeClr val="tx1"/>
              </a:solidFill>
            </a:endParaRPr>
          </a:p>
          <a:p>
            <a:r>
              <a:rPr lang="en-US" sz="1200" dirty="0">
                <a:solidFill>
                  <a:schemeClr val="tx1"/>
                </a:solidFill>
              </a:rPr>
              <a:t>Co-Researchers: Youth scientists:15 high school students from Title I high schools</a:t>
            </a:r>
          </a:p>
          <a:p>
            <a:endParaRPr lang="en-US" sz="1200" dirty="0">
              <a:solidFill>
                <a:schemeClr val="tx1"/>
              </a:solidFill>
            </a:endParaRPr>
          </a:p>
          <a:p>
            <a:r>
              <a:rPr lang="en-US" sz="1200" dirty="0">
                <a:solidFill>
                  <a:schemeClr val="tx1"/>
                </a:solidFill>
              </a:rPr>
              <a:t>Funder: ORE CNCS</a:t>
            </a:r>
          </a:p>
          <a:p>
            <a:endParaRPr lang="en-US" dirty="0"/>
          </a:p>
        </p:txBody>
      </p:sp>
      <p:sp>
        <p:nvSpPr>
          <p:cNvPr id="4" name="Slide Number Placeholder 3"/>
          <p:cNvSpPr>
            <a:spLocks noGrp="1"/>
          </p:cNvSpPr>
          <p:nvPr>
            <p:ph type="sldNum" sz="quarter" idx="10"/>
          </p:nvPr>
        </p:nvSpPr>
        <p:spPr/>
        <p:txBody>
          <a:bodyPr/>
          <a:lstStyle/>
          <a:p>
            <a:fld id="{0E7FEF1E-C080-634D-BC7A-53681C92C25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7947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B07452-5A66-40C6-BABE-FE52167D14A3}" type="slidenum">
              <a:rPr lang="en-US" altLang="en-US">
                <a:solidFill>
                  <a:prstClr val="black"/>
                </a:solidFill>
              </a:rPr>
              <a:pPr fontAlgn="base">
                <a:spcBef>
                  <a:spcPct val="0"/>
                </a:spcBef>
                <a:spcAft>
                  <a:spcPct val="0"/>
                </a:spcAft>
              </a:pPr>
              <a:t>2</a:t>
            </a:fld>
            <a:endParaRPr lang="en-US" altLang="en-US">
              <a:solidFill>
                <a:prstClr val="black"/>
              </a:solidFill>
            </a:endParaRPr>
          </a:p>
        </p:txBody>
      </p:sp>
    </p:spTree>
    <p:extLst>
      <p:ext uri="{BB962C8B-B14F-4D97-AF65-F5344CB8AC3E}">
        <p14:creationId xmlns:p14="http://schemas.microsoft.com/office/powerpoint/2010/main" val="284029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8157BEC3-AA5E-4E9A-90F6-5E61B33BDD5A}" type="slidenum">
              <a:rPr lang="en-US" altLang="en-US" sz="1200">
                <a:solidFill>
                  <a:prstClr val="black"/>
                </a:solidFill>
              </a:rPr>
              <a:pPr eaLnBrk="1" hangingPunct="1"/>
              <a:t>3</a:t>
            </a:fld>
            <a:endParaRPr lang="en-US" altLang="en-US" sz="120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2166567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335F6EA-FB62-499A-9FD0-DB85D554F481}" type="slidenum">
              <a:rPr lang="en-US" altLang="en-US" sz="1200">
                <a:solidFill>
                  <a:prstClr val="black"/>
                </a:solidFill>
              </a:rPr>
              <a:pPr eaLnBrk="1" hangingPunct="1"/>
              <a:t>4</a:t>
            </a:fld>
            <a:endParaRPr lang="en-US" altLang="en-US" sz="120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8682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1A2AAC6-08F2-45F3-995F-A3BD7A780948}" type="slidenum">
              <a:rPr lang="en-US" altLang="en-US" sz="1200">
                <a:solidFill>
                  <a:prstClr val="black"/>
                </a:solidFill>
              </a:rPr>
              <a:pPr eaLnBrk="1" hangingPunct="1"/>
              <a:t>5</a:t>
            </a:fld>
            <a:endParaRPr lang="en-US" altLang="en-US" sz="120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3986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1A2AAC6-08F2-45F3-995F-A3BD7A780948}" type="slidenum">
              <a:rPr lang="en-US" altLang="en-US" sz="1200">
                <a:solidFill>
                  <a:prstClr val="black"/>
                </a:solidFill>
              </a:rPr>
              <a:pPr eaLnBrk="1" hangingPunct="1"/>
              <a:t>6</a:t>
            </a:fld>
            <a:endParaRPr lang="en-US" altLang="en-US" sz="120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3770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7444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Footer Placeholder 3"/>
          <p:cNvSpPr>
            <a:spLocks noGrp="1"/>
          </p:cNvSpPr>
          <p:nvPr>
            <p:ph type="ftr" sz="quarter" idx="10"/>
          </p:nvPr>
        </p:nvSpPr>
        <p:spPr/>
        <p:txBody>
          <a:bodyPr/>
          <a:lstStyle/>
          <a:p>
            <a:r>
              <a:rPr lang="en-US">
                <a:solidFill>
                  <a:prstClr val="black"/>
                </a:solidFill>
              </a:rPr>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0159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34927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20.jpg"/><Relationship Id="rId4" Type="http://schemas.openxmlformats.org/officeDocument/2006/relationships/image" Target="../media/image19.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20.jpg"/><Relationship Id="rId4" Type="http://schemas.openxmlformats.org/officeDocument/2006/relationships/image" Target="../media/image2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366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21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24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44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149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674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940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588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782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7" name="Picture 6" descr="CNCSTemplate_B-rev-2.jpg"/>
          <p:cNvPicPr>
            <a:picLocks noChangeAspect="1"/>
          </p:cNvPicPr>
          <p:nvPr userDrawn="1"/>
        </p:nvPicPr>
        <p:blipFill>
          <a:blip r:embed="rId2"/>
          <a:stretch>
            <a:fillRect/>
          </a:stretch>
        </p:blipFill>
        <p:spPr>
          <a:xfrm>
            <a:off x="0" y="0"/>
            <a:ext cx="12192000" cy="6858000"/>
          </a:xfrm>
          <a:prstGeom prst="rect">
            <a:avLst/>
          </a:prstGeom>
        </p:spPr>
      </p:pic>
      <p:pic>
        <p:nvPicPr>
          <p:cNvPr id="16" name="Picture 15" descr="ac.png"/>
          <p:cNvPicPr>
            <a:picLocks noChangeAspect="1"/>
          </p:cNvPicPr>
          <p:nvPr userDrawn="1"/>
        </p:nvPicPr>
        <p:blipFill>
          <a:blip r:embed="rId3"/>
          <a:stretch>
            <a:fillRect/>
          </a:stretch>
        </p:blipFill>
        <p:spPr>
          <a:xfrm>
            <a:off x="10597713" y="5869184"/>
            <a:ext cx="1175505" cy="881628"/>
          </a:xfrm>
          <a:prstGeom prst="rect">
            <a:avLst/>
          </a:prstGeom>
        </p:spPr>
      </p:pic>
      <p:sp>
        <p:nvSpPr>
          <p:cNvPr id="2" name="Title 1"/>
          <p:cNvSpPr>
            <a:spLocks noGrp="1"/>
          </p:cNvSpPr>
          <p:nvPr userDrawn="1">
            <p:ph type="ctrTitle"/>
          </p:nvPr>
        </p:nvSpPr>
        <p:spPr>
          <a:xfrm>
            <a:off x="914400" y="1249363"/>
            <a:ext cx="10769600" cy="939800"/>
          </a:xfrm>
        </p:spPr>
        <p:txBody>
          <a:bodyPr>
            <a:normAutofit/>
          </a:bodyPr>
          <a:lstStyle>
            <a:lvl1pPr>
              <a:defRPr sz="36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914400" y="2112964"/>
            <a:ext cx="107696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descr="cncs-(1)LG.png"/>
          <p:cNvPicPr>
            <a:picLocks noChangeAspect="1"/>
          </p:cNvPicPr>
          <p:nvPr userDrawn="1"/>
        </p:nvPicPr>
        <p:blipFill>
          <a:blip r:embed="rId4"/>
          <a:stretch>
            <a:fillRect/>
          </a:stretch>
        </p:blipFill>
        <p:spPr>
          <a:xfrm>
            <a:off x="1054100" y="169698"/>
            <a:ext cx="2050840" cy="682794"/>
          </a:xfrm>
          <a:prstGeom prst="rect">
            <a:avLst/>
          </a:prstGeom>
        </p:spPr>
      </p:pic>
    </p:spTree>
    <p:extLst>
      <p:ext uri="{BB962C8B-B14F-4D97-AF65-F5344CB8AC3E}">
        <p14:creationId xmlns:p14="http://schemas.microsoft.com/office/powerpoint/2010/main" val="1742182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29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449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8236099" cy="1755775"/>
          </a:xfrm>
        </p:spPr>
        <p:txBody>
          <a:bodyPr>
            <a:normAutofit/>
          </a:bodyPr>
          <a:lstStyle>
            <a:lvl1pPr>
              <a:defRPr sz="32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3886201"/>
            <a:ext cx="8236099"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69283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45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62063"/>
            <a:ext cx="5386917"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01825"/>
            <a:ext cx="5386917" cy="39438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62063"/>
            <a:ext cx="5389033"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01825"/>
            <a:ext cx="5389033" cy="39438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403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8580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281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5" name="Picture 4" descr="CNCSTemplate_B-rev-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7956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5475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6647" y="-188668"/>
            <a:ext cx="10769600" cy="939800"/>
          </a:xfrm>
        </p:spPr>
        <p:txBody>
          <a:bodyPr>
            <a:normAutofit/>
          </a:bodyPr>
          <a:lstStyle>
            <a:lvl1pPr>
              <a:defRPr sz="2800" b="0">
                <a:solidFill>
                  <a:schemeClr val="bg1"/>
                </a:solidFill>
                <a:latin typeface="Segoe UI Semilight" panose="020B0402040204020203" pitchFamily="34" charset="0"/>
                <a:cs typeface="Segoe UI Semilight" panose="020B0402040204020203" pitchFamily="34" charset="0"/>
              </a:defRPr>
            </a:lvl1pPr>
          </a:lstStyle>
          <a:p>
            <a:r>
              <a:rPr lang="en-US" dirty="0"/>
              <a:t>Click to Insert Headline</a:t>
            </a:r>
          </a:p>
        </p:txBody>
      </p:sp>
      <p:sp>
        <p:nvSpPr>
          <p:cNvPr id="3" name="Subtitle 2"/>
          <p:cNvSpPr>
            <a:spLocks noGrp="1"/>
          </p:cNvSpPr>
          <p:nvPr>
            <p:ph type="subTitle" idx="1" hasCustomPrompt="1"/>
          </p:nvPr>
        </p:nvSpPr>
        <p:spPr>
          <a:xfrm>
            <a:off x="226647" y="5668964"/>
            <a:ext cx="10769600" cy="520700"/>
          </a:xfrm>
        </p:spPr>
        <p:txBody>
          <a:bodyPr anchor="t">
            <a:normAutofit/>
          </a:bodyPr>
          <a:lstStyle>
            <a:lvl1pPr marL="0" indent="0" algn="l">
              <a:buNone/>
              <a:defRPr sz="2000">
                <a:solidFill>
                  <a:schemeClr val="tx1"/>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Type to Insert Subtext</a:t>
            </a:r>
          </a:p>
        </p:txBody>
      </p:sp>
    </p:spTree>
    <p:extLst>
      <p:ext uri="{BB962C8B-B14F-4D97-AF65-F5344CB8AC3E}">
        <p14:creationId xmlns:p14="http://schemas.microsoft.com/office/powerpoint/2010/main" val="1104107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49363"/>
            <a:ext cx="10769600" cy="939800"/>
          </a:xfrm>
        </p:spPr>
        <p:txBody>
          <a:bodyPr>
            <a:normAutofit/>
          </a:bodyPr>
          <a:lstStyle>
            <a:lvl1pP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2112964"/>
            <a:ext cx="107696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cncs-(1)LG.png"/>
          <p:cNvPicPr>
            <a:picLocks noChangeAspect="1"/>
          </p:cNvPicPr>
          <p:nvPr userDrawn="1"/>
        </p:nvPicPr>
        <p:blipFill>
          <a:blip r:embed="rId2"/>
          <a:stretch>
            <a:fillRect/>
          </a:stretch>
        </p:blipFill>
        <p:spPr>
          <a:xfrm>
            <a:off x="1054100" y="169698"/>
            <a:ext cx="2050840" cy="682794"/>
          </a:xfrm>
          <a:prstGeom prst="rect">
            <a:avLst/>
          </a:prstGeom>
        </p:spPr>
      </p:pic>
    </p:spTree>
    <p:extLst>
      <p:ext uri="{BB962C8B-B14F-4D97-AF65-F5344CB8AC3E}">
        <p14:creationId xmlns:p14="http://schemas.microsoft.com/office/powerpoint/2010/main" val="4059622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9101540" y="5858208"/>
            <a:ext cx="2844800" cy="365125"/>
          </a:xfrm>
        </p:spPr>
        <p:txBody>
          <a:bodyPr/>
          <a:lstStyle>
            <a:lvl1pPr>
              <a:defRPr>
                <a:solidFill>
                  <a:schemeClr val="bg1"/>
                </a:solidFill>
              </a:defRPr>
            </a:lvl1pPr>
          </a:lstStyle>
          <a:p>
            <a:fld id="{0D3B86E4-7A01-4085-814F-FD0EC848E3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993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053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8236099" cy="1755775"/>
          </a:xfrm>
        </p:spPr>
        <p:txBody>
          <a:bodyPr>
            <a:normAutofit/>
          </a:bodyPr>
          <a:lstStyle>
            <a:lvl1pPr>
              <a:defRPr sz="32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3886201"/>
            <a:ext cx="8236099"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50258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724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62063"/>
            <a:ext cx="5386917"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01825"/>
            <a:ext cx="5386917"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62063"/>
            <a:ext cx="5389033"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01825"/>
            <a:ext cx="5389033"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682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0733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752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solidFill>
                  <a:prstClr val="black">
                    <a:lumMod val="65000"/>
                    <a:lumOff val="35000"/>
                  </a:prstClr>
                </a:solidFill>
              </a:rPr>
              <a:pPr/>
              <a:t>4/9/2021</a:t>
            </a:fld>
            <a:endParaRPr lang="en-US" dirty="0">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9" name="Footer Placeholder 8"/>
          <p:cNvSpPr>
            <a:spLocks noGrp="1"/>
          </p:cNvSpPr>
          <p:nvPr>
            <p:ph type="ftr" sz="quarter" idx="12"/>
          </p:nvPr>
        </p:nvSpPr>
        <p:spPr/>
        <p:txBody>
          <a:bodyPr/>
          <a:lstStyle/>
          <a:p>
            <a:r>
              <a:rPr lang="en-US">
                <a:solidFill>
                  <a:prstClr val="black">
                    <a:lumMod val="65000"/>
                    <a:lumOff val="35000"/>
                  </a:prstClr>
                </a:solidFill>
              </a:rPr>
              <a:t>Footer Text</a:t>
            </a:r>
            <a:endParaRPr lang="en-US" dirty="0">
              <a:solidFill>
                <a:prstClr val="black">
                  <a:lumMod val="65000"/>
                  <a:lumOff val="35000"/>
                </a:prstClr>
              </a:solidFill>
            </a:endParaRPr>
          </a:p>
        </p:txBody>
      </p:sp>
    </p:spTree>
    <p:extLst>
      <p:ext uri="{BB962C8B-B14F-4D97-AF65-F5344CB8AC3E}">
        <p14:creationId xmlns:p14="http://schemas.microsoft.com/office/powerpoint/2010/main" val="655575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361716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368715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219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a:solidFill>
                  <a:prstClr val="black">
                    <a:lumMod val="65000"/>
                    <a:lumOff val="35000"/>
                  </a:prstClr>
                </a:solidFill>
              </a:rPr>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527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94227" y="51952"/>
            <a:ext cx="831766" cy="859224"/>
          </a:xfrm>
          <a:prstGeom prst="rect">
            <a:avLst/>
          </a:prstGeom>
        </p:spPr>
      </p:pic>
    </p:spTree>
    <p:extLst>
      <p:ext uri="{BB962C8B-B14F-4D97-AF65-F5344CB8AC3E}">
        <p14:creationId xmlns:p14="http://schemas.microsoft.com/office/powerpoint/2010/main" val="37689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a:solidFill>
                  <a:prstClr val="black">
                    <a:lumMod val="65000"/>
                    <a:lumOff val="35000"/>
                  </a:prstClr>
                </a:solidFill>
              </a:rPr>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75793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a:solidFill>
                  <a:prstClr val="black">
                    <a:lumMod val="65000"/>
                    <a:lumOff val="35000"/>
                  </a:prstClr>
                </a:solidFill>
              </a:rPr>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69124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61546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05214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B39-B140-43FE-96DB-472A2B59CE7C}"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98410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00BB2-27C5-458B-ABCE-839C88CF47CE}" type="datetime1">
              <a:rPr lang="en-US" smtClean="0">
                <a:solidFill>
                  <a:prstClr val="black">
                    <a:lumMod val="65000"/>
                    <a:lumOff val="35000"/>
                  </a:prstClr>
                </a:solidFill>
              </a:rPr>
              <a:pPr/>
              <a:t>4/9/2021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66185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49363"/>
            <a:ext cx="10769600" cy="939800"/>
          </a:xfrm>
        </p:spPr>
        <p:txBody>
          <a:bodyPr>
            <a:normAutofit/>
          </a:bodyPr>
          <a:lstStyle>
            <a:lvl1pP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2112964"/>
            <a:ext cx="107696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16" descr="cncs-(1)LG.png"/>
          <p:cNvPicPr>
            <a:picLocks noChangeAspect="1"/>
          </p:cNvPicPr>
          <p:nvPr userDrawn="1"/>
        </p:nvPicPr>
        <p:blipFill>
          <a:blip r:embed="rId2"/>
          <a:stretch>
            <a:fillRect/>
          </a:stretch>
        </p:blipFill>
        <p:spPr>
          <a:xfrm>
            <a:off x="1054100" y="169698"/>
            <a:ext cx="2050840" cy="682794"/>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7890" r="10593"/>
          <a:stretch/>
        </p:blipFill>
        <p:spPr>
          <a:xfrm>
            <a:off x="92582" y="3031739"/>
            <a:ext cx="3875991" cy="2377440"/>
          </a:xfrm>
          <a:prstGeom prst="rect">
            <a:avLst/>
          </a:prstGeom>
          <a:effectLst>
            <a:outerShdw blurRad="76200" dist="88900" dir="3360000">
              <a:srgbClr val="000000">
                <a:alpha val="43000"/>
              </a:srgbClr>
            </a:outerShdw>
          </a:effectLst>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25588" y="3031740"/>
            <a:ext cx="3870120" cy="2377705"/>
          </a:xfrm>
          <a:prstGeom prst="rect">
            <a:avLst/>
          </a:prstGeom>
          <a:effectLst>
            <a:outerShdw blurRad="76200" dist="88900" dir="3360000" algn="tl" rotWithShape="0">
              <a:prstClr val="black">
                <a:alpha val="43000"/>
              </a:prstClr>
            </a:outerShdw>
          </a:effectLst>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3886" y="3024501"/>
            <a:ext cx="3887799" cy="2389376"/>
          </a:xfrm>
          <a:prstGeom prst="rect">
            <a:avLst/>
          </a:prstGeom>
          <a:effectLst>
            <a:outerShdw blurRad="76200" dist="88900" dir="3360000" algn="tl" rotWithShape="0">
              <a:prstClr val="black">
                <a:alpha val="43000"/>
              </a:prstClr>
            </a:outerShdw>
          </a:effectLst>
        </p:spPr>
      </p:pic>
    </p:spTree>
    <p:extLst>
      <p:ext uri="{BB962C8B-B14F-4D97-AF65-F5344CB8AC3E}">
        <p14:creationId xmlns:p14="http://schemas.microsoft.com/office/powerpoint/2010/main" val="3563893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CNCSTemplate_B-rev-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914400" y="1249363"/>
            <a:ext cx="10769600" cy="939800"/>
          </a:xfrm>
        </p:spPr>
        <p:txBody>
          <a:bodyPr>
            <a:normAutofit/>
          </a:bodyPr>
          <a:lstStyle>
            <a:lvl1pP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2112964"/>
            <a:ext cx="107696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cncs-(1)LG.png"/>
          <p:cNvPicPr>
            <a:picLocks noChangeAspect="1"/>
          </p:cNvPicPr>
          <p:nvPr userDrawn="1"/>
        </p:nvPicPr>
        <p:blipFill>
          <a:blip r:embed="rId3"/>
          <a:stretch>
            <a:fillRect/>
          </a:stretch>
        </p:blipFill>
        <p:spPr>
          <a:xfrm>
            <a:off x="1054100" y="169698"/>
            <a:ext cx="2050840" cy="682794"/>
          </a:xfrm>
          <a:prstGeom prst="rect">
            <a:avLst/>
          </a:prstGeom>
        </p:spPr>
      </p:pic>
    </p:spTree>
    <p:extLst>
      <p:ext uri="{BB962C8B-B14F-4D97-AF65-F5344CB8AC3E}">
        <p14:creationId xmlns:p14="http://schemas.microsoft.com/office/powerpoint/2010/main" val="2192033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9101540" y="5858208"/>
            <a:ext cx="2844800" cy="365125"/>
          </a:xfrm>
        </p:spPr>
        <p:txBody>
          <a:bodyPr/>
          <a:lstStyle>
            <a:lvl1pPr>
              <a:defRPr>
                <a:solidFill>
                  <a:schemeClr val="bg1"/>
                </a:solidFill>
              </a:defRPr>
            </a:lvl1pPr>
          </a:lstStyle>
          <a:p>
            <a:fld id="{0D3B86E4-7A01-4085-814F-FD0EC848E3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04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8236099" cy="1755775"/>
          </a:xfrm>
        </p:spPr>
        <p:txBody>
          <a:bodyPr>
            <a:normAutofit/>
          </a:bodyPr>
          <a:lstStyle>
            <a:lvl1pPr>
              <a:defRPr sz="32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3886201"/>
            <a:ext cx="8236099"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8292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805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393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62063"/>
            <a:ext cx="5386917"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01825"/>
            <a:ext cx="5386917"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62063"/>
            <a:ext cx="5389033"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01825"/>
            <a:ext cx="5389033"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448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3725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623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3649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2" descr="CNCSTemplate_B-rev-2.jpg"/>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3289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49363"/>
            <a:ext cx="10769600" cy="939800"/>
          </a:xfrm>
        </p:spPr>
        <p:txBody>
          <a:bodyPr>
            <a:normAutofit/>
          </a:bodyPr>
          <a:lstStyle>
            <a:lvl1pP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2112964"/>
            <a:ext cx="107696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16" descr="cncs-(1)LG.png"/>
          <p:cNvPicPr>
            <a:picLocks noChangeAspect="1"/>
          </p:cNvPicPr>
          <p:nvPr userDrawn="1"/>
        </p:nvPicPr>
        <p:blipFill>
          <a:blip r:embed="rId2"/>
          <a:stretch>
            <a:fillRect/>
          </a:stretch>
        </p:blipFill>
        <p:spPr>
          <a:xfrm>
            <a:off x="1054100" y="169698"/>
            <a:ext cx="2050840" cy="682794"/>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7890" r="10593"/>
          <a:stretch/>
        </p:blipFill>
        <p:spPr>
          <a:xfrm>
            <a:off x="92582" y="3031739"/>
            <a:ext cx="3875991" cy="2377440"/>
          </a:xfrm>
          <a:prstGeom prst="rect">
            <a:avLst/>
          </a:prstGeom>
          <a:effectLst>
            <a:outerShdw blurRad="76200" dist="88900" dir="3360000">
              <a:srgbClr val="000000">
                <a:alpha val="43000"/>
              </a:srgbClr>
            </a:outerShdw>
          </a:effectLst>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25588" y="3031740"/>
            <a:ext cx="3870120" cy="2377705"/>
          </a:xfrm>
          <a:prstGeom prst="rect">
            <a:avLst/>
          </a:prstGeom>
          <a:effectLst>
            <a:outerShdw blurRad="76200" dist="88900" dir="3360000" algn="tl" rotWithShape="0">
              <a:prstClr val="black">
                <a:alpha val="43000"/>
              </a:prstClr>
            </a:outerShdw>
          </a:effectLst>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3886" y="3024501"/>
            <a:ext cx="3887799" cy="2389376"/>
          </a:xfrm>
          <a:prstGeom prst="rect">
            <a:avLst/>
          </a:prstGeom>
          <a:effectLst>
            <a:outerShdw blurRad="76200" dist="88900" dir="3360000" algn="tl" rotWithShape="0">
              <a:prstClr val="black">
                <a:alpha val="43000"/>
              </a:prstClr>
            </a:outerShdw>
          </a:effectLst>
        </p:spPr>
      </p:pic>
    </p:spTree>
    <p:extLst>
      <p:ext uri="{BB962C8B-B14F-4D97-AF65-F5344CB8AC3E}">
        <p14:creationId xmlns:p14="http://schemas.microsoft.com/office/powerpoint/2010/main" val="1690838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CNCSTemplate_B-rev-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914400" y="1249363"/>
            <a:ext cx="10769600" cy="939800"/>
          </a:xfrm>
        </p:spPr>
        <p:txBody>
          <a:bodyPr>
            <a:normAutofit/>
          </a:bodyPr>
          <a:lstStyle>
            <a:lvl1pP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2112964"/>
            <a:ext cx="107696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cncs-(1)LG.png"/>
          <p:cNvPicPr>
            <a:picLocks noChangeAspect="1"/>
          </p:cNvPicPr>
          <p:nvPr userDrawn="1"/>
        </p:nvPicPr>
        <p:blipFill>
          <a:blip r:embed="rId3"/>
          <a:stretch>
            <a:fillRect/>
          </a:stretch>
        </p:blipFill>
        <p:spPr>
          <a:xfrm>
            <a:off x="1054100" y="169698"/>
            <a:ext cx="2050840" cy="682794"/>
          </a:xfrm>
          <a:prstGeom prst="rect">
            <a:avLst/>
          </a:prstGeom>
        </p:spPr>
      </p:pic>
    </p:spTree>
    <p:extLst>
      <p:ext uri="{BB962C8B-B14F-4D97-AF65-F5344CB8AC3E}">
        <p14:creationId xmlns:p14="http://schemas.microsoft.com/office/powerpoint/2010/main" val="3347667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9101540" y="5858208"/>
            <a:ext cx="2844800" cy="365125"/>
          </a:xfrm>
        </p:spPr>
        <p:txBody>
          <a:bodyPr/>
          <a:lstStyle>
            <a:lvl1pPr>
              <a:defRPr>
                <a:solidFill>
                  <a:schemeClr val="bg1"/>
                </a:solidFill>
              </a:defRPr>
            </a:lvl1pPr>
          </a:lstStyle>
          <a:p>
            <a:fld id="{0D3B86E4-7A01-4085-814F-FD0EC848E3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078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8236099" cy="1755775"/>
          </a:xfrm>
        </p:spPr>
        <p:txBody>
          <a:bodyPr>
            <a:normAutofit/>
          </a:bodyPr>
          <a:lstStyle>
            <a:lvl1pPr>
              <a:defRPr sz="32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3886201"/>
            <a:ext cx="8236099"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361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14" y="-1"/>
            <a:ext cx="12257314" cy="689473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54664" y="29007"/>
            <a:ext cx="919558" cy="949915"/>
          </a:xfrm>
          <a:prstGeom prst="rect">
            <a:avLst/>
          </a:prstGeom>
        </p:spPr>
      </p:pic>
    </p:spTree>
    <p:extLst>
      <p:ext uri="{BB962C8B-B14F-4D97-AF65-F5344CB8AC3E}">
        <p14:creationId xmlns:p14="http://schemas.microsoft.com/office/powerpoint/2010/main" val="684394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064"/>
            <a:ext cx="53848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6009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62063"/>
            <a:ext cx="5386917"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01825"/>
            <a:ext cx="5386917"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62063"/>
            <a:ext cx="5389033"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01825"/>
            <a:ext cx="5389033"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5918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0997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825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4302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2" descr="CNCSTemplate_B-rev-2.jpg"/>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475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078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614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367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3.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1.jpe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4.jp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7.jp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7.jp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A1095-F5CE-4CF9-9B5C-8BC1C22DE1A4}"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B9582-C585-43F8-B0A9-6CA1C14C30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180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CNCSTemplate_B-rev-2.jpg"/>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p:cNvSpPr>
            <a:spLocks noGrp="1"/>
          </p:cNvSpPr>
          <p:nvPr userDrawn="1">
            <p:ph type="title"/>
          </p:nvPr>
        </p:nvSpPr>
        <p:spPr>
          <a:xfrm>
            <a:off x="609600" y="91443"/>
            <a:ext cx="10972800" cy="8963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userDrawn="1">
            <p:ph type="body" idx="1"/>
          </p:nvPr>
        </p:nvSpPr>
        <p:spPr>
          <a:xfrm>
            <a:off x="609600" y="1262064"/>
            <a:ext cx="10972800" cy="4864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a:grpSpLocks noChangeAspect="1"/>
          </p:cNvGrpSpPr>
          <p:nvPr userDrawn="1"/>
        </p:nvGrpSpPr>
        <p:grpSpPr>
          <a:xfrm>
            <a:off x="9070731" y="6164261"/>
            <a:ext cx="2851235" cy="612648"/>
            <a:chOff x="7068874" y="5909560"/>
            <a:chExt cx="1915158" cy="548683"/>
          </a:xfrm>
        </p:grpSpPr>
        <p:pic>
          <p:nvPicPr>
            <p:cNvPr id="9" name="Picture 8" descr="cncs-(1)LG.png"/>
            <p:cNvPicPr>
              <a:picLocks noChangeAspect="1"/>
            </p:cNvPicPr>
            <p:nvPr userDrawn="1"/>
          </p:nvPicPr>
          <p:blipFill>
            <a:blip r:embed="rId12"/>
            <a:stretch>
              <a:fillRect/>
            </a:stretch>
          </p:blipFill>
          <p:spPr>
            <a:xfrm>
              <a:off x="7068874" y="5909560"/>
              <a:ext cx="1187067" cy="526953"/>
            </a:xfrm>
            <a:prstGeom prst="rect">
              <a:avLst/>
            </a:prstGeom>
          </p:spPr>
        </p:pic>
        <p:pic>
          <p:nvPicPr>
            <p:cNvPr id="10" name="Picture 9" descr="ac.png"/>
            <p:cNvPicPr>
              <a:picLocks noChangeAspect="1"/>
            </p:cNvPicPr>
            <p:nvPr userDrawn="1"/>
          </p:nvPicPr>
          <p:blipFill>
            <a:blip r:embed="rId13"/>
            <a:stretch>
              <a:fillRect/>
            </a:stretch>
          </p:blipFill>
          <p:spPr>
            <a:xfrm>
              <a:off x="8442438" y="5916650"/>
              <a:ext cx="541594" cy="541593"/>
            </a:xfrm>
            <a:prstGeom prst="rect">
              <a:avLst/>
            </a:prstGeom>
          </p:spPr>
        </p:pic>
      </p:grpSp>
    </p:spTree>
    <p:extLst>
      <p:ext uri="{BB962C8B-B14F-4D97-AF65-F5344CB8AC3E}">
        <p14:creationId xmlns:p14="http://schemas.microsoft.com/office/powerpoint/2010/main" val="36746719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sldNum="0"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rgbClr val="595959"/>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rgbClr val="595959"/>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rgbClr val="595959"/>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621" y="-195385"/>
            <a:ext cx="10972800" cy="8963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262064"/>
            <a:ext cx="10972800" cy="50714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D3B86E4-7A01-4085-814F-FD0EC848E3F6}" type="slidenum">
              <a:rPr lang="en-US" smtClean="0">
                <a:solidFill>
                  <a:srgbClr val="000000">
                    <a:tint val="75000"/>
                  </a:srgbClr>
                </a:solidFill>
              </a:rPr>
              <a:pPr defTabSz="457200"/>
              <a:t>‹#›</a:t>
            </a:fld>
            <a:endParaRPr lang="en-US">
              <a:solidFill>
                <a:srgbClr val="000000">
                  <a:tint val="75000"/>
                </a:srgbClr>
              </a:solidFill>
            </a:endParaRPr>
          </a:p>
        </p:txBody>
      </p:sp>
    </p:spTree>
    <p:extLst>
      <p:ext uri="{BB962C8B-B14F-4D97-AF65-F5344CB8AC3E}">
        <p14:creationId xmlns:p14="http://schemas.microsoft.com/office/powerpoint/2010/main" val="8802895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hf hdr="0" ftr="0" dt="0"/>
  <p:txStyles>
    <p:titleStyle>
      <a:lvl1pPr algn="l" defTabSz="457200" rtl="0" eaLnBrk="1" latinLnBrk="0" hangingPunct="1">
        <a:lnSpc>
          <a:spcPct val="90000"/>
        </a:lnSpc>
        <a:spcBef>
          <a:spcPts val="0"/>
        </a:spcBef>
        <a:spcAft>
          <a:spcPts val="900"/>
        </a:spcAft>
        <a:buNone/>
        <a:defRPr sz="28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chemeClr val="tx1">
              <a:lumMod val="65000"/>
              <a:lumOff val="35000"/>
            </a:schemeClr>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chemeClr val="tx1">
              <a:lumMod val="65000"/>
              <a:lumOff val="35000"/>
            </a:schemeClr>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chemeClr val="tx1">
              <a:lumMod val="65000"/>
              <a:lumOff val="35000"/>
            </a:schemeClr>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solidFill>
                  <a:prstClr val="black">
                    <a:lumMod val="65000"/>
                    <a:lumOff val="35000"/>
                  </a:prstClr>
                </a:solidFill>
              </a:rPr>
              <a:pPr/>
              <a:t>4/9/2021</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50477201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3"/>
            <a:ext cx="10972800" cy="8963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262064"/>
            <a:ext cx="10972800" cy="50714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cncs-(1)LG.png"/>
          <p:cNvPicPr>
            <a:picLocks noChangeAspect="1"/>
          </p:cNvPicPr>
          <p:nvPr userDrawn="1"/>
        </p:nvPicPr>
        <p:blipFill>
          <a:blip r:embed="rId13"/>
          <a:stretch>
            <a:fillRect/>
          </a:stretch>
        </p:blipFill>
        <p:spPr>
          <a:xfrm>
            <a:off x="10066737" y="6159595"/>
            <a:ext cx="1771908" cy="589927"/>
          </a:xfrm>
          <a:prstGeom prst="rect">
            <a:avLst/>
          </a:prstGeom>
        </p:spPr>
      </p:pic>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D3B86E4-7A01-4085-814F-FD0EC848E3F6}" type="slidenum">
              <a:rPr lang="en-US" smtClean="0">
                <a:solidFill>
                  <a:srgbClr val="000000">
                    <a:tint val="75000"/>
                  </a:srgbClr>
                </a:solidFill>
              </a:rPr>
              <a:pPr defTabSz="457200"/>
              <a:t>‹#›</a:t>
            </a:fld>
            <a:endParaRPr lang="en-US" dirty="0">
              <a:solidFill>
                <a:srgbClr val="000000">
                  <a:tint val="75000"/>
                </a:srgbClr>
              </a:solidFill>
            </a:endParaRPr>
          </a:p>
        </p:txBody>
      </p:sp>
    </p:spTree>
    <p:extLst>
      <p:ext uri="{BB962C8B-B14F-4D97-AF65-F5344CB8AC3E}">
        <p14:creationId xmlns:p14="http://schemas.microsoft.com/office/powerpoint/2010/main" val="8038907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chemeClr val="tx1">
              <a:lumMod val="65000"/>
              <a:lumOff val="35000"/>
            </a:schemeClr>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chemeClr val="tx1">
              <a:lumMod val="65000"/>
              <a:lumOff val="35000"/>
            </a:schemeClr>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chemeClr val="tx1">
              <a:lumMod val="65000"/>
              <a:lumOff val="35000"/>
            </a:schemeClr>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3"/>
            <a:ext cx="10972800" cy="8963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262064"/>
            <a:ext cx="10972800" cy="50714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cncs-(1)LG.png"/>
          <p:cNvPicPr>
            <a:picLocks noChangeAspect="1"/>
          </p:cNvPicPr>
          <p:nvPr userDrawn="1"/>
        </p:nvPicPr>
        <p:blipFill>
          <a:blip r:embed="rId13"/>
          <a:stretch>
            <a:fillRect/>
          </a:stretch>
        </p:blipFill>
        <p:spPr>
          <a:xfrm>
            <a:off x="10066737" y="6159595"/>
            <a:ext cx="1771908" cy="589927"/>
          </a:xfrm>
          <a:prstGeom prst="rect">
            <a:avLst/>
          </a:prstGeom>
        </p:spPr>
      </p:pic>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D3B86E4-7A01-4085-814F-FD0EC848E3F6}" type="slidenum">
              <a:rPr lang="en-US" smtClean="0">
                <a:solidFill>
                  <a:srgbClr val="000000">
                    <a:tint val="75000"/>
                  </a:srgbClr>
                </a:solidFill>
              </a:rPr>
              <a:pPr defTabSz="457200"/>
              <a:t>‹#›</a:t>
            </a:fld>
            <a:endParaRPr lang="en-US">
              <a:solidFill>
                <a:srgbClr val="000000">
                  <a:tint val="75000"/>
                </a:srgbClr>
              </a:solidFill>
            </a:endParaRPr>
          </a:p>
        </p:txBody>
      </p:sp>
    </p:spTree>
    <p:extLst>
      <p:ext uri="{BB962C8B-B14F-4D97-AF65-F5344CB8AC3E}">
        <p14:creationId xmlns:p14="http://schemas.microsoft.com/office/powerpoint/2010/main" val="262477560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chemeClr val="tx1">
              <a:lumMod val="65000"/>
              <a:lumOff val="35000"/>
            </a:schemeClr>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chemeClr val="tx1">
              <a:lumMod val="65000"/>
              <a:lumOff val="35000"/>
            </a:schemeClr>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chemeClr val="tx1">
              <a:lumMod val="65000"/>
              <a:lumOff val="35000"/>
            </a:schemeClr>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mailto:Jenniferwillett@unr.edu" TargetMode="External"/><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hyperlink" Target="mailto:arobles@cns.gov" TargetMode="External"/><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mailto:NCCCPacific@cns.gov" TargetMode="External"/><Relationship Id="rId7" Type="http://schemas.openxmlformats.org/officeDocument/2006/relationships/hyperlink" Target="https://nationalservice.gov/documents/2016/national-request-proposal-deadlines"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mailto:NCCCSouthwest@cns.gov" TargetMode="External"/><Relationship Id="rId5" Type="http://schemas.openxmlformats.org/officeDocument/2006/relationships/hyperlink" Target="mailto:NCCCSouthern@cns.gov" TargetMode="External"/><Relationship Id="rId4" Type="http://schemas.openxmlformats.org/officeDocument/2006/relationships/hyperlink" Target="mailto:NCCCNorthCentral@cns.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71700" y="1918313"/>
            <a:ext cx="8182627" cy="939800"/>
          </a:xfrm>
        </p:spPr>
        <p:txBody>
          <a:bodyPr>
            <a:noAutofit/>
          </a:bodyPr>
          <a:lstStyle/>
          <a:p>
            <a:pPr algn="ctr"/>
            <a:r>
              <a:rPr lang="en-US" sz="2800" dirty="0">
                <a:solidFill>
                  <a:srgbClr val="595959"/>
                </a:solidFill>
                <a:latin typeface="Arial" panose="020B0604020202020204" pitchFamily="34" charset="0"/>
                <a:ea typeface="+mn-ea"/>
                <a:cs typeface="Arial" panose="020B0604020202020204" pitchFamily="34" charset="0"/>
              </a:rPr>
              <a:t>Q&amp;A Session: Connecting Office of Research &amp; Evaluation Research Grantees with AmeriCorps NCCC and VISTA Programs</a:t>
            </a:r>
            <a:br>
              <a:rPr lang="en-US" sz="2800" dirty="0">
                <a:solidFill>
                  <a:srgbClr val="595959"/>
                </a:solidFill>
                <a:latin typeface="Arial" panose="020B0604020202020204" pitchFamily="34" charset="0"/>
                <a:ea typeface="+mn-ea"/>
                <a:cs typeface="Arial" panose="020B0604020202020204" pitchFamily="34" charset="0"/>
              </a:rPr>
            </a:br>
            <a:r>
              <a:rPr lang="en-US" sz="2800" b="0" dirty="0">
                <a:solidFill>
                  <a:srgbClr val="595959"/>
                </a:solidFill>
                <a:latin typeface="Arial" panose="020B0604020202020204" pitchFamily="34" charset="0"/>
                <a:ea typeface="+mn-ea"/>
                <a:cs typeface="Arial" panose="020B0604020202020204" pitchFamily="34" charset="0"/>
              </a:rPr>
              <a:t>June 18, 2019</a:t>
            </a:r>
          </a:p>
        </p:txBody>
      </p:sp>
    </p:spTree>
    <p:extLst>
      <p:ext uri="{BB962C8B-B14F-4D97-AF65-F5344CB8AC3E}">
        <p14:creationId xmlns:p14="http://schemas.microsoft.com/office/powerpoint/2010/main" val="40220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71874" y="4296966"/>
            <a:ext cx="11510865"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AmeriCorps VISTA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solidFill>
                  <a:prstClr val="black"/>
                </a:solidFill>
                <a:latin typeface="Segoe UI Semilight" panose="020B0402040204020203" pitchFamily="34" charset="0"/>
                <a:cs typeface="Segoe UI Semilight" panose="020B0402040204020203" pitchFamily="34" charset="0"/>
              </a:rPr>
              <a:t>Craig Kinnear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Melissa McNeily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p>
        </p:txBody>
      </p:sp>
      <p:sp>
        <p:nvSpPr>
          <p:cNvPr id="12" name="Subtitle 2"/>
          <p:cNvSpPr txBox="1">
            <a:spLocks/>
          </p:cNvSpPr>
          <p:nvPr/>
        </p:nvSpPr>
        <p:spPr>
          <a:xfrm>
            <a:off x="311021" y="4991878"/>
            <a:ext cx="11510865"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61073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016" y="2162175"/>
            <a:ext cx="4920234" cy="3722180"/>
          </a:xfrm>
        </p:spPr>
        <p:txBody>
          <a:bodyPr/>
          <a:lstStyle/>
          <a:p>
            <a:endParaRPr lang="en-US" sz="1800" dirty="0">
              <a:latin typeface="Segoe UI Semilight" panose="020B0402040204020203" pitchFamily="34" charset="0"/>
              <a:cs typeface="Segoe UI Semilight" panose="020B0402040204020203" pitchFamily="34" charset="0"/>
            </a:endParaRPr>
          </a:p>
          <a:p>
            <a:endParaRPr lang="en-US" dirty="0"/>
          </a:p>
        </p:txBody>
      </p:sp>
      <p:sp>
        <p:nvSpPr>
          <p:cNvPr id="4" name="Subtitle 2"/>
          <p:cNvSpPr txBox="1">
            <a:spLocks/>
          </p:cNvSpPr>
          <p:nvPr/>
        </p:nvSpPr>
        <p:spPr>
          <a:xfrm>
            <a:off x="217715" y="271010"/>
            <a:ext cx="7069493"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AmeriCorps VISTA</a:t>
            </a:r>
          </a:p>
        </p:txBody>
      </p:sp>
      <p:sp>
        <p:nvSpPr>
          <p:cNvPr id="2" name="Rectangle 1"/>
          <p:cNvSpPr/>
          <p:nvPr/>
        </p:nvSpPr>
        <p:spPr>
          <a:xfrm>
            <a:off x="217715" y="1155484"/>
            <a:ext cx="6329389" cy="8125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F6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0" cap="none" spc="0" normalizeH="0" baseline="0" noProof="0" dirty="0">
              <a:ln>
                <a:noFill/>
              </a:ln>
              <a:solidFill>
                <a:srgbClr val="003F6B"/>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88208D-0403-4250-AC94-B033035E3DD5}"/>
              </a:ext>
            </a:extLst>
          </p:cNvPr>
          <p:cNvSpPr txBox="1"/>
          <p:nvPr/>
        </p:nvSpPr>
        <p:spPr>
          <a:xfrm>
            <a:off x="604288" y="1393644"/>
            <a:ext cx="6682920" cy="430887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Volunteers in Service to America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Core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Ending poverty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Empowering communities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Building capacity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Creating sustainable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pic>
        <p:nvPicPr>
          <p:cNvPr id="18" name="Picture 17">
            <a:extLst>
              <a:ext uri="{FF2B5EF4-FFF2-40B4-BE49-F238E27FC236}">
                <a16:creationId xmlns:a16="http://schemas.microsoft.com/office/drawing/2014/main" id="{2AC0FF13-C610-40C4-8D89-EA079E9DD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897" y="1005016"/>
            <a:ext cx="4333103" cy="5777470"/>
          </a:xfrm>
          <a:prstGeom prst="rect">
            <a:avLst/>
          </a:prstGeom>
        </p:spPr>
      </p:pic>
    </p:spTree>
    <p:extLst>
      <p:ext uri="{BB962C8B-B14F-4D97-AF65-F5344CB8AC3E}">
        <p14:creationId xmlns:p14="http://schemas.microsoft.com/office/powerpoint/2010/main" val="371528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016" y="1533017"/>
            <a:ext cx="10313894" cy="4351338"/>
          </a:xfrm>
        </p:spPr>
        <p:txBody>
          <a:bodyPr/>
          <a:lstStyle/>
          <a:p>
            <a:endParaRPr lang="en-US" sz="1800" dirty="0">
              <a:latin typeface="Segoe UI Semilight" panose="020B0402040204020203" pitchFamily="34" charset="0"/>
              <a:cs typeface="Segoe UI Semilight" panose="020B0402040204020203" pitchFamily="34" charset="0"/>
            </a:endParaRPr>
          </a:p>
          <a:p>
            <a:endParaRPr lang="en-US" dirty="0"/>
          </a:p>
        </p:txBody>
      </p:sp>
      <p:sp>
        <p:nvSpPr>
          <p:cNvPr id="4" name="Subtitle 2"/>
          <p:cNvSpPr txBox="1">
            <a:spLocks/>
          </p:cNvSpPr>
          <p:nvPr/>
        </p:nvSpPr>
        <p:spPr>
          <a:xfrm>
            <a:off x="217715" y="271010"/>
            <a:ext cx="7069493"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VISTA Sponsor Application Process</a:t>
            </a:r>
          </a:p>
        </p:txBody>
      </p:sp>
      <p:sp>
        <p:nvSpPr>
          <p:cNvPr id="2" name="Rectangle 1"/>
          <p:cNvSpPr/>
          <p:nvPr/>
        </p:nvSpPr>
        <p:spPr>
          <a:xfrm>
            <a:off x="285312" y="1213349"/>
            <a:ext cx="7385351" cy="489364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Step 1- AmeriCorps VISTA Concept Paper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Organizations submit an AmeriCorps 		  VISTA Concept Paper. The Concept Paper  	  is a preliminary screening tool used to 	  evaluate whether the organization would 	  be an appropriate sponsor.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Step 2- AmeriCorps VISTA Project Application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US" sz="2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If CNCS approves the Concept Paper, the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organization submits an AmeriCorps VISTA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Project Application based on the approved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Concept Paper.</a:t>
            </a:r>
          </a:p>
        </p:txBody>
      </p:sp>
      <p:pic>
        <p:nvPicPr>
          <p:cNvPr id="5" name="Picture 4"/>
          <p:cNvPicPr>
            <a:picLocks noChangeAspect="1"/>
          </p:cNvPicPr>
          <p:nvPr/>
        </p:nvPicPr>
        <p:blipFill>
          <a:blip r:embed="rId3"/>
          <a:stretch>
            <a:fillRect/>
          </a:stretch>
        </p:blipFill>
        <p:spPr>
          <a:xfrm>
            <a:off x="8060266" y="1533017"/>
            <a:ext cx="3843501" cy="4654423"/>
          </a:xfrm>
          <a:prstGeom prst="rect">
            <a:avLst/>
          </a:prstGeom>
        </p:spPr>
      </p:pic>
    </p:spTree>
    <p:extLst>
      <p:ext uri="{BB962C8B-B14F-4D97-AF65-F5344CB8AC3E}">
        <p14:creationId xmlns:p14="http://schemas.microsoft.com/office/powerpoint/2010/main" val="277783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17715" y="271010"/>
            <a:ext cx="7069493"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Member Recruitment</a:t>
            </a:r>
          </a:p>
        </p:txBody>
      </p:sp>
      <p:sp>
        <p:nvSpPr>
          <p:cNvPr id="6" name="Text Placeholder 4"/>
          <p:cNvSpPr txBox="1">
            <a:spLocks/>
          </p:cNvSpPr>
          <p:nvPr/>
        </p:nvSpPr>
        <p:spPr>
          <a:xfrm>
            <a:off x="1828800" y="1048114"/>
            <a:ext cx="6705600" cy="50292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3F6B"/>
              </a:solidFill>
              <a:effectLst/>
              <a:uLnTx/>
              <a:uFillTx/>
              <a:latin typeface="Calibri" panose="020F0502020204030204"/>
              <a:ea typeface="+mn-ea"/>
              <a:cs typeface="+mn-cs"/>
            </a:endParaRPr>
          </a:p>
        </p:txBody>
      </p:sp>
      <p:sp>
        <p:nvSpPr>
          <p:cNvPr id="15" name="Text Placeholder 4"/>
          <p:cNvSpPr txBox="1">
            <a:spLocks/>
          </p:cNvSpPr>
          <p:nvPr/>
        </p:nvSpPr>
        <p:spPr>
          <a:xfrm>
            <a:off x="1858896" y="1049548"/>
            <a:ext cx="6553200" cy="50292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F6B"/>
              </a:solidFill>
              <a:effectLst/>
              <a:uLnTx/>
              <a:uFillTx/>
              <a:latin typeface="Calibri" panose="020F0502020204030204"/>
              <a:ea typeface="+mn-ea"/>
              <a:cs typeface="+mn-cs"/>
            </a:endParaRPr>
          </a:p>
        </p:txBody>
      </p:sp>
      <p:sp>
        <p:nvSpPr>
          <p:cNvPr id="2" name="TextBox 1"/>
          <p:cNvSpPr txBox="1"/>
          <p:nvPr/>
        </p:nvSpPr>
        <p:spPr>
          <a:xfrm>
            <a:off x="184620" y="1048114"/>
            <a:ext cx="10148483" cy="558614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rPr>
              <a:t> Service Opportunity Listings and </a:t>
            </a:r>
            <a:r>
              <a:rPr lang="en-US" sz="2700" dirty="0">
                <a:latin typeface="Segoe UI Semilight" panose="020B0402040204020203" pitchFamily="34" charset="0"/>
                <a:cs typeface="Segoe UI Semilight" panose="020B0402040204020203" pitchFamily="34" charset="0"/>
              </a:rPr>
              <a:t>VISTA Assignment Descriptions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700" dirty="0">
                <a:latin typeface="Segoe UI Semilight" panose="020B0402040204020203" pitchFamily="34" charset="0"/>
                <a:cs typeface="Segoe UI Semilight" panose="020B0402040204020203" pitchFamily="34" charset="0"/>
              </a:rPr>
              <a:t> VISTA marketing materials</a:t>
            </a:r>
            <a:r>
              <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rPr>
              <a:t> Promot</a:t>
            </a:r>
            <a:r>
              <a:rPr lang="en-US" sz="2700" dirty="0">
                <a:latin typeface="Segoe UI Semilight" panose="020B0402040204020203" pitchFamily="34" charset="0"/>
                <a:cs typeface="Segoe UI Semilight" panose="020B0402040204020203" pitchFamily="34" charset="0"/>
              </a:rPr>
              <a:t>e the benefits of service </a:t>
            </a:r>
            <a:endPar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rPr>
              <a:t> Professional development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rPr>
              <a:t> Post opportunities on: </a:t>
            </a:r>
          </a:p>
          <a:p>
            <a:pPr marL="914400" lvl="1" indent="-457200">
              <a:buFont typeface="Arial" panose="020B0604020202020204" pitchFamily="34" charset="0"/>
              <a:buChar char="•"/>
            </a:pPr>
            <a:r>
              <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rPr>
              <a:t>job sites and local job boards (Idealist, LinkedIn, Indeed, SimplyHired, etc.)</a:t>
            </a:r>
          </a:p>
          <a:p>
            <a:pPr marL="914400" lvl="1" indent="-457200">
              <a:buFont typeface="Arial" panose="020B0604020202020204" pitchFamily="34" charset="0"/>
              <a:buChar char="•"/>
            </a:pPr>
            <a:r>
              <a:rPr lang="en-US" sz="2700" dirty="0">
                <a:latin typeface="Segoe UI Semilight" panose="020B0402040204020203" pitchFamily="34" charset="0"/>
                <a:cs typeface="Segoe UI Semilight" panose="020B0402040204020203" pitchFamily="34" charset="0"/>
              </a:rPr>
              <a:t>social media (Facebook Groups, Twitter, etc.)</a:t>
            </a:r>
            <a:endParaRPr kumimoji="0" lang="en-US" sz="2700" b="0" i="0"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endParaRPr>
          </a:p>
          <a:p>
            <a:pPr marL="914400" lvl="1" indent="-457200">
              <a:buFont typeface="Arial" panose="020B0604020202020204" pitchFamily="34" charset="0"/>
              <a:buChar char="•"/>
            </a:pPr>
            <a:r>
              <a:rPr kumimoji="0" lang="en-US" sz="27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community or organization’s bulletin boards and newsletters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7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Reach out to partners and develop recruitment contacts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pic>
        <p:nvPicPr>
          <p:cNvPr id="9" name="Picture 8">
            <a:extLst>
              <a:ext uri="{FF2B5EF4-FFF2-40B4-BE49-F238E27FC236}">
                <a16:creationId xmlns:a16="http://schemas.microsoft.com/office/drawing/2014/main" id="{84452FD7-D5DD-4AEE-AA76-8E74D767A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813" y="2476864"/>
            <a:ext cx="2114550" cy="2171700"/>
          </a:xfrm>
          <a:prstGeom prst="rect">
            <a:avLst/>
          </a:prstGeom>
        </p:spPr>
      </p:pic>
    </p:spTree>
    <p:extLst>
      <p:ext uri="{BB962C8B-B14F-4D97-AF65-F5344CB8AC3E}">
        <p14:creationId xmlns:p14="http://schemas.microsoft.com/office/powerpoint/2010/main" val="343300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8216" y="1002912"/>
            <a:ext cx="5047784" cy="5584078"/>
          </a:xfrm>
        </p:spPr>
        <p:txBody>
          <a:bodyPr>
            <a:noAutofit/>
          </a:bodyPr>
          <a:lstStyle/>
          <a:p>
            <a:pPr marL="0" indent="0">
              <a:buNone/>
            </a:pPr>
            <a:r>
              <a:rPr lang="en-US" sz="2000" b="1" dirty="0">
                <a:latin typeface="Segoe UI Light" panose="020B0502040204020203" pitchFamily="34" charset="0"/>
                <a:cs typeface="Segoe UI Light" panose="020B0502040204020203" pitchFamily="34" charset="0"/>
              </a:rPr>
              <a:t>Members: </a:t>
            </a:r>
          </a:p>
          <a:p>
            <a:pPr marL="0" indent="0">
              <a:buNone/>
            </a:pPr>
            <a:endParaRPr lang="en-US" sz="500" b="1" dirty="0">
              <a:latin typeface="Segoe UI Light" panose="020B0502040204020203" pitchFamily="34" charset="0"/>
              <a:cs typeface="Segoe UI Light" panose="020B0502040204020203" pitchFamily="34" charset="0"/>
            </a:endParaRPr>
          </a:p>
          <a:p>
            <a:pPr marL="0" indent="0">
              <a:buNone/>
            </a:pPr>
            <a:r>
              <a:rPr lang="en-US" sz="1600" b="1" dirty="0">
                <a:latin typeface="Segoe UI Light" panose="020B0502040204020203" pitchFamily="34" charset="0"/>
                <a:cs typeface="Segoe UI Light" panose="020B0502040204020203" pitchFamily="34" charset="0"/>
              </a:rPr>
              <a:t>Living Allowance</a:t>
            </a:r>
          </a:p>
          <a:p>
            <a:pPr marL="0" indent="0">
              <a:lnSpc>
                <a:spcPct val="110000"/>
              </a:lnSpc>
              <a:buNone/>
            </a:pPr>
            <a:r>
              <a:rPr lang="en-US" sz="1600" dirty="0">
                <a:latin typeface="Segoe UI Light" panose="020B0502040204020203" pitchFamily="34" charset="0"/>
                <a:cs typeface="Segoe UI Light" panose="020B0502040204020203" pitchFamily="34" charset="0"/>
              </a:rPr>
              <a:t>Receive a modest bi-weekly living allowance to cover basic expenses.</a:t>
            </a:r>
          </a:p>
          <a:p>
            <a:pPr marL="0" indent="0">
              <a:lnSpc>
                <a:spcPct val="110000"/>
              </a:lnSpc>
              <a:buNone/>
            </a:pPr>
            <a:endParaRPr lang="en-US" sz="500" dirty="0">
              <a:latin typeface="Segoe UI Light" panose="020B0502040204020203" pitchFamily="34" charset="0"/>
              <a:cs typeface="Segoe UI Light" panose="020B0502040204020203" pitchFamily="34" charset="0"/>
            </a:endParaRPr>
          </a:p>
          <a:p>
            <a:pPr marL="0" indent="0">
              <a:buNone/>
            </a:pPr>
            <a:r>
              <a:rPr lang="en-US" sz="1600" b="1" dirty="0">
                <a:latin typeface="Segoe UI Light" panose="020B0502040204020203" pitchFamily="34" charset="0"/>
                <a:cs typeface="Segoe UI Light" panose="020B0502040204020203" pitchFamily="34" charset="0"/>
              </a:rPr>
              <a:t>End of Service Award</a:t>
            </a:r>
          </a:p>
          <a:p>
            <a:pPr marL="0" indent="0">
              <a:lnSpc>
                <a:spcPct val="110000"/>
              </a:lnSpc>
              <a:buNone/>
            </a:pPr>
            <a:r>
              <a:rPr lang="en-US" sz="1600" dirty="0">
                <a:latin typeface="Segoe UI Light" panose="020B0502040204020203" pitchFamily="34" charset="0"/>
                <a:cs typeface="Segoe UI Light" panose="020B0502040204020203" pitchFamily="34" charset="0"/>
              </a:rPr>
              <a:t>Choose between a Segal Education Award ($6,095, as of October 2018) to pay for a range of education expenses or a cash stipend ($1,800).</a:t>
            </a:r>
          </a:p>
          <a:p>
            <a:pPr marL="0" indent="0">
              <a:buNone/>
            </a:pPr>
            <a:endParaRPr lang="en-US" sz="500" dirty="0">
              <a:latin typeface="Segoe UI Light" panose="020B0502040204020203" pitchFamily="34" charset="0"/>
              <a:cs typeface="Segoe UI Light" panose="020B0502040204020203" pitchFamily="34" charset="0"/>
            </a:endParaRPr>
          </a:p>
          <a:p>
            <a:pPr marL="0" lvl="0" indent="0">
              <a:buNone/>
              <a:defRPr/>
            </a:pPr>
            <a:r>
              <a:rPr lang="en-US" sz="1600" b="1" dirty="0">
                <a:latin typeface="Segoe UI Light" panose="020B0502040204020203" pitchFamily="34" charset="0"/>
                <a:cs typeface="Segoe UI Light" panose="020B0502040204020203" pitchFamily="34" charset="0"/>
              </a:rPr>
              <a:t>Non-Competitive Eligibility (NCE)</a:t>
            </a:r>
          </a:p>
          <a:p>
            <a:pPr marL="0" lvl="0" indent="0">
              <a:lnSpc>
                <a:spcPct val="120000"/>
              </a:lnSpc>
              <a:buNone/>
              <a:defRPr/>
            </a:pPr>
            <a:r>
              <a:rPr lang="en-US" sz="1600" dirty="0">
                <a:latin typeface="Segoe UI Light" panose="020B0502040204020203" pitchFamily="34" charset="0"/>
                <a:cs typeface="Segoe UI Light" panose="020B0502040204020203" pitchFamily="34" charset="0"/>
              </a:rPr>
              <a:t>NCE is a unique hiring path which makes it easier for federal agencies to hire you</a:t>
            </a:r>
            <a:r>
              <a:rPr lang="en-US" sz="2000" dirty="0">
                <a:latin typeface="Segoe UI Light" panose="020B0502040204020203" pitchFamily="34" charset="0"/>
                <a:cs typeface="Segoe UI Light" panose="020B0502040204020203" pitchFamily="34" charset="0"/>
              </a:rPr>
              <a:t>.</a:t>
            </a:r>
          </a:p>
          <a:p>
            <a:pPr marL="0" indent="0">
              <a:buNone/>
            </a:pPr>
            <a:endParaRPr lang="en-US" sz="500" b="1" dirty="0">
              <a:latin typeface="Segoe UI Light" panose="020B0502040204020203" pitchFamily="34" charset="0"/>
              <a:cs typeface="Segoe UI Light" panose="020B0502040204020203" pitchFamily="34" charset="0"/>
            </a:endParaRPr>
          </a:p>
          <a:p>
            <a:pPr marL="0" indent="0">
              <a:buNone/>
            </a:pPr>
            <a:r>
              <a:rPr lang="en-US" sz="1600" b="1" dirty="0">
                <a:latin typeface="Segoe UI Light" panose="020B0502040204020203" pitchFamily="34" charset="0"/>
                <a:cs typeface="Segoe UI Light" panose="020B0502040204020203" pitchFamily="34" charset="0"/>
              </a:rPr>
              <a:t>Healthcare Benefit</a:t>
            </a:r>
          </a:p>
          <a:p>
            <a:pPr marL="0" indent="0">
              <a:lnSpc>
                <a:spcPct val="110000"/>
              </a:lnSpc>
              <a:buNone/>
            </a:pPr>
            <a:r>
              <a:rPr lang="en-US" sz="1600" dirty="0">
                <a:latin typeface="Segoe UI Light" panose="020B0502040204020203" pitchFamily="34" charset="0"/>
                <a:cs typeface="Segoe UI Light" panose="020B0502040204020203" pitchFamily="34" charset="0"/>
              </a:rPr>
              <a:t>Choose between reimbursement for healthcare or a healthcare plan. Dental and vision are also included.</a:t>
            </a:r>
          </a:p>
          <a:p>
            <a:pPr marL="0" indent="0">
              <a:buNone/>
            </a:pPr>
            <a:endParaRPr lang="en-US" sz="1600" dirty="0">
              <a:latin typeface="Segoe UI Semilight" panose="020B0402040204020203" pitchFamily="34" charset="0"/>
              <a:cs typeface="Segoe UI Semilight" panose="020B0402040204020203" pitchFamily="34" charset="0"/>
            </a:endParaRPr>
          </a:p>
        </p:txBody>
      </p:sp>
      <p:sp>
        <p:nvSpPr>
          <p:cNvPr id="4" name="Subtitle 2"/>
          <p:cNvSpPr txBox="1">
            <a:spLocks/>
          </p:cNvSpPr>
          <p:nvPr/>
        </p:nvSpPr>
        <p:spPr>
          <a:xfrm>
            <a:off x="217715" y="271010"/>
            <a:ext cx="7069493"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Benefits</a:t>
            </a:r>
          </a:p>
        </p:txBody>
      </p:sp>
      <p:sp>
        <p:nvSpPr>
          <p:cNvPr id="5" name="Content Placeholder 2"/>
          <p:cNvSpPr txBox="1">
            <a:spLocks/>
          </p:cNvSpPr>
          <p:nvPr/>
        </p:nvSpPr>
        <p:spPr>
          <a:xfrm>
            <a:off x="7273964" y="1163589"/>
            <a:ext cx="4918036" cy="5143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pic>
        <p:nvPicPr>
          <p:cNvPr id="10" name="Picture 9">
            <a:extLst>
              <a:ext uri="{FF2B5EF4-FFF2-40B4-BE49-F238E27FC236}">
                <a16:creationId xmlns:a16="http://schemas.microsoft.com/office/drawing/2014/main" id="{4B420647-9FB4-4BDE-8299-A7A58FEEF518}"/>
              </a:ext>
            </a:extLst>
          </p:cNvPr>
          <p:cNvPicPr/>
          <p:nvPr/>
        </p:nvPicPr>
        <p:blipFill>
          <a:blip r:embed="rId3"/>
          <a:stretch>
            <a:fillRect/>
          </a:stretch>
        </p:blipFill>
        <p:spPr>
          <a:xfrm>
            <a:off x="111107" y="3920974"/>
            <a:ext cx="899393" cy="1284352"/>
          </a:xfrm>
          <a:prstGeom prst="rect">
            <a:avLst/>
          </a:prstGeom>
        </p:spPr>
      </p:pic>
      <p:pic>
        <p:nvPicPr>
          <p:cNvPr id="11" name="Picture 10">
            <a:extLst>
              <a:ext uri="{FF2B5EF4-FFF2-40B4-BE49-F238E27FC236}">
                <a16:creationId xmlns:a16="http://schemas.microsoft.com/office/drawing/2014/main" id="{477F6B33-68F2-4643-B7B4-EE3F5540D30F}"/>
              </a:ext>
            </a:extLst>
          </p:cNvPr>
          <p:cNvPicPr/>
          <p:nvPr/>
        </p:nvPicPr>
        <p:blipFill>
          <a:blip r:embed="rId4"/>
          <a:stretch>
            <a:fillRect/>
          </a:stretch>
        </p:blipFill>
        <p:spPr>
          <a:xfrm>
            <a:off x="180000" y="1413390"/>
            <a:ext cx="830500" cy="1011439"/>
          </a:xfrm>
          <a:prstGeom prst="rect">
            <a:avLst/>
          </a:prstGeom>
        </p:spPr>
      </p:pic>
      <p:pic>
        <p:nvPicPr>
          <p:cNvPr id="12" name="Picture 11">
            <a:extLst>
              <a:ext uri="{FF2B5EF4-FFF2-40B4-BE49-F238E27FC236}">
                <a16:creationId xmlns:a16="http://schemas.microsoft.com/office/drawing/2014/main" id="{87AA86FD-AB68-4297-88A6-EAC2856A18DD}"/>
              </a:ext>
            </a:extLst>
          </p:cNvPr>
          <p:cNvPicPr/>
          <p:nvPr/>
        </p:nvPicPr>
        <p:blipFill>
          <a:blip r:embed="rId5"/>
          <a:stretch>
            <a:fillRect/>
          </a:stretch>
        </p:blipFill>
        <p:spPr>
          <a:xfrm>
            <a:off x="151548" y="2951563"/>
            <a:ext cx="769714" cy="969411"/>
          </a:xfrm>
          <a:prstGeom prst="rect">
            <a:avLst/>
          </a:prstGeom>
        </p:spPr>
      </p:pic>
      <p:sp>
        <p:nvSpPr>
          <p:cNvPr id="6" name="TextBox 5">
            <a:extLst>
              <a:ext uri="{FF2B5EF4-FFF2-40B4-BE49-F238E27FC236}">
                <a16:creationId xmlns:a16="http://schemas.microsoft.com/office/drawing/2014/main" id="{157F5B93-B399-43D6-9D45-6220ED9E3429}"/>
              </a:ext>
            </a:extLst>
          </p:cNvPr>
          <p:cNvSpPr txBox="1"/>
          <p:nvPr/>
        </p:nvSpPr>
        <p:spPr>
          <a:xfrm>
            <a:off x="6460274" y="1011334"/>
            <a:ext cx="5623890" cy="5324535"/>
          </a:xfrm>
          <a:prstGeom prst="rect">
            <a:avLst/>
          </a:prstGeom>
          <a:noFill/>
        </p:spPr>
        <p:txBody>
          <a:bodyPr wrap="square" rtlCol="0">
            <a:spAutoFit/>
          </a:bodyPr>
          <a:lstStyle/>
          <a:p>
            <a:r>
              <a:rPr lang="en-US" sz="1600" b="1" dirty="0">
                <a:latin typeface="Segoe UI Light" panose="020B0502040204020203" pitchFamily="34" charset="0"/>
                <a:cs typeface="Segoe UI Light" panose="020B0502040204020203" pitchFamily="34" charset="0"/>
              </a:rPr>
              <a:t>Sponsoring Organizations:</a:t>
            </a:r>
          </a:p>
          <a:p>
            <a:endParaRPr lang="en-US" sz="1600" dirty="0">
              <a:latin typeface="Segoe UI Light" panose="020B0502040204020203" pitchFamily="34" charset="0"/>
              <a:cs typeface="Segoe UI Light" panose="020B0502040204020203" pitchFamily="34" charset="0"/>
            </a:endParaRPr>
          </a:p>
          <a:p>
            <a:r>
              <a:rPr lang="en-US" sz="1600" b="1" dirty="0">
                <a:latin typeface="Segoe UI Light" panose="020B0502040204020203" pitchFamily="34" charset="0"/>
                <a:cs typeface="Segoe UI Light" panose="020B0502040204020203" pitchFamily="34" charset="0"/>
              </a:rPr>
              <a:t>Capacity</a:t>
            </a:r>
          </a:p>
          <a:p>
            <a:r>
              <a:rPr lang="en-US" sz="1600" dirty="0">
                <a:latin typeface="Segoe UI Light" panose="020B0502040204020203" pitchFamily="34" charset="0"/>
                <a:cs typeface="Segoe UI Light" panose="020B0502040204020203" pitchFamily="34" charset="0"/>
              </a:rPr>
              <a:t>VISTA Members will build and increase the capacity of anti-poverty programs and organizations.</a:t>
            </a:r>
          </a:p>
          <a:p>
            <a:endParaRPr lang="en-US" sz="1600" dirty="0">
              <a:latin typeface="Segoe UI Light" panose="020B0502040204020203" pitchFamily="34" charset="0"/>
              <a:cs typeface="Segoe UI Light" panose="020B0502040204020203" pitchFamily="34" charset="0"/>
            </a:endParaRPr>
          </a:p>
          <a:p>
            <a:r>
              <a:rPr lang="en-US" sz="1600" b="1" dirty="0">
                <a:latin typeface="Segoe UI Light" panose="020B0502040204020203" pitchFamily="34" charset="0"/>
                <a:cs typeface="Segoe UI Light" panose="020B0502040204020203" pitchFamily="34" charset="0"/>
              </a:rPr>
              <a:t>Volunteers Leveraged</a:t>
            </a:r>
          </a:p>
          <a:p>
            <a:r>
              <a:rPr lang="en-US" sz="1600" dirty="0">
                <a:latin typeface="Segoe UI Light" panose="020B0502040204020203" pitchFamily="34" charset="0"/>
                <a:cs typeface="Segoe UI Light" panose="020B0502040204020203" pitchFamily="34" charset="0"/>
              </a:rPr>
              <a:t>VISTA members will assist with recruiting, training and developing volunteer management systems.</a:t>
            </a:r>
          </a:p>
          <a:p>
            <a:endParaRPr lang="en-US" sz="1600" dirty="0">
              <a:latin typeface="Segoe UI Light" panose="020B0502040204020203" pitchFamily="34" charset="0"/>
              <a:cs typeface="Segoe UI Light" panose="020B0502040204020203" pitchFamily="34" charset="0"/>
            </a:endParaRPr>
          </a:p>
          <a:p>
            <a:r>
              <a:rPr lang="en-US" sz="1600" b="1" dirty="0">
                <a:latin typeface="Segoe UI Light" panose="020B0502040204020203" pitchFamily="34" charset="0"/>
                <a:cs typeface="Segoe UI Light" panose="020B0502040204020203" pitchFamily="34" charset="0"/>
              </a:rPr>
              <a:t>Potential Increased Funding  </a:t>
            </a:r>
          </a:p>
          <a:p>
            <a:r>
              <a:rPr lang="en-US" sz="1600" dirty="0">
                <a:latin typeface="Segoe UI Light" panose="020B0502040204020203" pitchFamily="34" charset="0"/>
                <a:cs typeface="Segoe UI Light" panose="020B0502040204020203" pitchFamily="34" charset="0"/>
              </a:rPr>
              <a:t>VISTA members may assist with grant-writing and fundraising for your project.</a:t>
            </a:r>
          </a:p>
          <a:p>
            <a:endParaRPr lang="en-US" sz="1600" dirty="0">
              <a:latin typeface="Segoe UI Light" panose="020B0502040204020203" pitchFamily="34" charset="0"/>
              <a:cs typeface="Segoe UI Light" panose="020B0502040204020203" pitchFamily="34" charset="0"/>
            </a:endParaRPr>
          </a:p>
          <a:p>
            <a:r>
              <a:rPr lang="en-US" sz="1600" b="1" dirty="0">
                <a:latin typeface="Segoe UI Light" panose="020B0502040204020203" pitchFamily="34" charset="0"/>
                <a:cs typeface="Segoe UI Light" panose="020B0502040204020203" pitchFamily="34" charset="0"/>
              </a:rPr>
              <a:t>Partnership Development</a:t>
            </a:r>
          </a:p>
          <a:p>
            <a:r>
              <a:rPr lang="en-US" sz="1600" dirty="0">
                <a:latin typeface="Segoe UI Light" panose="020B0502040204020203" pitchFamily="34" charset="0"/>
                <a:cs typeface="Segoe UI Light" panose="020B0502040204020203" pitchFamily="34" charset="0"/>
              </a:rPr>
              <a:t>VISTA members will identify potential partners and maintain existing relationships with organizations and community members. </a:t>
            </a:r>
          </a:p>
          <a:p>
            <a:endParaRPr lang="en-US" sz="1600" dirty="0">
              <a:latin typeface="Segoe UI Light" panose="020B0502040204020203" pitchFamily="34" charset="0"/>
              <a:cs typeface="Segoe UI Light" panose="020B0502040204020203" pitchFamily="34" charset="0"/>
            </a:endParaRPr>
          </a:p>
          <a:p>
            <a:r>
              <a:rPr lang="en-US" sz="1600" b="1" dirty="0">
                <a:latin typeface="Segoe UI Light" panose="020B0502040204020203" pitchFamily="34" charset="0"/>
                <a:cs typeface="Segoe UI Light" panose="020B0502040204020203" pitchFamily="34" charset="0"/>
              </a:rPr>
              <a:t>Program Expansion </a:t>
            </a:r>
          </a:p>
          <a:p>
            <a:r>
              <a:rPr lang="en-US" sz="1600" dirty="0">
                <a:latin typeface="Segoe UI Light" panose="020B0502040204020203" pitchFamily="34" charset="0"/>
                <a:cs typeface="Segoe UI Light" panose="020B0502040204020203" pitchFamily="34" charset="0"/>
              </a:rPr>
              <a:t>VISTA members may conduct outreach to new clients.</a:t>
            </a:r>
          </a:p>
        </p:txBody>
      </p:sp>
      <p:pic>
        <p:nvPicPr>
          <p:cNvPr id="9" name="Picture 8">
            <a:extLst>
              <a:ext uri="{FF2B5EF4-FFF2-40B4-BE49-F238E27FC236}">
                <a16:creationId xmlns:a16="http://schemas.microsoft.com/office/drawing/2014/main" id="{F021F474-7C85-4F40-8458-DF32C9F51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614" b="5818"/>
          <a:stretch/>
        </p:blipFill>
        <p:spPr>
          <a:xfrm>
            <a:off x="0" y="5402766"/>
            <a:ext cx="1038423" cy="904410"/>
          </a:xfrm>
          <a:prstGeom prst="rect">
            <a:avLst/>
          </a:prstGeom>
        </p:spPr>
      </p:pic>
    </p:spTree>
    <p:extLst>
      <p:ext uri="{BB962C8B-B14F-4D97-AF65-F5344CB8AC3E}">
        <p14:creationId xmlns:p14="http://schemas.microsoft.com/office/powerpoint/2010/main" val="11763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7835" y="110553"/>
            <a:ext cx="7772400" cy="4071496"/>
          </a:xfrm>
        </p:spPr>
        <p:txBody>
          <a:bodyPr/>
          <a:lstStyle/>
          <a:p>
            <a:r>
              <a:rPr lang="en-US" sz="6000" dirty="0"/>
              <a:t>Making the Invisible Visible: A CBPR Study with High School Youth Scientists</a:t>
            </a:r>
          </a:p>
        </p:txBody>
      </p:sp>
      <p:sp>
        <p:nvSpPr>
          <p:cNvPr id="3" name="Subtitle 2"/>
          <p:cNvSpPr>
            <a:spLocks noGrp="1"/>
          </p:cNvSpPr>
          <p:nvPr>
            <p:ph type="subTitle" idx="1"/>
          </p:nvPr>
        </p:nvSpPr>
        <p:spPr>
          <a:xfrm>
            <a:off x="2712916" y="4305300"/>
            <a:ext cx="7062239" cy="2209800"/>
          </a:xfrm>
        </p:spPr>
        <p:txBody>
          <a:bodyPr>
            <a:normAutofit fontScale="85000" lnSpcReduction="20000"/>
          </a:bodyPr>
          <a:lstStyle/>
          <a:p>
            <a:r>
              <a:rPr lang="en-US" dirty="0">
                <a:solidFill>
                  <a:srgbClr val="000000"/>
                </a:solidFill>
              </a:rPr>
              <a:t>Jennifer Willett, PhD</a:t>
            </a:r>
          </a:p>
          <a:p>
            <a:r>
              <a:rPr lang="en-US" dirty="0">
                <a:solidFill>
                  <a:srgbClr val="000000"/>
                </a:solidFill>
                <a:hlinkClick r:id="rId3"/>
              </a:rPr>
              <a:t>Jenniferwillett@unr.edu</a:t>
            </a:r>
            <a:endParaRPr lang="en-US" dirty="0">
              <a:solidFill>
                <a:srgbClr val="000000"/>
              </a:solidFill>
            </a:endParaRPr>
          </a:p>
          <a:p>
            <a:r>
              <a:rPr lang="en-US" dirty="0">
                <a:solidFill>
                  <a:srgbClr val="000000"/>
                </a:solidFill>
              </a:rPr>
              <a:t>Assistant Professor, University of Nevada, Reno</a:t>
            </a:r>
          </a:p>
          <a:p>
            <a:r>
              <a:rPr lang="en-US" dirty="0">
                <a:solidFill>
                  <a:srgbClr val="000000"/>
                </a:solidFill>
              </a:rPr>
              <a:t>School of Social Work</a:t>
            </a:r>
          </a:p>
          <a:p>
            <a:br>
              <a:rPr lang="en-US" dirty="0">
                <a:solidFill>
                  <a:srgbClr val="000000"/>
                </a:solidFill>
              </a:rPr>
            </a:br>
            <a:r>
              <a:rPr lang="en-US" dirty="0">
                <a:solidFill>
                  <a:srgbClr val="000000"/>
                </a:solidFill>
              </a:rPr>
              <a:t>With Introduction by Melissa Gouge, PhD, Office of Research and Evaluation, CNCS</a:t>
            </a:r>
          </a:p>
          <a:p>
            <a:endParaRPr lang="en-US" dirty="0">
              <a:solidFill>
                <a:srgbClr val="000000"/>
              </a:solidFill>
            </a:endParaRPr>
          </a:p>
        </p:txBody>
      </p:sp>
    </p:spTree>
    <p:extLst>
      <p:ext uri="{BB962C8B-B14F-4D97-AF65-F5344CB8AC3E}">
        <p14:creationId xmlns:p14="http://schemas.microsoft.com/office/powerpoint/2010/main" val="3138039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322024"/>
          </a:xfrm>
        </p:spPr>
        <p:txBody>
          <a:bodyPr/>
          <a:lstStyle/>
          <a:p>
            <a:r>
              <a:rPr lang="en-US" dirty="0"/>
              <a:t>Research Team</a:t>
            </a:r>
          </a:p>
        </p:txBody>
      </p:sp>
      <p:pic>
        <p:nvPicPr>
          <p:cNvPr id="6" name="Content Placeholder 5" descr="IMG_3263.jpeg"/>
          <p:cNvPicPr>
            <a:picLocks noGrp="1" noChangeAspect="1"/>
          </p:cNvPicPr>
          <p:nvPr>
            <p:ph idx="1"/>
          </p:nvPr>
        </p:nvPicPr>
        <p:blipFill>
          <a:blip r:embed="rId3" cstate="print">
            <a:extLst>
              <a:ext uri="{28A0092B-C50C-407E-A947-70E740481C1C}">
                <a14:useLocalDpi xmlns:a14="http://schemas.microsoft.com/office/drawing/2010/main" val="0"/>
              </a:ext>
            </a:extLst>
          </a:blip>
          <a:srcRect t="13324" b="13324"/>
          <a:stretch>
            <a:fillRect/>
          </a:stretch>
        </p:blipFill>
        <p:spPr>
          <a:xfrm flipH="1" flipV="1">
            <a:off x="1981200" y="1600201"/>
            <a:ext cx="8229600" cy="4525963"/>
          </a:xfrm>
        </p:spPr>
      </p:pic>
    </p:spTree>
    <p:extLst>
      <p:ext uri="{BB962C8B-B14F-4D97-AF65-F5344CB8AC3E}">
        <p14:creationId xmlns:p14="http://schemas.microsoft.com/office/powerpoint/2010/main" val="1038803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 of Work: </a:t>
            </a:r>
            <a:br>
              <a:rPr lang="en-US" dirty="0"/>
            </a:br>
            <a:r>
              <a:rPr lang="en-US" dirty="0"/>
              <a:t>Slow Violence</a:t>
            </a:r>
          </a:p>
        </p:txBody>
      </p:sp>
      <p:sp>
        <p:nvSpPr>
          <p:cNvPr id="3" name="Content Placeholder 2"/>
          <p:cNvSpPr>
            <a:spLocks noGrp="1"/>
          </p:cNvSpPr>
          <p:nvPr>
            <p:ph idx="1"/>
          </p:nvPr>
        </p:nvSpPr>
        <p:spPr/>
        <p:txBody>
          <a:bodyPr/>
          <a:lstStyle/>
          <a:p>
            <a:r>
              <a:rPr lang="en-US" dirty="0">
                <a:solidFill>
                  <a:srgbClr val="000000"/>
                </a:solidFill>
              </a:rPr>
              <a:t>Hidden environmental problems that occur in historically marginalized or vulnerable communities</a:t>
            </a:r>
          </a:p>
          <a:p>
            <a:r>
              <a:rPr lang="en-US" dirty="0">
                <a:solidFill>
                  <a:srgbClr val="000000"/>
                </a:solidFill>
              </a:rPr>
              <a:t>The youth scientists lives in these communities</a:t>
            </a:r>
          </a:p>
          <a:p>
            <a:r>
              <a:rPr lang="en-US" dirty="0">
                <a:solidFill>
                  <a:srgbClr val="000000"/>
                </a:solidFill>
              </a:rPr>
              <a:t>Areas of focus, as determined by the youth:</a:t>
            </a:r>
          </a:p>
          <a:p>
            <a:pPr lvl="1"/>
            <a:r>
              <a:rPr lang="en-US" dirty="0">
                <a:solidFill>
                  <a:srgbClr val="000000"/>
                </a:solidFill>
              </a:rPr>
              <a:t>Winter flooding on homeless populations</a:t>
            </a:r>
          </a:p>
          <a:p>
            <a:pPr lvl="1"/>
            <a:r>
              <a:rPr lang="en-US" dirty="0">
                <a:solidFill>
                  <a:srgbClr val="000000"/>
                </a:solidFill>
              </a:rPr>
              <a:t>Lake flooding an elementary school</a:t>
            </a:r>
          </a:p>
          <a:p>
            <a:pPr lvl="1"/>
            <a:r>
              <a:rPr lang="en-US" dirty="0">
                <a:solidFill>
                  <a:srgbClr val="000000"/>
                </a:solidFill>
              </a:rPr>
              <a:t>Inadequate garbage collections</a:t>
            </a:r>
          </a:p>
          <a:p>
            <a:pPr lvl="1"/>
            <a:r>
              <a:rPr lang="en-US" dirty="0">
                <a:solidFill>
                  <a:srgbClr val="000000"/>
                </a:solidFill>
              </a:rPr>
              <a:t>Comparisons with wealthy neighborhoods</a:t>
            </a:r>
          </a:p>
          <a:p>
            <a:pPr lvl="1"/>
            <a:r>
              <a:rPr lang="en-US" dirty="0">
                <a:solidFill>
                  <a:srgbClr val="000000"/>
                </a:solidFill>
              </a:rPr>
              <a:t>Wildfires</a:t>
            </a:r>
          </a:p>
          <a:p>
            <a:pPr lvl="1"/>
            <a:r>
              <a:rPr lang="en-US" dirty="0">
                <a:solidFill>
                  <a:srgbClr val="000000"/>
                </a:solidFill>
              </a:rPr>
              <a:t>Historic mining pollution</a:t>
            </a:r>
          </a:p>
          <a:p>
            <a:pPr lvl="1"/>
            <a:r>
              <a:rPr lang="en-US" dirty="0">
                <a:solidFill>
                  <a:srgbClr val="000000"/>
                </a:solidFill>
              </a:rPr>
              <a:t>Ditches, flooding, and no sidewalks</a:t>
            </a:r>
          </a:p>
          <a:p>
            <a:endParaRPr lang="en-US" dirty="0">
              <a:solidFill>
                <a:srgbClr val="000000"/>
              </a:solidFill>
            </a:endParaRPr>
          </a:p>
          <a:p>
            <a:endParaRPr lang="en-US" dirty="0"/>
          </a:p>
        </p:txBody>
      </p:sp>
    </p:spTree>
    <p:extLst>
      <p:ext uri="{BB962C8B-B14F-4D97-AF65-F5344CB8AC3E}">
        <p14:creationId xmlns:p14="http://schemas.microsoft.com/office/powerpoint/2010/main" val="339854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6489"/>
            <a:ext cx="8229600" cy="1053005"/>
          </a:xfrm>
        </p:spPr>
        <p:txBody>
          <a:bodyPr/>
          <a:lstStyle/>
          <a:p>
            <a:r>
              <a:rPr lang="en-US" dirty="0"/>
              <a:t>Sun Valley</a:t>
            </a:r>
          </a:p>
        </p:txBody>
      </p:sp>
      <p:sp>
        <p:nvSpPr>
          <p:cNvPr id="3" name="Content Placeholder 2"/>
          <p:cNvSpPr>
            <a:spLocks noGrp="1"/>
          </p:cNvSpPr>
          <p:nvPr>
            <p:ph idx="1"/>
          </p:nvPr>
        </p:nvSpPr>
        <p:spPr/>
        <p:txBody>
          <a:bodyPr/>
          <a:lstStyle/>
          <a:p>
            <a:r>
              <a:rPr lang="en-US" dirty="0">
                <a:solidFill>
                  <a:srgbClr val="000000"/>
                </a:solidFill>
              </a:rPr>
              <a:t>An unincorporated (no local government) area 3 miles north of Reno</a:t>
            </a:r>
          </a:p>
          <a:p>
            <a:r>
              <a:rPr lang="en-US" dirty="0">
                <a:solidFill>
                  <a:srgbClr val="000000"/>
                </a:solidFill>
              </a:rPr>
              <a:t>Working class</a:t>
            </a:r>
          </a:p>
          <a:p>
            <a:r>
              <a:rPr lang="en-US" dirty="0">
                <a:solidFill>
                  <a:srgbClr val="000000"/>
                </a:solidFill>
              </a:rPr>
              <a:t>High Latino population</a:t>
            </a:r>
          </a:p>
          <a:p>
            <a:r>
              <a:rPr lang="en-US" dirty="0">
                <a:solidFill>
                  <a:srgbClr val="000000"/>
                </a:solidFill>
              </a:rPr>
              <a:t>Mobile homes are common</a:t>
            </a:r>
          </a:p>
          <a:p>
            <a:r>
              <a:rPr lang="en-US" dirty="0">
                <a:solidFill>
                  <a:srgbClr val="000000"/>
                </a:solidFill>
              </a:rPr>
              <a:t>Lack of “normal” infrastructure </a:t>
            </a:r>
          </a:p>
          <a:p>
            <a:r>
              <a:rPr lang="en-US" dirty="0">
                <a:solidFill>
                  <a:srgbClr val="000000"/>
                </a:solidFill>
              </a:rPr>
              <a:t>Weak non-profit community</a:t>
            </a:r>
          </a:p>
        </p:txBody>
      </p:sp>
    </p:spTree>
    <p:extLst>
      <p:ext uri="{BB962C8B-B14F-4D97-AF65-F5344CB8AC3E}">
        <p14:creationId xmlns:p14="http://schemas.microsoft.com/office/powerpoint/2010/main" val="95546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0973"/>
            <a:ext cx="8229600" cy="1238845"/>
          </a:xfrm>
        </p:spPr>
        <p:txBody>
          <a:bodyPr/>
          <a:lstStyle/>
          <a:p>
            <a:r>
              <a:rPr lang="en-US" dirty="0"/>
              <a:t>Ditches and No Sidewalks</a:t>
            </a:r>
          </a:p>
        </p:txBody>
      </p:sp>
      <p:sp>
        <p:nvSpPr>
          <p:cNvPr id="5" name="Content Placeholder 4"/>
          <p:cNvSpPr>
            <a:spLocks noGrp="1"/>
          </p:cNvSpPr>
          <p:nvPr>
            <p:ph sz="half" idx="2"/>
          </p:nvPr>
        </p:nvSpPr>
        <p:spPr>
          <a:xfrm>
            <a:off x="5519742" y="1600201"/>
            <a:ext cx="4691059" cy="4525963"/>
          </a:xfrm>
        </p:spPr>
        <p:txBody>
          <a:bodyPr>
            <a:normAutofit/>
          </a:bodyPr>
          <a:lstStyle/>
          <a:p>
            <a:r>
              <a:rPr lang="en-US" dirty="0">
                <a:solidFill>
                  <a:srgbClr val="000000"/>
                </a:solidFill>
              </a:rPr>
              <a:t>Ditches replace “typical” drainage systems that are underground</a:t>
            </a:r>
          </a:p>
          <a:p>
            <a:r>
              <a:rPr lang="en-US" dirty="0">
                <a:solidFill>
                  <a:srgbClr val="000000"/>
                </a:solidFill>
              </a:rPr>
              <a:t>No sidewalks</a:t>
            </a:r>
          </a:p>
          <a:p>
            <a:r>
              <a:rPr lang="en-US" dirty="0">
                <a:solidFill>
                  <a:srgbClr val="000000"/>
                </a:solidFill>
              </a:rPr>
              <a:t>Residents must walk or bike in the street</a:t>
            </a:r>
          </a:p>
          <a:p>
            <a:r>
              <a:rPr lang="en-US" dirty="0">
                <a:solidFill>
                  <a:srgbClr val="000000"/>
                </a:solidFill>
              </a:rPr>
              <a:t>Residents fall in ditches, especially when full of water during floods</a:t>
            </a:r>
          </a:p>
          <a:p>
            <a:r>
              <a:rPr lang="en-US" dirty="0">
                <a:solidFill>
                  <a:srgbClr val="000000"/>
                </a:solidFill>
              </a:rPr>
              <a:t>Car/pedestrian accidents are common</a:t>
            </a:r>
          </a:p>
        </p:txBody>
      </p:sp>
      <p:pic>
        <p:nvPicPr>
          <p:cNvPr id="9" name="Content Placeholder 8"/>
          <p:cNvPicPr>
            <a:picLocks noGrp="1" noChangeAspect="1"/>
          </p:cNvPicPr>
          <p:nvPr>
            <p:ph sz="quarter" idx="13"/>
          </p:nvPr>
        </p:nvPicPr>
        <p:blipFill>
          <a:blip r:embed="rId2"/>
          <a:srcRect l="-29380" r="-29380"/>
          <a:stretch>
            <a:fillRect/>
          </a:stretch>
        </p:blipFill>
        <p:spPr>
          <a:xfrm>
            <a:off x="1610354" y="1517606"/>
            <a:ext cx="4041775" cy="4525963"/>
          </a:xfrm>
        </p:spPr>
      </p:pic>
      <p:sp>
        <p:nvSpPr>
          <p:cNvPr id="10" name="TextBox 9"/>
          <p:cNvSpPr txBox="1"/>
          <p:nvPr/>
        </p:nvSpPr>
        <p:spPr>
          <a:xfrm>
            <a:off x="2308694" y="6126164"/>
            <a:ext cx="2632853" cy="307777"/>
          </a:xfrm>
          <a:prstGeom prst="rect">
            <a:avLst/>
          </a:prstGeom>
          <a:noFill/>
        </p:spPr>
        <p:txBody>
          <a:bodyPr wrap="square" rtlCol="0">
            <a:spAutoFit/>
          </a:bodyPr>
          <a:lstStyle/>
          <a:p>
            <a:r>
              <a:rPr lang="en-US" sz="1400" dirty="0">
                <a:solidFill>
                  <a:prstClr val="black"/>
                </a:solidFill>
              </a:rPr>
              <a:t>Photo by </a:t>
            </a:r>
            <a:r>
              <a:rPr lang="en-US" sz="1400" dirty="0" err="1">
                <a:solidFill>
                  <a:prstClr val="black"/>
                </a:solidFill>
              </a:rPr>
              <a:t>Adan</a:t>
            </a:r>
            <a:r>
              <a:rPr lang="en-US" sz="1400" dirty="0">
                <a:solidFill>
                  <a:prstClr val="black"/>
                </a:solidFill>
              </a:rPr>
              <a:t> </a:t>
            </a:r>
            <a:r>
              <a:rPr lang="en-US" sz="1400" dirty="0" err="1">
                <a:solidFill>
                  <a:prstClr val="black"/>
                </a:solidFill>
              </a:rPr>
              <a:t>Albarran</a:t>
            </a:r>
            <a:r>
              <a:rPr lang="en-US" sz="1400" dirty="0">
                <a:solidFill>
                  <a:prstClr val="black"/>
                </a:solidFill>
              </a:rPr>
              <a:t> Ayala</a:t>
            </a:r>
          </a:p>
        </p:txBody>
      </p:sp>
    </p:spTree>
    <p:extLst>
      <p:ext uri="{BB962C8B-B14F-4D97-AF65-F5344CB8AC3E}">
        <p14:creationId xmlns:p14="http://schemas.microsoft.com/office/powerpoint/2010/main" val="2670038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a:defRPr/>
            </a:pPr>
            <a:r>
              <a:rPr lang="en-US" i="1" dirty="0"/>
              <a:t>Introductory Remarks</a:t>
            </a:r>
            <a:br>
              <a:rPr lang="en-US" i="1" dirty="0"/>
            </a:br>
            <a:r>
              <a:rPr lang="en-US" sz="2000" dirty="0"/>
              <a:t>Connecting ORE Research Grantees with AmeriCorps NCCC and VISTA Programs</a:t>
            </a:r>
            <a:endParaRPr lang="en-US" sz="1900" i="1" dirty="0"/>
          </a:p>
        </p:txBody>
      </p:sp>
      <p:sp>
        <p:nvSpPr>
          <p:cNvPr id="38916" name="Content Placeholder 2"/>
          <p:cNvSpPr txBox="1">
            <a:spLocks/>
          </p:cNvSpPr>
          <p:nvPr/>
        </p:nvSpPr>
        <p:spPr bwMode="auto">
          <a:xfrm>
            <a:off x="5943600" y="1503364"/>
            <a:ext cx="4267200"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900"/>
              </a:spcAft>
              <a:buClr>
                <a:schemeClr val="accent1"/>
              </a:buClr>
              <a:buFont typeface="Arial" panose="020B0604020202020204" pitchFamily="34" charset="0"/>
              <a:buChar char="•"/>
              <a:defRPr sz="2800">
                <a:solidFill>
                  <a:srgbClr val="595959"/>
                </a:solidFill>
                <a:latin typeface="Arial" panose="020B0604020202020204" pitchFamily="34" charset="0"/>
                <a:cs typeface="Arial" panose="020B0604020202020204" pitchFamily="34" charset="0"/>
              </a:defRPr>
            </a:lvl1pPr>
            <a:lvl2pPr indent="-228600">
              <a:lnSpc>
                <a:spcPct val="90000"/>
              </a:lnSpc>
              <a:spcAft>
                <a:spcPts val="900"/>
              </a:spcAft>
              <a:buClr>
                <a:schemeClr val="accent1"/>
              </a:buClr>
              <a:buFont typeface="Arial" panose="020B0604020202020204" pitchFamily="34" charset="0"/>
              <a:buChar char="–"/>
              <a:tabLst>
                <a:tab pos="457200" algn="l"/>
              </a:tabLst>
              <a:defRPr sz="2400">
                <a:solidFill>
                  <a:srgbClr val="595959"/>
                </a:solidFill>
                <a:latin typeface="Arial" panose="020B0604020202020204" pitchFamily="34" charset="0"/>
                <a:cs typeface="Arial" panose="020B0604020202020204" pitchFamily="34" charset="0"/>
              </a:defRPr>
            </a:lvl2pPr>
            <a:lvl3pPr marL="1143000" indent="-228600">
              <a:lnSpc>
                <a:spcPct val="90000"/>
              </a:lnSpc>
              <a:spcAft>
                <a:spcPts val="900"/>
              </a:spcAft>
              <a:buClr>
                <a:schemeClr val="accent1"/>
              </a:buClr>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3pPr>
            <a:lvl4pPr marL="1600200" indent="-228600">
              <a:lnSpc>
                <a:spcPct val="90000"/>
              </a:lnSpc>
              <a:spcAft>
                <a:spcPts val="900"/>
              </a:spcAft>
              <a:buClr>
                <a:schemeClr val="accent1"/>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4pPr>
            <a:lvl5pPr marL="2057400" indent="-228600">
              <a:lnSpc>
                <a:spcPct val="90000"/>
              </a:lnSpc>
              <a:spcAft>
                <a:spcPts val="900"/>
              </a:spcAft>
              <a:buClr>
                <a:schemeClr val="accent1"/>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5pPr>
            <a:lvl6pPr marL="2514600" indent="-228600" defTabSz="457200" fontAlgn="base">
              <a:lnSpc>
                <a:spcPct val="90000"/>
              </a:lnSpc>
              <a:spcBef>
                <a:spcPct val="0"/>
              </a:spcBef>
              <a:spcAft>
                <a:spcPts val="900"/>
              </a:spcAft>
              <a:buClr>
                <a:schemeClr val="accent1"/>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6pPr>
            <a:lvl7pPr marL="2971800" indent="-228600" defTabSz="457200" fontAlgn="base">
              <a:lnSpc>
                <a:spcPct val="90000"/>
              </a:lnSpc>
              <a:spcBef>
                <a:spcPct val="0"/>
              </a:spcBef>
              <a:spcAft>
                <a:spcPts val="900"/>
              </a:spcAft>
              <a:buClr>
                <a:schemeClr val="accent1"/>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7pPr>
            <a:lvl8pPr marL="3429000" indent="-228600" defTabSz="457200" fontAlgn="base">
              <a:lnSpc>
                <a:spcPct val="90000"/>
              </a:lnSpc>
              <a:spcBef>
                <a:spcPct val="0"/>
              </a:spcBef>
              <a:spcAft>
                <a:spcPts val="900"/>
              </a:spcAft>
              <a:buClr>
                <a:schemeClr val="accent1"/>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8pPr>
            <a:lvl9pPr marL="3886200" indent="-228600" defTabSz="457200" fontAlgn="base">
              <a:lnSpc>
                <a:spcPct val="90000"/>
              </a:lnSpc>
              <a:spcBef>
                <a:spcPct val="0"/>
              </a:spcBef>
              <a:spcAft>
                <a:spcPts val="900"/>
              </a:spcAft>
              <a:buClr>
                <a:schemeClr val="accent1"/>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9pPr>
          </a:lstStyle>
          <a:p>
            <a:pPr algn="r" defTabSz="457200">
              <a:buClr>
                <a:srgbClr val="ED2623"/>
              </a:buClr>
              <a:buNone/>
            </a:pPr>
            <a:endParaRPr lang="en-US" altLang="en-US" b="1" i="1" dirty="0"/>
          </a:p>
          <a:p>
            <a:pPr algn="ctr" defTabSz="457200">
              <a:lnSpc>
                <a:spcPct val="100000"/>
              </a:lnSpc>
              <a:spcAft>
                <a:spcPts val="0"/>
              </a:spcAft>
              <a:buClr>
                <a:srgbClr val="ED2623"/>
              </a:buClr>
              <a:buNone/>
            </a:pPr>
            <a:r>
              <a:rPr lang="en-US" altLang="en-US" b="1" dirty="0"/>
              <a:t>Dr. Andrea Robles</a:t>
            </a:r>
            <a:br>
              <a:rPr lang="en-US" altLang="en-US" b="1" i="1" dirty="0"/>
            </a:br>
            <a:r>
              <a:rPr lang="en-US" altLang="en-US" sz="2200" b="1" i="1" dirty="0"/>
              <a:t>Research and Evaluation Manager, Office of Research and Evaluation, CNCS</a:t>
            </a:r>
          </a:p>
          <a:p>
            <a:pPr algn="ctr" defTabSz="457200">
              <a:lnSpc>
                <a:spcPct val="100000"/>
              </a:lnSpc>
              <a:spcAft>
                <a:spcPts val="0"/>
              </a:spcAft>
              <a:buClr>
                <a:srgbClr val="ED2623"/>
              </a:buClr>
              <a:buNone/>
            </a:pPr>
            <a:r>
              <a:rPr lang="en-US" altLang="en-US" sz="2000" b="1" i="1" dirty="0">
                <a:hlinkClick r:id="rId3"/>
              </a:rPr>
              <a:t>arobles@cns.gov</a:t>
            </a:r>
            <a:r>
              <a:rPr lang="en-US" altLang="en-US" sz="2000" b="1" i="1" dirty="0"/>
              <a:t> </a:t>
            </a:r>
          </a:p>
          <a:p>
            <a:pPr algn="r" defTabSz="457200">
              <a:buClr>
                <a:srgbClr val="ED2623"/>
              </a:buClr>
              <a:buNone/>
            </a:pPr>
            <a:endParaRPr lang="en-US" altLang="en-US" b="1" i="1" dirty="0"/>
          </a:p>
          <a:p>
            <a:pPr defTabSz="457200">
              <a:buClr>
                <a:srgbClr val="ED2623"/>
              </a:buClr>
              <a:buNone/>
            </a:pPr>
            <a:endParaRPr lang="en-US" alt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5744" y="1503363"/>
            <a:ext cx="4117856" cy="4114808"/>
          </a:xfrm>
          <a:prstGeom prst="rect">
            <a:avLst/>
          </a:prstGeom>
        </p:spPr>
      </p:pic>
    </p:spTree>
    <p:extLst>
      <p:ext uri="{BB962C8B-B14F-4D97-AF65-F5344CB8AC3E}">
        <p14:creationId xmlns:p14="http://schemas.microsoft.com/office/powerpoint/2010/main" val="83080042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92920"/>
            <a:ext cx="8229600" cy="1166574"/>
          </a:xfrm>
        </p:spPr>
        <p:txBody>
          <a:bodyPr/>
          <a:lstStyle/>
          <a:p>
            <a:r>
              <a:rPr lang="en-US" dirty="0"/>
              <a:t>Ditches and No Sidewalks</a:t>
            </a:r>
          </a:p>
        </p:txBody>
      </p:sp>
      <p:pic>
        <p:nvPicPr>
          <p:cNvPr id="7" name="Content Placeholder 6"/>
          <p:cNvPicPr>
            <a:picLocks noGrp="1" noChangeAspect="1"/>
          </p:cNvPicPr>
          <p:nvPr>
            <p:ph idx="1"/>
          </p:nvPr>
        </p:nvPicPr>
        <p:blipFill>
          <a:blip r:embed="rId2"/>
          <a:srcRect l="-18187" r="-18187"/>
          <a:stretch>
            <a:fillRect/>
          </a:stretch>
        </p:blipFill>
        <p:spPr/>
      </p:pic>
      <p:sp>
        <p:nvSpPr>
          <p:cNvPr id="9" name="TextBox 8"/>
          <p:cNvSpPr txBox="1"/>
          <p:nvPr/>
        </p:nvSpPr>
        <p:spPr>
          <a:xfrm>
            <a:off x="3114037" y="6256602"/>
            <a:ext cx="5967799" cy="369332"/>
          </a:xfrm>
          <a:prstGeom prst="rect">
            <a:avLst/>
          </a:prstGeom>
          <a:noFill/>
        </p:spPr>
        <p:txBody>
          <a:bodyPr wrap="square" rtlCol="0">
            <a:spAutoFit/>
          </a:bodyPr>
          <a:lstStyle/>
          <a:p>
            <a:r>
              <a:rPr lang="en-US" dirty="0">
                <a:solidFill>
                  <a:prstClr val="black"/>
                </a:solidFill>
              </a:rPr>
              <a:t>Photo by </a:t>
            </a:r>
            <a:r>
              <a:rPr lang="en-US" dirty="0" err="1">
                <a:solidFill>
                  <a:prstClr val="black"/>
                </a:solidFill>
              </a:rPr>
              <a:t>Najeh</a:t>
            </a:r>
            <a:r>
              <a:rPr lang="en-US" dirty="0">
                <a:solidFill>
                  <a:prstClr val="black"/>
                </a:solidFill>
              </a:rPr>
              <a:t> </a:t>
            </a:r>
            <a:r>
              <a:rPr lang="en-US" dirty="0" err="1">
                <a:solidFill>
                  <a:prstClr val="black"/>
                </a:solidFill>
              </a:rPr>
              <a:t>Abduljalil</a:t>
            </a:r>
            <a:endParaRPr lang="en-US" dirty="0">
              <a:solidFill>
                <a:prstClr val="black"/>
              </a:solidFill>
            </a:endParaRPr>
          </a:p>
        </p:txBody>
      </p:sp>
    </p:spTree>
    <p:extLst>
      <p:ext uri="{BB962C8B-B14F-4D97-AF65-F5344CB8AC3E}">
        <p14:creationId xmlns:p14="http://schemas.microsoft.com/office/powerpoint/2010/main" val="3228749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6164"/>
            <a:ext cx="8229600" cy="1197547"/>
          </a:xfrm>
        </p:spPr>
        <p:txBody>
          <a:bodyPr/>
          <a:lstStyle/>
          <a:p>
            <a:r>
              <a:rPr lang="en-US" dirty="0"/>
              <a:t>Developing a Partnership</a:t>
            </a:r>
          </a:p>
        </p:txBody>
      </p:sp>
      <p:sp>
        <p:nvSpPr>
          <p:cNvPr id="3" name="Content Placeholder 2"/>
          <p:cNvSpPr>
            <a:spLocks noGrp="1"/>
          </p:cNvSpPr>
          <p:nvPr>
            <p:ph idx="1"/>
          </p:nvPr>
        </p:nvSpPr>
        <p:spPr/>
        <p:txBody>
          <a:bodyPr/>
          <a:lstStyle/>
          <a:p>
            <a:r>
              <a:rPr lang="en-US" dirty="0">
                <a:solidFill>
                  <a:srgbClr val="000000"/>
                </a:solidFill>
              </a:rPr>
              <a:t>Site visit with ORE, NCCC, and Nevada Volunteers</a:t>
            </a:r>
          </a:p>
          <a:p>
            <a:r>
              <a:rPr lang="en-US" dirty="0">
                <a:solidFill>
                  <a:srgbClr val="000000"/>
                </a:solidFill>
              </a:rPr>
              <a:t>Amanda, NCCC, </a:t>
            </a:r>
          </a:p>
          <a:p>
            <a:pPr marL="0" indent="0">
              <a:buNone/>
            </a:pPr>
            <a:r>
              <a:rPr lang="en-US" dirty="0">
                <a:solidFill>
                  <a:srgbClr val="000000"/>
                </a:solidFill>
              </a:rPr>
              <a:t>    came back a few </a:t>
            </a:r>
          </a:p>
          <a:p>
            <a:pPr marL="0" indent="0">
              <a:buNone/>
            </a:pPr>
            <a:r>
              <a:rPr lang="en-US" dirty="0">
                <a:solidFill>
                  <a:srgbClr val="000000"/>
                </a:solidFill>
              </a:rPr>
              <a:t>    weeks later to figure</a:t>
            </a:r>
          </a:p>
          <a:p>
            <a:pPr marL="0" indent="0">
              <a:buNone/>
            </a:pPr>
            <a:r>
              <a:rPr lang="en-US" dirty="0">
                <a:solidFill>
                  <a:srgbClr val="000000"/>
                </a:solidFill>
              </a:rPr>
              <a:t>    out how to work </a:t>
            </a:r>
          </a:p>
          <a:p>
            <a:pPr marL="0" indent="0">
              <a:buNone/>
            </a:pPr>
            <a:r>
              <a:rPr lang="en-US" dirty="0">
                <a:solidFill>
                  <a:srgbClr val="000000"/>
                </a:solidFill>
              </a:rPr>
              <a:t>    together to find </a:t>
            </a:r>
          </a:p>
          <a:p>
            <a:pPr marL="0" indent="0">
              <a:buNone/>
            </a:pPr>
            <a:r>
              <a:rPr lang="en-US" dirty="0">
                <a:solidFill>
                  <a:srgbClr val="000000"/>
                </a:solidFill>
              </a:rPr>
              <a:t>    solutions</a:t>
            </a:r>
          </a:p>
          <a:p>
            <a:pPr marL="0" indent="0">
              <a:buNone/>
            </a:pPr>
            <a:endParaRPr lang="en-US" dirty="0">
              <a:solidFill>
                <a:srgbClr val="000000"/>
              </a:solidFill>
            </a:endParaRPr>
          </a:p>
          <a:p>
            <a:pPr marL="0" indent="0">
              <a:buNone/>
            </a:pPr>
            <a:endParaRPr lang="en-US" dirty="0">
              <a:solidFill>
                <a:srgbClr val="000000"/>
              </a:solidFill>
            </a:endParaRPr>
          </a:p>
        </p:txBody>
      </p:sp>
      <p:pic>
        <p:nvPicPr>
          <p:cNvPr id="4" name="Picture 3" descr="C:\Users\ARobles\AppData\Local\Microsoft\Windows\Temporary Internet Files\Content.Outlook\2DEXW50G\IMG-1468.JPG"/>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751"/>
          <a:stretch/>
        </p:blipFill>
        <p:spPr bwMode="auto">
          <a:xfrm>
            <a:off x="5457791" y="2140369"/>
            <a:ext cx="4640334" cy="4209152"/>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15845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649"/>
            <a:ext cx="8229600" cy="1207872"/>
          </a:xfrm>
        </p:spPr>
        <p:txBody>
          <a:bodyPr/>
          <a:lstStyle/>
          <a:p>
            <a:r>
              <a:rPr lang="en-US" dirty="0"/>
              <a:t>Advancing Solutions</a:t>
            </a:r>
          </a:p>
        </p:txBody>
      </p:sp>
      <p:sp>
        <p:nvSpPr>
          <p:cNvPr id="3" name="Content Placeholder 2"/>
          <p:cNvSpPr>
            <a:spLocks noGrp="1"/>
          </p:cNvSpPr>
          <p:nvPr>
            <p:ph idx="1"/>
          </p:nvPr>
        </p:nvSpPr>
        <p:spPr/>
        <p:txBody>
          <a:bodyPr>
            <a:normAutofit/>
          </a:bodyPr>
          <a:lstStyle/>
          <a:p>
            <a:r>
              <a:rPr lang="en-US" dirty="0">
                <a:solidFill>
                  <a:srgbClr val="000000"/>
                </a:solidFill>
              </a:rPr>
              <a:t>AmeriCorps NCCC built sidewalks in another Nevadan community</a:t>
            </a:r>
          </a:p>
          <a:p>
            <a:endParaRPr lang="en-US" dirty="0">
              <a:solidFill>
                <a:srgbClr val="000000"/>
              </a:solidFill>
            </a:endParaRPr>
          </a:p>
          <a:p>
            <a:r>
              <a:rPr lang="en-US" dirty="0">
                <a:solidFill>
                  <a:srgbClr val="000000"/>
                </a:solidFill>
              </a:rPr>
              <a:t>AmeriCorps NCCC and the Nevada team met with a County Commissioner who was supportive</a:t>
            </a:r>
          </a:p>
          <a:p>
            <a:endParaRPr lang="en-US" dirty="0">
              <a:solidFill>
                <a:srgbClr val="000000"/>
              </a:solidFill>
            </a:endParaRPr>
          </a:p>
          <a:p>
            <a:r>
              <a:rPr lang="en-US" dirty="0">
                <a:solidFill>
                  <a:srgbClr val="000000"/>
                </a:solidFill>
              </a:rPr>
              <a:t>We presented to the Sun Valley General Improvement District, who were supportive</a:t>
            </a:r>
          </a:p>
          <a:p>
            <a:endParaRPr lang="en-US" dirty="0">
              <a:solidFill>
                <a:srgbClr val="000000"/>
              </a:solidFill>
            </a:endParaRPr>
          </a:p>
          <a:p>
            <a:r>
              <a:rPr lang="en-US" dirty="0">
                <a:solidFill>
                  <a:srgbClr val="000000"/>
                </a:solidFill>
              </a:rPr>
              <a:t>We met with resources who may be able to provide housing for an AmeriCorps team</a:t>
            </a:r>
          </a:p>
          <a:p>
            <a:pPr marL="0" indent="0">
              <a:buNone/>
            </a:pPr>
            <a:endParaRPr lang="en-US" dirty="0">
              <a:solidFill>
                <a:srgbClr val="000000"/>
              </a:solidFill>
            </a:endParaRPr>
          </a:p>
        </p:txBody>
      </p:sp>
    </p:spTree>
    <p:extLst>
      <p:ext uri="{BB962C8B-B14F-4D97-AF65-F5344CB8AC3E}">
        <p14:creationId xmlns:p14="http://schemas.microsoft.com/office/powerpoint/2010/main" val="574665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325"/>
            <a:ext cx="8229600" cy="1197547"/>
          </a:xfrm>
        </p:spPr>
        <p:txBody>
          <a:bodyPr/>
          <a:lstStyle/>
          <a:p>
            <a:r>
              <a:rPr lang="en-US" sz="4800" dirty="0"/>
              <a:t>Benefits for Research Team</a:t>
            </a:r>
          </a:p>
        </p:txBody>
      </p:sp>
      <p:sp>
        <p:nvSpPr>
          <p:cNvPr id="3" name="Content Placeholder 2"/>
          <p:cNvSpPr>
            <a:spLocks noGrp="1"/>
          </p:cNvSpPr>
          <p:nvPr>
            <p:ph idx="1"/>
          </p:nvPr>
        </p:nvSpPr>
        <p:spPr/>
        <p:txBody>
          <a:bodyPr>
            <a:normAutofit/>
          </a:bodyPr>
          <a:lstStyle/>
          <a:p>
            <a:r>
              <a:rPr lang="en-US" dirty="0">
                <a:solidFill>
                  <a:srgbClr val="000000"/>
                </a:solidFill>
              </a:rPr>
              <a:t>Easier to get in skeptical communities with the AmeriCorps resource</a:t>
            </a:r>
          </a:p>
          <a:p>
            <a:endParaRPr lang="en-US" dirty="0">
              <a:solidFill>
                <a:srgbClr val="000000"/>
              </a:solidFill>
            </a:endParaRPr>
          </a:p>
          <a:p>
            <a:r>
              <a:rPr lang="en-US" dirty="0">
                <a:solidFill>
                  <a:srgbClr val="000000"/>
                </a:solidFill>
              </a:rPr>
              <a:t>Helpful for youth scientists to work on tangible solutions when environmental problems can be difficult to see on a daily basis</a:t>
            </a:r>
          </a:p>
          <a:p>
            <a:endParaRPr lang="en-US" dirty="0">
              <a:solidFill>
                <a:srgbClr val="000000"/>
              </a:solidFill>
            </a:endParaRPr>
          </a:p>
          <a:p>
            <a:r>
              <a:rPr lang="en-US" dirty="0">
                <a:solidFill>
                  <a:srgbClr val="000000"/>
                </a:solidFill>
              </a:rPr>
              <a:t>Communities want to do more research with us to find solutions</a:t>
            </a:r>
          </a:p>
          <a:p>
            <a:endParaRPr lang="en-US" dirty="0">
              <a:solidFill>
                <a:srgbClr val="000000"/>
              </a:solidFill>
            </a:endParaRPr>
          </a:p>
          <a:p>
            <a:r>
              <a:rPr lang="en-US" dirty="0">
                <a:solidFill>
                  <a:srgbClr val="000000"/>
                </a:solidFill>
              </a:rPr>
              <a:t>It’s fun!</a:t>
            </a:r>
          </a:p>
        </p:txBody>
      </p:sp>
    </p:spTree>
    <p:extLst>
      <p:ext uri="{BB962C8B-B14F-4D97-AF65-F5344CB8AC3E}">
        <p14:creationId xmlns:p14="http://schemas.microsoft.com/office/powerpoint/2010/main" val="86280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5" descr="acnccc3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162" y="1579783"/>
            <a:ext cx="1564638" cy="156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type="subTitle" idx="1"/>
          </p:nvPr>
        </p:nvSpPr>
        <p:spPr>
          <a:xfrm>
            <a:off x="548263" y="3658913"/>
            <a:ext cx="6547103" cy="1797348"/>
          </a:xfrm>
        </p:spPr>
        <p:txBody>
          <a:bodyPr>
            <a:normAutofit fontScale="70000" lnSpcReduction="20000"/>
          </a:bodyPr>
          <a:lstStyle/>
          <a:p>
            <a:pPr eaLnBrk="1" hangingPunct="1">
              <a:lnSpc>
                <a:spcPct val="120000"/>
              </a:lnSpc>
            </a:pPr>
            <a:r>
              <a:rPr lang="en-US" altLang="en-US" sz="6500" b="1" dirty="0">
                <a:solidFill>
                  <a:schemeClr val="tx1"/>
                </a:solidFill>
                <a:latin typeface="Arial" panose="020B0604020202020204" pitchFamily="34" charset="0"/>
                <a:cs typeface="Arial" panose="020B0604020202020204" pitchFamily="34" charset="0"/>
              </a:rPr>
              <a:t>AmeriCorps NCCC</a:t>
            </a:r>
          </a:p>
          <a:p>
            <a:pPr eaLnBrk="1" hangingPunct="1">
              <a:lnSpc>
                <a:spcPct val="120000"/>
              </a:lnSpc>
            </a:pPr>
            <a:r>
              <a:rPr lang="en-US" altLang="en-US" sz="3600" b="1" dirty="0">
                <a:solidFill>
                  <a:schemeClr val="tx1"/>
                </a:solidFill>
                <a:latin typeface="Arial" panose="020B0604020202020204" pitchFamily="34" charset="0"/>
                <a:cs typeface="Arial" panose="020B0604020202020204" pitchFamily="34" charset="0"/>
              </a:rPr>
              <a:t>Amanda Cochran </a:t>
            </a:r>
          </a:p>
          <a:p>
            <a:pPr eaLnBrk="1" hangingPunct="1">
              <a:lnSpc>
                <a:spcPct val="120000"/>
              </a:lnSpc>
            </a:pPr>
            <a:r>
              <a:rPr lang="en-US" altLang="en-US" sz="3600" b="1" dirty="0">
                <a:solidFill>
                  <a:schemeClr val="tx1"/>
                </a:solidFill>
                <a:latin typeface="Arial" panose="020B0604020202020204" pitchFamily="34" charset="0"/>
                <a:cs typeface="Arial" panose="020B0604020202020204" pitchFamily="34" charset="0"/>
              </a:rPr>
              <a:t>Tanya Gipson-Nahman</a:t>
            </a:r>
            <a:endParaRPr lang="en-US" altLang="en-US" sz="2900" b="1"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032" y="1141579"/>
            <a:ext cx="6228968" cy="2263246"/>
          </a:xfrm>
          <a:prstGeom prst="rect">
            <a:avLst/>
          </a:prstGeom>
        </p:spPr>
      </p:pic>
    </p:spTree>
    <p:extLst>
      <p:ext uri="{BB962C8B-B14F-4D97-AF65-F5344CB8AC3E}">
        <p14:creationId xmlns:p14="http://schemas.microsoft.com/office/powerpoint/2010/main" val="29480842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50533" y="307649"/>
            <a:ext cx="8229600" cy="620296"/>
          </a:xfrm>
          <a:prstGeom prst="rect">
            <a:avLst/>
          </a:prstGeom>
        </p:spPr>
        <p:txBody>
          <a:bodyPr vert="horz" lIns="91440" tIns="45720" rIns="91440" bIns="45720" rtlCol="0" anchor="b">
            <a:normAutofit/>
          </a:bodyPr>
          <a:lst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a:lstStyle>
          <a:p>
            <a:r>
              <a:rPr lang="en-US" altLang="en-US" dirty="0">
                <a:solidFill>
                  <a:prstClr val="white"/>
                </a:solidFill>
              </a:rPr>
              <a:t>AmeriCorps NCCC Structure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567" y="1200980"/>
            <a:ext cx="7237308" cy="4763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78451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908112" y="1343394"/>
            <a:ext cx="6540945" cy="1375422"/>
          </a:xfrm>
        </p:spPr>
        <p:txBody>
          <a:bodyPr>
            <a:normAutofit/>
          </a:bodyPr>
          <a:lstStyle/>
          <a:p>
            <a:pPr marL="0" indent="0">
              <a:buClrTx/>
              <a:buNone/>
            </a:pPr>
            <a:r>
              <a:rPr lang="en-US" altLang="en-US" sz="2400" b="1" dirty="0">
                <a:solidFill>
                  <a:schemeClr val="tx1"/>
                </a:solidFill>
              </a:rPr>
              <a:t>Direct service: </a:t>
            </a:r>
            <a:r>
              <a:rPr lang="en-US" altLang="en-US" sz="2400" dirty="0">
                <a:solidFill>
                  <a:schemeClr val="tx1"/>
                </a:solidFill>
              </a:rPr>
              <a:t>Extra people power!</a:t>
            </a:r>
          </a:p>
          <a:p>
            <a:pPr marL="0" indent="0">
              <a:buClrTx/>
              <a:buNone/>
            </a:pPr>
            <a:r>
              <a:rPr lang="en-US" altLang="en-US" sz="2400" b="1" dirty="0">
                <a:solidFill>
                  <a:schemeClr val="tx1"/>
                </a:solidFill>
              </a:rPr>
              <a:t>Team based: </a:t>
            </a:r>
            <a:r>
              <a:rPr lang="en-US" altLang="en-US" sz="2400" dirty="0">
                <a:solidFill>
                  <a:schemeClr val="tx1"/>
                </a:solidFill>
              </a:rPr>
              <a:t>8-12 members, 18-24 years old</a:t>
            </a:r>
          </a:p>
          <a:p>
            <a:pPr marL="0" indent="0">
              <a:buClrTx/>
              <a:buNone/>
            </a:pPr>
            <a:r>
              <a:rPr lang="en-US" altLang="en-US" sz="2400" b="1" dirty="0">
                <a:solidFill>
                  <a:schemeClr val="tx1"/>
                </a:solidFill>
              </a:rPr>
              <a:t>Short term: </a:t>
            </a:r>
            <a:r>
              <a:rPr lang="en-US" altLang="en-US" sz="2400" dirty="0">
                <a:solidFill>
                  <a:schemeClr val="tx1"/>
                </a:solidFill>
              </a:rPr>
              <a:t>6-12 week projects</a:t>
            </a:r>
          </a:p>
        </p:txBody>
      </p:sp>
      <p:sp>
        <p:nvSpPr>
          <p:cNvPr id="6" name="Title 1"/>
          <p:cNvSpPr>
            <a:spLocks noGrp="1"/>
          </p:cNvSpPr>
          <p:nvPr>
            <p:ph type="title"/>
          </p:nvPr>
        </p:nvSpPr>
        <p:spPr>
          <a:xfrm>
            <a:off x="2150533" y="307649"/>
            <a:ext cx="8229600" cy="620296"/>
          </a:xfrm>
        </p:spPr>
        <p:txBody>
          <a:bodyPr/>
          <a:lstStyle/>
          <a:p>
            <a:r>
              <a:rPr lang="en-US" altLang="en-US" dirty="0"/>
              <a:t>AmeriCorps NCCC</a:t>
            </a:r>
          </a:p>
        </p:txBody>
      </p:sp>
      <p:sp>
        <p:nvSpPr>
          <p:cNvPr id="7" name="Rectangle 3"/>
          <p:cNvSpPr txBox="1">
            <a:spLocks noChangeArrowheads="1"/>
          </p:cNvSpPr>
          <p:nvPr/>
        </p:nvSpPr>
        <p:spPr>
          <a:xfrm>
            <a:off x="5559552" y="2840737"/>
            <a:ext cx="4461676" cy="3221143"/>
          </a:xfrm>
          <a:prstGeom prst="rect">
            <a:avLst/>
          </a:prstGeom>
        </p:spPr>
        <p:txBody>
          <a:bodyPr vert="horz" lIns="91440" tIns="45720" rIns="91440" bIns="45720" rtlCol="0">
            <a:normAutofit fontScale="92500" lnSpcReduction="10000"/>
          </a:bodyPr>
          <a:lst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rgbClr val="595959"/>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rgbClr val="595959"/>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rgbClr val="595959"/>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ClrTx/>
              <a:buNone/>
            </a:pPr>
            <a:r>
              <a:rPr lang="en-US" altLang="en-US" sz="2400" b="1" u="sng" dirty="0">
                <a:solidFill>
                  <a:srgbClr val="000000"/>
                </a:solidFill>
              </a:rPr>
              <a:t>Areas of Service</a:t>
            </a:r>
          </a:p>
          <a:p>
            <a:pPr>
              <a:lnSpc>
                <a:spcPct val="110000"/>
              </a:lnSpc>
              <a:buClrTx/>
            </a:pPr>
            <a:r>
              <a:rPr lang="en-US" altLang="en-US" sz="2400" dirty="0">
                <a:solidFill>
                  <a:srgbClr val="000000"/>
                </a:solidFill>
              </a:rPr>
              <a:t>Natural and Other Disasters </a:t>
            </a:r>
          </a:p>
          <a:p>
            <a:pPr>
              <a:lnSpc>
                <a:spcPct val="110000"/>
              </a:lnSpc>
              <a:buClrTx/>
            </a:pPr>
            <a:r>
              <a:rPr lang="en-US" altLang="en-US" sz="2400" dirty="0">
                <a:solidFill>
                  <a:srgbClr val="000000"/>
                </a:solidFill>
              </a:rPr>
              <a:t>Environmental Stewardship and Conservation</a:t>
            </a:r>
          </a:p>
          <a:p>
            <a:pPr>
              <a:lnSpc>
                <a:spcPct val="110000"/>
              </a:lnSpc>
              <a:buClrTx/>
            </a:pPr>
            <a:r>
              <a:rPr lang="en-US" altLang="en-US" sz="2400" dirty="0">
                <a:solidFill>
                  <a:srgbClr val="000000"/>
                </a:solidFill>
              </a:rPr>
              <a:t>Energy Conservation</a:t>
            </a:r>
          </a:p>
          <a:p>
            <a:pPr>
              <a:lnSpc>
                <a:spcPct val="110000"/>
              </a:lnSpc>
              <a:buClrTx/>
            </a:pPr>
            <a:r>
              <a:rPr lang="en-US" altLang="en-US" sz="2400" dirty="0">
                <a:solidFill>
                  <a:srgbClr val="000000"/>
                </a:solidFill>
              </a:rPr>
              <a:t>Infrastructure Improvement</a:t>
            </a:r>
          </a:p>
          <a:p>
            <a:pPr>
              <a:lnSpc>
                <a:spcPct val="110000"/>
              </a:lnSpc>
              <a:buClrTx/>
            </a:pPr>
            <a:r>
              <a:rPr lang="en-US" altLang="en-US" sz="2400" dirty="0">
                <a:solidFill>
                  <a:srgbClr val="000000"/>
                </a:solidFill>
              </a:rPr>
              <a:t>Urban and Rural Development</a:t>
            </a:r>
          </a:p>
          <a:p>
            <a:pPr>
              <a:buClr>
                <a:srgbClr val="ED2623"/>
              </a:buClr>
              <a:buFont typeface="Wingdings" panose="05000000000000000000" pitchFamily="2" charset="2"/>
              <a:buNone/>
            </a:pPr>
            <a:endParaRPr lang="en-US" alt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608" y="2718816"/>
            <a:ext cx="3645408" cy="2734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86289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150532" y="1287408"/>
            <a:ext cx="5274396" cy="4784208"/>
          </a:xfrm>
        </p:spPr>
        <p:txBody>
          <a:bodyPr>
            <a:normAutofit fontScale="92500" lnSpcReduction="10000"/>
          </a:bodyPr>
          <a:lstStyle/>
          <a:p>
            <a:pPr marL="0" indent="0">
              <a:buClrTx/>
              <a:buNone/>
            </a:pPr>
            <a:r>
              <a:rPr lang="en-US" altLang="en-US" sz="1800" b="1" dirty="0">
                <a:solidFill>
                  <a:schemeClr val="tx1"/>
                </a:solidFill>
              </a:rPr>
              <a:t>Who can apply for a team?</a:t>
            </a:r>
            <a:endParaRPr lang="en-US" altLang="en-US" sz="1200" dirty="0">
              <a:solidFill>
                <a:schemeClr val="tx1"/>
              </a:solidFill>
            </a:endParaRPr>
          </a:p>
          <a:p>
            <a:pPr lvl="1" eaLnBrk="1" hangingPunct="1">
              <a:lnSpc>
                <a:spcPct val="110000"/>
              </a:lnSpc>
              <a:buClrTx/>
              <a:buFontTx/>
              <a:buChar char="•"/>
            </a:pPr>
            <a:r>
              <a:rPr lang="en-US" altLang="en-US" sz="1800" dirty="0">
                <a:solidFill>
                  <a:schemeClr val="tx1"/>
                </a:solidFill>
              </a:rPr>
              <a:t>Nonprofits</a:t>
            </a:r>
          </a:p>
          <a:p>
            <a:pPr lvl="1" eaLnBrk="1" hangingPunct="1">
              <a:lnSpc>
                <a:spcPct val="110000"/>
              </a:lnSpc>
              <a:buClrTx/>
              <a:buFontTx/>
              <a:buChar char="•"/>
            </a:pPr>
            <a:r>
              <a:rPr lang="en-US" altLang="en-US" sz="1800" dirty="0">
                <a:solidFill>
                  <a:schemeClr val="tx1"/>
                </a:solidFill>
              </a:rPr>
              <a:t>Faith-Based Organizations</a:t>
            </a:r>
          </a:p>
          <a:p>
            <a:pPr lvl="1" eaLnBrk="1" hangingPunct="1">
              <a:lnSpc>
                <a:spcPct val="110000"/>
              </a:lnSpc>
              <a:buClrTx/>
              <a:buFontTx/>
              <a:buChar char="•"/>
            </a:pPr>
            <a:r>
              <a:rPr lang="en-US" altLang="en-US" sz="1800" dirty="0">
                <a:solidFill>
                  <a:schemeClr val="tx1"/>
                </a:solidFill>
              </a:rPr>
              <a:t>Government (federal, state, and local)</a:t>
            </a:r>
          </a:p>
          <a:p>
            <a:pPr lvl="1" eaLnBrk="1" hangingPunct="1">
              <a:lnSpc>
                <a:spcPct val="110000"/>
              </a:lnSpc>
              <a:buClrTx/>
              <a:buFontTx/>
              <a:buChar char="•"/>
            </a:pPr>
            <a:r>
              <a:rPr lang="en-US" altLang="en-US" sz="1800" dirty="0">
                <a:solidFill>
                  <a:schemeClr val="tx1"/>
                </a:solidFill>
              </a:rPr>
              <a:t>Public schools, colleges and universities </a:t>
            </a:r>
          </a:p>
          <a:p>
            <a:pPr lvl="1" eaLnBrk="1" hangingPunct="1">
              <a:lnSpc>
                <a:spcPct val="110000"/>
              </a:lnSpc>
              <a:buClrTx/>
              <a:buFontTx/>
              <a:buChar char="•"/>
            </a:pPr>
            <a:r>
              <a:rPr lang="en-US" altLang="en-US" sz="1800" dirty="0">
                <a:solidFill>
                  <a:schemeClr val="tx1"/>
                </a:solidFill>
              </a:rPr>
              <a:t>Tribal Councils and Native Corporations </a:t>
            </a:r>
          </a:p>
          <a:p>
            <a:pPr marL="228600" lvl="1" indent="0">
              <a:lnSpc>
                <a:spcPct val="110000"/>
              </a:lnSpc>
              <a:buClrTx/>
              <a:buNone/>
            </a:pPr>
            <a:endParaRPr lang="en-US" altLang="en-US" sz="1800" dirty="0">
              <a:solidFill>
                <a:schemeClr val="tx1"/>
              </a:solidFill>
            </a:endParaRPr>
          </a:p>
          <a:p>
            <a:pPr marL="0" indent="0">
              <a:buClrTx/>
              <a:buNone/>
            </a:pPr>
            <a:r>
              <a:rPr lang="en-US" altLang="en-US" sz="1800" b="1" dirty="0">
                <a:solidFill>
                  <a:schemeClr val="tx1"/>
                </a:solidFill>
              </a:rPr>
              <a:t>How do I apply for a team?</a:t>
            </a:r>
          </a:p>
          <a:p>
            <a:pPr lvl="1">
              <a:lnSpc>
                <a:spcPct val="110000"/>
              </a:lnSpc>
              <a:buClrTx/>
              <a:buFontTx/>
              <a:buChar char="•"/>
            </a:pPr>
            <a:r>
              <a:rPr lang="en-US" altLang="en-US" sz="1800" dirty="0">
                <a:solidFill>
                  <a:schemeClr val="tx1"/>
                </a:solidFill>
              </a:rPr>
              <a:t>Coordinate with your region’s Program Office staff to develop a project</a:t>
            </a:r>
          </a:p>
          <a:p>
            <a:pPr lvl="1">
              <a:lnSpc>
                <a:spcPct val="110000"/>
              </a:lnSpc>
              <a:buClrTx/>
              <a:buFontTx/>
              <a:buChar char="•"/>
            </a:pPr>
            <a:r>
              <a:rPr lang="en-US" altLang="en-US" sz="1800" dirty="0">
                <a:solidFill>
                  <a:schemeClr val="tx1"/>
                </a:solidFill>
              </a:rPr>
              <a:t>Submit a Project Concept Form as the first step, based on the timeline provided by the campus</a:t>
            </a:r>
          </a:p>
          <a:p>
            <a:pPr lvl="1">
              <a:lnSpc>
                <a:spcPct val="110000"/>
              </a:lnSpc>
              <a:buClrTx/>
              <a:buFontTx/>
              <a:buChar char="•"/>
            </a:pPr>
            <a:r>
              <a:rPr lang="en-US" altLang="en-US" sz="1800" dirty="0">
                <a:solidFill>
                  <a:schemeClr val="tx1"/>
                </a:solidFill>
              </a:rPr>
              <a:t>The campus will then provide you with the full application to complete </a:t>
            </a:r>
          </a:p>
        </p:txBody>
      </p:sp>
      <p:sp>
        <p:nvSpPr>
          <p:cNvPr id="6" name="Title 1"/>
          <p:cNvSpPr>
            <a:spLocks noGrp="1"/>
          </p:cNvSpPr>
          <p:nvPr>
            <p:ph type="title"/>
          </p:nvPr>
        </p:nvSpPr>
        <p:spPr>
          <a:xfrm>
            <a:off x="2150533" y="307649"/>
            <a:ext cx="8229600" cy="620296"/>
          </a:xfrm>
        </p:spPr>
        <p:txBody>
          <a:bodyPr/>
          <a:lstStyle/>
          <a:p>
            <a:r>
              <a:rPr lang="en-US" altLang="en-US" dirty="0"/>
              <a:t>Project Sponsors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928" y="1778614"/>
            <a:ext cx="2915306" cy="2915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25616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765973" y="1418291"/>
            <a:ext cx="4499361" cy="4864100"/>
          </a:xfrm>
        </p:spPr>
        <p:txBody>
          <a:bodyPr>
            <a:normAutofit/>
          </a:bodyPr>
          <a:lstStyle/>
          <a:p>
            <a:pPr marL="0" indent="0">
              <a:lnSpc>
                <a:spcPct val="110000"/>
              </a:lnSpc>
              <a:buClrTx/>
              <a:buNone/>
            </a:pPr>
            <a:r>
              <a:rPr lang="en-US" altLang="en-US" sz="2400" dirty="0">
                <a:solidFill>
                  <a:schemeClr val="tx1"/>
                </a:solidFill>
              </a:rPr>
              <a:t>AmeriCorps NCCC Provides:</a:t>
            </a:r>
          </a:p>
          <a:p>
            <a:pPr eaLnBrk="1" hangingPunct="1">
              <a:lnSpc>
                <a:spcPct val="110000"/>
              </a:lnSpc>
              <a:buClrTx/>
            </a:pPr>
            <a:r>
              <a:rPr lang="en-US" altLang="en-US" sz="2400" dirty="0">
                <a:solidFill>
                  <a:schemeClr val="tx1"/>
                </a:solidFill>
              </a:rPr>
              <a:t>15-Passenger Van </a:t>
            </a:r>
          </a:p>
          <a:p>
            <a:pPr eaLnBrk="1" hangingPunct="1">
              <a:lnSpc>
                <a:spcPct val="110000"/>
              </a:lnSpc>
              <a:buClrTx/>
            </a:pPr>
            <a:r>
              <a:rPr lang="en-US" altLang="en-US" sz="2400" dirty="0">
                <a:solidFill>
                  <a:schemeClr val="tx1"/>
                </a:solidFill>
              </a:rPr>
              <a:t>Food &amp; laundry budget</a:t>
            </a:r>
          </a:p>
          <a:p>
            <a:pPr eaLnBrk="1" hangingPunct="1">
              <a:lnSpc>
                <a:spcPct val="110000"/>
              </a:lnSpc>
              <a:buClrTx/>
            </a:pPr>
            <a:r>
              <a:rPr lang="en-US" altLang="en-US" sz="2400" dirty="0">
                <a:solidFill>
                  <a:schemeClr val="tx1"/>
                </a:solidFill>
              </a:rPr>
              <a:t>Camping and cooking gear</a:t>
            </a:r>
          </a:p>
          <a:p>
            <a:pPr eaLnBrk="1" hangingPunct="1">
              <a:lnSpc>
                <a:spcPct val="110000"/>
              </a:lnSpc>
              <a:buClrTx/>
            </a:pPr>
            <a:r>
              <a:rPr lang="en-US" altLang="en-US" sz="2400" dirty="0">
                <a:solidFill>
                  <a:schemeClr val="tx1"/>
                </a:solidFill>
              </a:rPr>
              <a:t>Limited hand tools, if needed </a:t>
            </a:r>
          </a:p>
          <a:p>
            <a:pPr eaLnBrk="1" hangingPunct="1">
              <a:lnSpc>
                <a:spcPct val="110000"/>
              </a:lnSpc>
              <a:buClrTx/>
            </a:pPr>
            <a:r>
              <a:rPr lang="en-US" altLang="en-US" sz="2400" dirty="0">
                <a:solidFill>
                  <a:schemeClr val="tx1"/>
                </a:solidFill>
              </a:rPr>
              <a:t>Personal Protective Equipment</a:t>
            </a:r>
          </a:p>
          <a:p>
            <a:pPr eaLnBrk="1" hangingPunct="1">
              <a:lnSpc>
                <a:spcPct val="110000"/>
              </a:lnSpc>
              <a:buClrTx/>
            </a:pPr>
            <a:r>
              <a:rPr lang="en-US" altLang="en-US" sz="2400" dirty="0">
                <a:solidFill>
                  <a:schemeClr val="tx1"/>
                </a:solidFill>
              </a:rPr>
              <a:t>Worker’s Compensation Coverage</a:t>
            </a:r>
          </a:p>
          <a:p>
            <a:pPr eaLnBrk="1" hangingPunct="1"/>
            <a:endParaRPr lang="en-US" altLang="en-US" sz="2200" dirty="0"/>
          </a:p>
        </p:txBody>
      </p:sp>
      <p:sp>
        <p:nvSpPr>
          <p:cNvPr id="7" name="Title 1"/>
          <p:cNvSpPr>
            <a:spLocks noGrp="1"/>
          </p:cNvSpPr>
          <p:nvPr>
            <p:ph type="title"/>
          </p:nvPr>
        </p:nvSpPr>
        <p:spPr>
          <a:xfrm>
            <a:off x="2150533" y="307649"/>
            <a:ext cx="8229600" cy="620296"/>
          </a:xfrm>
        </p:spPr>
        <p:txBody>
          <a:bodyPr/>
          <a:lstStyle/>
          <a:p>
            <a:r>
              <a:rPr lang="en-US" altLang="en-US" dirty="0"/>
              <a:t>Teams Are Provided With</a:t>
            </a:r>
          </a:p>
        </p:txBody>
      </p:sp>
      <p:sp>
        <p:nvSpPr>
          <p:cNvPr id="8" name="Rectangle 3"/>
          <p:cNvSpPr txBox="1">
            <a:spLocks noChangeArrowheads="1"/>
          </p:cNvSpPr>
          <p:nvPr/>
        </p:nvSpPr>
        <p:spPr>
          <a:xfrm>
            <a:off x="6164411" y="1458698"/>
            <a:ext cx="4326467" cy="3733800"/>
          </a:xfrm>
          <a:prstGeom prst="rect">
            <a:avLst/>
          </a:prstGeom>
        </p:spPr>
        <p:txBody>
          <a:bodyPr vert="horz" lIns="91440" tIns="45720" rIns="91440" bIns="45720" rtlCol="0">
            <a:normAutofit/>
          </a:bodyPr>
          <a:lst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rgbClr val="595959"/>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rgbClr val="595959"/>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rgbClr val="595959"/>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Wingdings" panose="05000000000000000000" pitchFamily="2" charset="2"/>
              <a:buNone/>
            </a:pPr>
            <a:r>
              <a:rPr lang="en-US" altLang="en-US" sz="2400" dirty="0">
                <a:solidFill>
                  <a:srgbClr val="000000"/>
                </a:solidFill>
              </a:rPr>
              <a:t>Sponsors Provide:</a:t>
            </a:r>
          </a:p>
          <a:p>
            <a:pPr marL="228600" lvl="1">
              <a:lnSpc>
                <a:spcPct val="110000"/>
              </a:lnSpc>
              <a:buClrTx/>
              <a:buFont typeface="Arial"/>
              <a:buChar char="•"/>
            </a:pPr>
            <a:r>
              <a:rPr lang="en-US" altLang="en-US" dirty="0">
                <a:solidFill>
                  <a:srgbClr val="000000"/>
                </a:solidFill>
              </a:rPr>
              <a:t>Orientation and training</a:t>
            </a:r>
          </a:p>
          <a:p>
            <a:pPr marL="228600" lvl="1">
              <a:lnSpc>
                <a:spcPct val="110000"/>
              </a:lnSpc>
              <a:buClrTx/>
              <a:buFont typeface="Arial"/>
              <a:buChar char="•"/>
            </a:pPr>
            <a:r>
              <a:rPr lang="en-US" altLang="en-US" dirty="0">
                <a:solidFill>
                  <a:srgbClr val="000000"/>
                </a:solidFill>
              </a:rPr>
              <a:t>On-going supervision</a:t>
            </a:r>
          </a:p>
          <a:p>
            <a:pPr marL="228600" lvl="1">
              <a:lnSpc>
                <a:spcPct val="110000"/>
              </a:lnSpc>
              <a:buClrTx/>
              <a:buFont typeface="Arial"/>
              <a:buChar char="•"/>
            </a:pPr>
            <a:r>
              <a:rPr lang="en-US" altLang="en-US" dirty="0">
                <a:solidFill>
                  <a:srgbClr val="000000"/>
                </a:solidFill>
              </a:rPr>
              <a:t>Tools and materials</a:t>
            </a:r>
          </a:p>
          <a:p>
            <a:pPr marL="228600" lvl="1">
              <a:lnSpc>
                <a:spcPct val="110000"/>
              </a:lnSpc>
              <a:buClrTx/>
              <a:buFont typeface="Arial"/>
              <a:buChar char="•"/>
            </a:pPr>
            <a:r>
              <a:rPr lang="en-US" altLang="en-US" dirty="0">
                <a:solidFill>
                  <a:srgbClr val="000000"/>
                </a:solidFill>
              </a:rPr>
              <a:t>Housing </a:t>
            </a:r>
          </a:p>
          <a:p>
            <a:pPr marL="228600" lvl="1">
              <a:lnSpc>
                <a:spcPct val="110000"/>
              </a:lnSpc>
              <a:buClrTx/>
              <a:buFont typeface="Arial"/>
              <a:buChar char="•"/>
            </a:pPr>
            <a:r>
              <a:rPr lang="en-US" altLang="en-US" dirty="0">
                <a:solidFill>
                  <a:srgbClr val="000000"/>
                </a:solidFill>
              </a:rPr>
              <a:t>Enough meaningful work</a:t>
            </a:r>
          </a:p>
          <a:p>
            <a:pPr marL="228600" lvl="1">
              <a:lnSpc>
                <a:spcPct val="110000"/>
              </a:lnSpc>
              <a:buClrTx/>
              <a:buFont typeface="Arial"/>
              <a:buChar char="•"/>
            </a:pPr>
            <a:r>
              <a:rPr lang="en-US" altLang="en-US" dirty="0">
                <a:solidFill>
                  <a:srgbClr val="000000"/>
                </a:solidFill>
              </a:rPr>
              <a:t>Service learning</a:t>
            </a:r>
          </a:p>
          <a:p>
            <a:pPr lvl="1">
              <a:buClr>
                <a:srgbClr val="ED2623"/>
              </a:buClr>
              <a:buFont typeface="Wingdings" panose="05000000000000000000" pitchFamily="2" charset="2"/>
              <a:buChar char="§"/>
            </a:pPr>
            <a:endParaRPr lang="en-US" altLang="en-US" sz="2800" dirty="0"/>
          </a:p>
          <a:p>
            <a:pPr>
              <a:buClr>
                <a:srgbClr val="ED2623"/>
              </a:buClr>
              <a:buFont typeface="Wingdings" panose="05000000000000000000" pitchFamily="2" charset="2"/>
              <a:buNone/>
            </a:pPr>
            <a:endParaRPr lang="en-US" altLang="en-US" sz="2400" dirty="0"/>
          </a:p>
        </p:txBody>
      </p:sp>
      <p:cxnSp>
        <p:nvCxnSpPr>
          <p:cNvPr id="24" name="Straight Connector 23"/>
          <p:cNvCxnSpPr/>
          <p:nvPr/>
        </p:nvCxnSpPr>
        <p:spPr>
          <a:xfrm>
            <a:off x="6120384" y="1194816"/>
            <a:ext cx="44026" cy="477926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1736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6268" y="1344985"/>
            <a:ext cx="7960484" cy="5447645"/>
          </a:xfrm>
          <a:prstGeom prst="rect">
            <a:avLst/>
          </a:prstGeom>
          <a:noFill/>
        </p:spPr>
        <p:txBody>
          <a:bodyPr wrap="square" rtlCol="0">
            <a:spAutoFit/>
          </a:bodyPr>
          <a:lstStyle/>
          <a:p>
            <a:pPr defTabSz="457200"/>
            <a:r>
              <a:rPr lang="en-US" b="1" dirty="0">
                <a:solidFill>
                  <a:srgbClr val="000000"/>
                </a:solidFill>
                <a:latin typeface="Arial" panose="020B0604020202020204" pitchFamily="34" charset="0"/>
                <a:cs typeface="Arial" panose="020B0604020202020204" pitchFamily="34" charset="0"/>
              </a:rPr>
              <a:t>Pacific Region: </a:t>
            </a:r>
            <a:r>
              <a:rPr lang="en-US" dirty="0">
                <a:solidFill>
                  <a:srgbClr val="000000"/>
                </a:solidFill>
                <a:latin typeface="Arial" panose="020B0604020202020204" pitchFamily="34" charset="0"/>
                <a:cs typeface="Arial" panose="020B0604020202020204" pitchFamily="34" charset="0"/>
                <a:hlinkClick r:id="rId3"/>
              </a:rPr>
              <a:t>NCCCPacific@cns.gov</a:t>
            </a:r>
            <a:endParaRPr lang="en-US" b="1" dirty="0">
              <a:solidFill>
                <a:srgbClr val="000000"/>
              </a:solidFill>
              <a:latin typeface="Arial" panose="020B0604020202020204" pitchFamily="34" charset="0"/>
              <a:cs typeface="Arial" panose="020B0604020202020204" pitchFamily="34" charset="0"/>
            </a:endParaRPr>
          </a:p>
          <a:p>
            <a:pPr defTabSz="457200"/>
            <a:r>
              <a:rPr lang="en-US" dirty="0">
                <a:solidFill>
                  <a:srgbClr val="000000"/>
                </a:solidFill>
                <a:latin typeface="Arial" panose="020B0604020202020204" pitchFamily="34" charset="0"/>
                <a:cs typeface="Arial" panose="020B0604020202020204" pitchFamily="34" charset="0"/>
              </a:rPr>
              <a:t>AK, WA, OR, CA, NV, UT, ID, MT,, HI</a:t>
            </a:r>
            <a:endParaRPr lang="fr-FR" dirty="0">
              <a:solidFill>
                <a:srgbClr val="000000"/>
              </a:solidFill>
              <a:latin typeface="Arial" panose="020B0604020202020204" pitchFamily="34" charset="0"/>
              <a:cs typeface="Arial" panose="020B0604020202020204" pitchFamily="34" charset="0"/>
            </a:endParaRPr>
          </a:p>
          <a:p>
            <a:pPr defTabSz="457200"/>
            <a:endParaRPr lang="fr-FR" b="1" dirty="0">
              <a:solidFill>
                <a:srgbClr val="000000"/>
              </a:solidFill>
              <a:latin typeface="Arial" panose="020B0604020202020204" pitchFamily="34" charset="0"/>
              <a:cs typeface="Arial" panose="020B0604020202020204" pitchFamily="34" charset="0"/>
            </a:endParaRPr>
          </a:p>
          <a:p>
            <a:pPr defTabSz="457200"/>
            <a:r>
              <a:rPr lang="fr-FR" b="1" dirty="0" err="1">
                <a:solidFill>
                  <a:srgbClr val="000000"/>
                </a:solidFill>
                <a:latin typeface="Arial" panose="020B0604020202020204" pitchFamily="34" charset="0"/>
                <a:cs typeface="Arial" panose="020B0604020202020204" pitchFamily="34" charset="0"/>
              </a:rPr>
              <a:t>North</a:t>
            </a:r>
            <a:r>
              <a:rPr lang="fr-FR" b="1" dirty="0">
                <a:solidFill>
                  <a:srgbClr val="000000"/>
                </a:solidFill>
                <a:latin typeface="Arial" panose="020B0604020202020204" pitchFamily="34" charset="0"/>
                <a:cs typeface="Arial" panose="020B0604020202020204" pitchFamily="34" charset="0"/>
              </a:rPr>
              <a:t> Central </a:t>
            </a:r>
            <a:r>
              <a:rPr lang="fr-FR" b="1" dirty="0" err="1">
                <a:solidFill>
                  <a:srgbClr val="000000"/>
                </a:solidFill>
                <a:latin typeface="Arial" panose="020B0604020202020204" pitchFamily="34" charset="0"/>
                <a:cs typeface="Arial" panose="020B0604020202020204" pitchFamily="34" charset="0"/>
              </a:rPr>
              <a:t>Region</a:t>
            </a:r>
            <a:r>
              <a:rPr lang="fr-FR" b="1" dirty="0">
                <a:solidFill>
                  <a:srgbClr val="000000"/>
                </a:solidFill>
                <a:latin typeface="Arial" panose="020B0604020202020204" pitchFamily="34" charset="0"/>
                <a:cs typeface="Arial" panose="020B0604020202020204" pitchFamily="34" charset="0"/>
              </a:rPr>
              <a:t>: </a:t>
            </a:r>
            <a:r>
              <a:rPr lang="it-IT" dirty="0">
                <a:solidFill>
                  <a:srgbClr val="000000"/>
                </a:solidFill>
                <a:latin typeface="Arial" panose="020B0604020202020204" pitchFamily="34" charset="0"/>
                <a:cs typeface="Arial" panose="020B0604020202020204" pitchFamily="34" charset="0"/>
                <a:hlinkClick r:id="rId4"/>
              </a:rPr>
              <a:t>NCCCNorthCentral@cns.gov</a:t>
            </a:r>
            <a:endParaRPr lang="fr-FR" dirty="0">
              <a:solidFill>
                <a:srgbClr val="000000"/>
              </a:solidFill>
              <a:latin typeface="Arial" panose="020B0604020202020204" pitchFamily="34" charset="0"/>
              <a:cs typeface="Arial" panose="020B0604020202020204" pitchFamily="34" charset="0"/>
            </a:endParaRPr>
          </a:p>
          <a:p>
            <a:pPr defTabSz="457200"/>
            <a:r>
              <a:rPr lang="it-IT" dirty="0">
                <a:solidFill>
                  <a:srgbClr val="000000"/>
                </a:solidFill>
                <a:latin typeface="Arial" panose="020B0604020202020204" pitchFamily="34" charset="0"/>
                <a:cs typeface="Arial" panose="020B0604020202020204" pitchFamily="34" charset="0"/>
              </a:rPr>
              <a:t>IA, IL, IN, MI, MN, NE, ND, OH, SD, WI, </a:t>
            </a:r>
            <a:r>
              <a:rPr lang="fr-FR" dirty="0">
                <a:solidFill>
                  <a:srgbClr val="000000"/>
                </a:solidFill>
                <a:latin typeface="Arial" panose="020B0604020202020204" pitchFamily="34" charset="0"/>
                <a:cs typeface="Arial" panose="020B0604020202020204" pitchFamily="34" charset="0"/>
              </a:rPr>
              <a:t>PA, NY, ME, NH</a:t>
            </a:r>
            <a:endParaRPr lang="it-IT" dirty="0">
              <a:solidFill>
                <a:srgbClr val="000000"/>
              </a:solidFill>
              <a:latin typeface="Arial" panose="020B0604020202020204" pitchFamily="34" charset="0"/>
              <a:cs typeface="Arial" panose="020B0604020202020204" pitchFamily="34" charset="0"/>
            </a:endParaRPr>
          </a:p>
          <a:p>
            <a:pPr defTabSz="457200"/>
            <a:endParaRPr lang="it-IT" b="1" dirty="0">
              <a:solidFill>
                <a:srgbClr val="000000"/>
              </a:solidFill>
              <a:latin typeface="Arial" panose="020B0604020202020204" pitchFamily="34" charset="0"/>
              <a:cs typeface="Arial" panose="020B0604020202020204" pitchFamily="34" charset="0"/>
            </a:endParaRPr>
          </a:p>
          <a:p>
            <a:pPr defTabSz="457200"/>
            <a:r>
              <a:rPr lang="it-IT" b="1" dirty="0">
                <a:solidFill>
                  <a:srgbClr val="000000"/>
                </a:solidFill>
                <a:latin typeface="Arial" panose="020B0604020202020204" pitchFamily="34" charset="0"/>
                <a:cs typeface="Arial" panose="020B0604020202020204" pitchFamily="34" charset="0"/>
              </a:rPr>
              <a:t>Southern Region:</a:t>
            </a:r>
            <a:r>
              <a:rPr lang="it-IT" dirty="0">
                <a:solidFill>
                  <a:srgbClr val="000000"/>
                </a:solidFill>
                <a:latin typeface="Arial" panose="020B0604020202020204" pitchFamily="34" charset="0"/>
                <a:cs typeface="Arial" panose="020B0604020202020204" pitchFamily="34" charset="0"/>
                <a:hlinkClick r:id="rId5"/>
              </a:rPr>
              <a:t>NCCCSouthern@cns.gov</a:t>
            </a:r>
            <a:endParaRPr lang="it-IT" b="1" dirty="0">
              <a:solidFill>
                <a:srgbClr val="000000"/>
              </a:solidFill>
              <a:latin typeface="Arial" panose="020B0604020202020204" pitchFamily="34" charset="0"/>
              <a:cs typeface="Arial" panose="020B0604020202020204" pitchFamily="34" charset="0"/>
            </a:endParaRPr>
          </a:p>
          <a:p>
            <a:pPr defTabSz="457200"/>
            <a:r>
              <a:rPr lang="it-IT" dirty="0">
                <a:solidFill>
                  <a:srgbClr val="000000"/>
                </a:solidFill>
                <a:latin typeface="Arial" panose="020B0604020202020204" pitchFamily="34" charset="0"/>
                <a:cs typeface="Arial" panose="020B0604020202020204" pitchFamily="34" charset="0"/>
              </a:rPr>
              <a:t>AL, FL, GA, KY, LA, MS, NC, SC, TN, VA, WV, </a:t>
            </a:r>
            <a:r>
              <a:rPr lang="fr-FR" dirty="0">
                <a:solidFill>
                  <a:srgbClr val="000000"/>
                </a:solidFill>
                <a:latin typeface="Arial" panose="020B0604020202020204" pitchFamily="34" charset="0"/>
                <a:cs typeface="Arial" panose="020B0604020202020204" pitchFamily="34" charset="0"/>
              </a:rPr>
              <a:t>CT, DC, VT, NJ, MA, RI, MD, DE, USVI, PR</a:t>
            </a:r>
          </a:p>
          <a:p>
            <a:pPr defTabSz="457200"/>
            <a:endParaRPr lang="it-IT" dirty="0">
              <a:solidFill>
                <a:srgbClr val="000000"/>
              </a:solidFill>
              <a:latin typeface="Arial" panose="020B0604020202020204" pitchFamily="34" charset="0"/>
              <a:cs typeface="Arial" panose="020B0604020202020204" pitchFamily="34" charset="0"/>
            </a:endParaRPr>
          </a:p>
          <a:p>
            <a:pPr defTabSz="457200"/>
            <a:r>
              <a:rPr lang="it-IT" b="1" dirty="0">
                <a:solidFill>
                  <a:srgbClr val="000000"/>
                </a:solidFill>
                <a:latin typeface="Arial" panose="020B0604020202020204" pitchFamily="34" charset="0"/>
                <a:cs typeface="Arial" panose="020B0604020202020204" pitchFamily="34" charset="0"/>
              </a:rPr>
              <a:t>Southwest Region: </a:t>
            </a:r>
            <a:r>
              <a:rPr lang="it-IT" dirty="0">
                <a:solidFill>
                  <a:srgbClr val="000000"/>
                </a:solidFill>
                <a:latin typeface="Arial" panose="020B0604020202020204" pitchFamily="34" charset="0"/>
                <a:cs typeface="Arial" panose="020B0604020202020204" pitchFamily="34" charset="0"/>
                <a:hlinkClick r:id="rId6"/>
              </a:rPr>
              <a:t>NCCCSouthwest@cns.gov</a:t>
            </a:r>
            <a:endParaRPr lang="it-IT" dirty="0">
              <a:solidFill>
                <a:srgbClr val="000000"/>
              </a:solidFill>
              <a:latin typeface="Arial" panose="020B0604020202020204" pitchFamily="34" charset="0"/>
              <a:cs typeface="Arial" panose="020B0604020202020204" pitchFamily="34" charset="0"/>
            </a:endParaRPr>
          </a:p>
          <a:p>
            <a:pPr defTabSz="457200"/>
            <a:r>
              <a:rPr lang="it-IT" dirty="0">
                <a:solidFill>
                  <a:srgbClr val="000000"/>
                </a:solidFill>
                <a:latin typeface="Arial" panose="020B0604020202020204" pitchFamily="34" charset="0"/>
                <a:cs typeface="Arial" panose="020B0604020202020204" pitchFamily="34" charset="0"/>
              </a:rPr>
              <a:t>AR, AZ, CO, KS, MO, WY, NM, OK, TX</a:t>
            </a:r>
          </a:p>
          <a:p>
            <a:pPr defTabSz="457200"/>
            <a:endParaRPr lang="it-IT" dirty="0">
              <a:solidFill>
                <a:srgbClr val="000000"/>
              </a:solidFill>
              <a:latin typeface="Arial" panose="020B0604020202020204" pitchFamily="34" charset="0"/>
              <a:cs typeface="Arial" panose="020B0604020202020204" pitchFamily="34" charset="0"/>
            </a:endParaRPr>
          </a:p>
          <a:p>
            <a:pPr defTabSz="457200"/>
            <a:r>
              <a:rPr lang="it-IT" sz="2000" b="1" dirty="0">
                <a:solidFill>
                  <a:srgbClr val="000000"/>
                </a:solidFill>
                <a:latin typeface="Arial" panose="020B0604020202020204" pitchFamily="34" charset="0"/>
                <a:cs typeface="Arial" panose="020B0604020202020204" pitchFamily="34" charset="0"/>
              </a:rPr>
              <a:t>National Request for Applications Document: </a:t>
            </a:r>
            <a:r>
              <a:rPr lang="en-US" sz="2000" b="1" u="sng" dirty="0">
                <a:solidFill>
                  <a:srgbClr val="000000"/>
                </a:solidFill>
                <a:hlinkClick r:id="rId7"/>
              </a:rPr>
              <a:t>https://nationalservice.gov/documents/2016/national-request-proposal-deadlines</a:t>
            </a:r>
            <a:endParaRPr lang="it-IT" sz="2000" b="1" dirty="0">
              <a:solidFill>
                <a:srgbClr val="000000"/>
              </a:solidFill>
              <a:latin typeface="Arial" panose="020B0604020202020204" pitchFamily="34" charset="0"/>
              <a:cs typeface="Arial" panose="020B0604020202020204" pitchFamily="34" charset="0"/>
            </a:endParaRPr>
          </a:p>
          <a:p>
            <a:pPr algn="ctr" defTabSz="457200"/>
            <a:endParaRPr lang="it-IT" dirty="0">
              <a:solidFill>
                <a:srgbClr val="000000"/>
              </a:solidFill>
              <a:latin typeface="Arial" panose="020B0604020202020204" pitchFamily="34" charset="0"/>
              <a:cs typeface="Arial" panose="020B0604020202020204" pitchFamily="34" charset="0"/>
            </a:endParaRPr>
          </a:p>
          <a:p>
            <a:pPr algn="ctr" defTabSz="457200"/>
            <a:endParaRPr lang="en-US" dirty="0">
              <a:solidFill>
                <a:srgbClr val="000000"/>
              </a:solidFill>
              <a:latin typeface="Arial" panose="020B0604020202020204" pitchFamily="34" charset="0"/>
              <a:cs typeface="Arial" panose="020B0604020202020204" pitchFamily="34" charset="0"/>
            </a:endParaRPr>
          </a:p>
          <a:p>
            <a:pPr algn="ctr" defTabSz="457200"/>
            <a:endParaRPr lang="en-US" dirty="0">
              <a:solidFill>
                <a:srgbClr val="000000"/>
              </a:solidFill>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280845" y="6014195"/>
            <a:ext cx="4545651"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457200" eaLnBrk="1" hangingPunct="1">
              <a:lnSpc>
                <a:spcPct val="80000"/>
              </a:lnSpc>
              <a:spcBef>
                <a:spcPct val="20000"/>
              </a:spcBef>
              <a:buClr>
                <a:srgbClr val="983122"/>
              </a:buClr>
              <a:buSzPct val="75000"/>
            </a:pPr>
            <a:r>
              <a:rPr lang="en-US" altLang="en-US" sz="1800" b="1" dirty="0">
                <a:solidFill>
                  <a:srgbClr val="000000"/>
                </a:solidFill>
              </a:rPr>
              <a:t>www.americorps.gov/nccc</a:t>
            </a:r>
            <a:r>
              <a:rPr lang="en-US" altLang="en-US" b="1" dirty="0">
                <a:solidFill>
                  <a:srgbClr val="000000"/>
                </a:solidFill>
              </a:rPr>
              <a:t> </a:t>
            </a:r>
          </a:p>
        </p:txBody>
      </p:sp>
      <p:sp>
        <p:nvSpPr>
          <p:cNvPr id="2" name="TextBox 1"/>
          <p:cNvSpPr txBox="1"/>
          <p:nvPr/>
        </p:nvSpPr>
        <p:spPr>
          <a:xfrm>
            <a:off x="3991826" y="352787"/>
            <a:ext cx="6590830" cy="461665"/>
          </a:xfrm>
          <a:prstGeom prst="rect">
            <a:avLst/>
          </a:prstGeom>
          <a:noFill/>
        </p:spPr>
        <p:txBody>
          <a:bodyPr wrap="square" rtlCol="0">
            <a:spAutoFit/>
          </a:bodyPr>
          <a:lstStyle/>
          <a:p>
            <a:pPr defTabSz="457200"/>
            <a:r>
              <a:rPr lang="en-US" sz="2400" dirty="0">
                <a:solidFill>
                  <a:prstClr val="white"/>
                </a:solidFill>
                <a:latin typeface="Arial" panose="020B0604020202020204" pitchFamily="34" charset="0"/>
                <a:cs typeface="Arial" panose="020B0604020202020204" pitchFamily="34" charset="0"/>
              </a:rPr>
              <a:t>NCCC Regional Campus’ Contact Information</a:t>
            </a:r>
          </a:p>
        </p:txBody>
      </p:sp>
    </p:spTree>
    <p:extLst>
      <p:ext uri="{BB962C8B-B14F-4D97-AF65-F5344CB8AC3E}">
        <p14:creationId xmlns:p14="http://schemas.microsoft.com/office/powerpoint/2010/main" val="2984329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216" y="-195385"/>
            <a:ext cx="6061122" cy="896322"/>
          </a:xfrm>
        </p:spPr>
        <p:txBody>
          <a:bodyPr/>
          <a:lstStyle/>
          <a:p>
            <a:r>
              <a:rPr lang="en-US" dirty="0"/>
              <a:t>Recruiting for AmeriCorps NCCC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699" y="1756649"/>
            <a:ext cx="8258602" cy="4305515"/>
          </a:xfrm>
          <a:prstGeom prst="rect">
            <a:avLst/>
          </a:prstGeom>
        </p:spPr>
      </p:pic>
      <p:sp>
        <p:nvSpPr>
          <p:cNvPr id="8" name="5-Point Star 7"/>
          <p:cNvSpPr/>
          <p:nvPr/>
        </p:nvSpPr>
        <p:spPr>
          <a:xfrm>
            <a:off x="4336131" y="2082901"/>
            <a:ext cx="215154" cy="226002"/>
          </a:xfrm>
          <a:prstGeom prst="star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aseline="-25000" dirty="0">
              <a:solidFill>
                <a:prstClr val="white"/>
              </a:solidFill>
              <a:latin typeface="Arial"/>
              <a:cs typeface="Arial"/>
            </a:endParaRPr>
          </a:p>
        </p:txBody>
      </p:sp>
      <p:sp>
        <p:nvSpPr>
          <p:cNvPr id="11" name="TextBox 10">
            <a:extLst>
              <a:ext uri="{FF2B5EF4-FFF2-40B4-BE49-F238E27FC236}">
                <a16:creationId xmlns:a16="http://schemas.microsoft.com/office/drawing/2014/main" id="{D6E62D60-1D9B-4D5C-B879-291100C35437}"/>
              </a:ext>
            </a:extLst>
          </p:cNvPr>
          <p:cNvSpPr txBox="1"/>
          <p:nvPr/>
        </p:nvSpPr>
        <p:spPr>
          <a:xfrm>
            <a:off x="4551285" y="2022979"/>
            <a:ext cx="3423942" cy="3631763"/>
          </a:xfrm>
          <a:prstGeom prst="rect">
            <a:avLst/>
          </a:prstGeom>
          <a:noFill/>
        </p:spPr>
        <p:txBody>
          <a:bodyPr wrap="square" rtlCol="0">
            <a:spAutoFit/>
          </a:bodyPr>
          <a:lstStyle/>
          <a:p>
            <a:pPr defTabSz="457200"/>
            <a:r>
              <a:rPr lang="en-US" sz="1600" dirty="0">
                <a:solidFill>
                  <a:srgbClr val="000000"/>
                </a:solidFill>
                <a:latin typeface="Arial Narrow" panose="020B0606020202030204" pitchFamily="34" charset="0"/>
              </a:rPr>
              <a:t>Youth between the ages of 18-24</a:t>
            </a:r>
          </a:p>
          <a:p>
            <a:pPr defTabSz="457200"/>
            <a:endParaRPr lang="en-US" sz="1600" dirty="0">
              <a:solidFill>
                <a:srgbClr val="000000"/>
              </a:solidFill>
              <a:latin typeface="Arial Narrow" panose="020B0606020202030204" pitchFamily="34" charset="0"/>
            </a:endParaRPr>
          </a:p>
          <a:p>
            <a:pPr lvl="1" defTabSz="457200"/>
            <a:r>
              <a:rPr lang="en-US" sz="1200" dirty="0">
                <a:solidFill>
                  <a:srgbClr val="000000"/>
                </a:solidFill>
                <a:latin typeface="Arial Narrow" panose="020B0606020202030204" pitchFamily="34" charset="0"/>
              </a:rPr>
              <a:t>Team Leaders can be 18+ and must have a valid U.S. Driver’s License</a:t>
            </a:r>
          </a:p>
          <a:p>
            <a:pPr defTabSz="457200"/>
            <a:endParaRPr lang="en-US" sz="1400" dirty="0">
              <a:solidFill>
                <a:srgbClr val="000000"/>
              </a:solidFill>
              <a:latin typeface="Arial Narrow" panose="020B0606020202030204" pitchFamily="34" charset="0"/>
            </a:endParaRPr>
          </a:p>
          <a:p>
            <a:pPr defTabSz="457200"/>
            <a:r>
              <a:rPr lang="en-US" sz="1600" dirty="0">
                <a:solidFill>
                  <a:srgbClr val="000000"/>
                </a:solidFill>
                <a:latin typeface="Arial Narrow" panose="020B0606020202030204" pitchFamily="34" charset="0"/>
              </a:rPr>
              <a:t>U.S. Citizen or Lawful Permanent Resident</a:t>
            </a:r>
          </a:p>
          <a:p>
            <a:pPr defTabSz="457200"/>
            <a:endParaRPr lang="en-US" sz="1600" dirty="0">
              <a:solidFill>
                <a:srgbClr val="000000"/>
              </a:solidFill>
              <a:latin typeface="Arial Narrow" panose="020B0606020202030204" pitchFamily="34" charset="0"/>
            </a:endParaRPr>
          </a:p>
          <a:p>
            <a:pPr defTabSz="457200"/>
            <a:r>
              <a:rPr lang="en-US" sz="1600" dirty="0">
                <a:solidFill>
                  <a:srgbClr val="000000"/>
                </a:solidFill>
                <a:latin typeface="Arial Narrow" panose="020B0606020202030204" pitchFamily="34" charset="0"/>
              </a:rPr>
              <a:t>Willing to relocate and serve for 10 consecutive months on a variety of service projects, both indoors and outdoors</a:t>
            </a:r>
          </a:p>
          <a:p>
            <a:pPr defTabSz="457200"/>
            <a:endParaRPr lang="en-US" sz="1600" dirty="0">
              <a:solidFill>
                <a:srgbClr val="000000"/>
              </a:solidFill>
              <a:latin typeface="Arial Narrow" panose="020B0606020202030204" pitchFamily="34" charset="0"/>
            </a:endParaRPr>
          </a:p>
          <a:p>
            <a:pPr defTabSz="457200"/>
            <a:r>
              <a:rPr lang="en-US" sz="1600" dirty="0">
                <a:solidFill>
                  <a:srgbClr val="000000"/>
                </a:solidFill>
                <a:latin typeface="Arial Narrow" panose="020B0606020202030204" pitchFamily="34" charset="0"/>
              </a:rPr>
              <a:t>No work experience, education, or skills-based requirements. Selection is weighted towards an applicant’s motivations, references, and leadership potential.  </a:t>
            </a:r>
          </a:p>
        </p:txBody>
      </p:sp>
      <p:sp>
        <p:nvSpPr>
          <p:cNvPr id="12" name="5-Point Star 7">
            <a:extLst>
              <a:ext uri="{FF2B5EF4-FFF2-40B4-BE49-F238E27FC236}">
                <a16:creationId xmlns:a16="http://schemas.microsoft.com/office/drawing/2014/main" id="{5DB0CE00-F1AA-404F-8B41-85080901D946}"/>
              </a:ext>
            </a:extLst>
          </p:cNvPr>
          <p:cNvSpPr/>
          <p:nvPr/>
        </p:nvSpPr>
        <p:spPr>
          <a:xfrm>
            <a:off x="4336131" y="3145750"/>
            <a:ext cx="215154" cy="226002"/>
          </a:xfrm>
          <a:prstGeom prst="star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aseline="-25000" dirty="0">
              <a:solidFill>
                <a:prstClr val="white"/>
              </a:solidFill>
              <a:latin typeface="Arial"/>
              <a:cs typeface="Arial"/>
            </a:endParaRPr>
          </a:p>
        </p:txBody>
      </p:sp>
      <p:sp>
        <p:nvSpPr>
          <p:cNvPr id="13" name="5-Point Star 7">
            <a:extLst>
              <a:ext uri="{FF2B5EF4-FFF2-40B4-BE49-F238E27FC236}">
                <a16:creationId xmlns:a16="http://schemas.microsoft.com/office/drawing/2014/main" id="{7053556B-18D4-4724-B1AA-CA149D313754}"/>
              </a:ext>
            </a:extLst>
          </p:cNvPr>
          <p:cNvSpPr/>
          <p:nvPr/>
        </p:nvSpPr>
        <p:spPr>
          <a:xfrm>
            <a:off x="4336131" y="3634121"/>
            <a:ext cx="215154" cy="226002"/>
          </a:xfrm>
          <a:prstGeom prst="star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aseline="-25000" dirty="0">
              <a:solidFill>
                <a:prstClr val="white"/>
              </a:solidFill>
              <a:latin typeface="Arial"/>
              <a:cs typeface="Arial"/>
            </a:endParaRPr>
          </a:p>
        </p:txBody>
      </p:sp>
      <p:sp>
        <p:nvSpPr>
          <p:cNvPr id="14" name="5-Point Star 7">
            <a:extLst>
              <a:ext uri="{FF2B5EF4-FFF2-40B4-BE49-F238E27FC236}">
                <a16:creationId xmlns:a16="http://schemas.microsoft.com/office/drawing/2014/main" id="{E64BF43E-6013-48B5-A811-2DF0121A9999}"/>
              </a:ext>
            </a:extLst>
          </p:cNvPr>
          <p:cNvSpPr/>
          <p:nvPr/>
        </p:nvSpPr>
        <p:spPr>
          <a:xfrm>
            <a:off x="4336131" y="4616824"/>
            <a:ext cx="215154" cy="226002"/>
          </a:xfrm>
          <a:prstGeom prst="star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aseline="-25000" dirty="0">
              <a:solidFill>
                <a:prstClr val="white"/>
              </a:solidFill>
              <a:latin typeface="Arial"/>
              <a:cs typeface="Arial"/>
            </a:endParaRPr>
          </a:p>
        </p:txBody>
      </p:sp>
      <p:sp>
        <p:nvSpPr>
          <p:cNvPr id="15" name="TextBox 14">
            <a:extLst>
              <a:ext uri="{FF2B5EF4-FFF2-40B4-BE49-F238E27FC236}">
                <a16:creationId xmlns:a16="http://schemas.microsoft.com/office/drawing/2014/main" id="{1CF4B691-0F53-4174-869C-C5BC9D133EF4}"/>
              </a:ext>
            </a:extLst>
          </p:cNvPr>
          <p:cNvSpPr txBox="1"/>
          <p:nvPr/>
        </p:nvSpPr>
        <p:spPr>
          <a:xfrm>
            <a:off x="4336132" y="1387316"/>
            <a:ext cx="3493253" cy="369332"/>
          </a:xfrm>
          <a:prstGeom prst="rect">
            <a:avLst/>
          </a:prstGeom>
          <a:noFill/>
        </p:spPr>
        <p:txBody>
          <a:bodyPr wrap="square" rtlCol="0">
            <a:spAutoFit/>
          </a:bodyPr>
          <a:lstStyle/>
          <a:p>
            <a:pPr algn="ctr" defTabSz="457200"/>
            <a:r>
              <a:rPr lang="en-US" b="1" dirty="0">
                <a:solidFill>
                  <a:srgbClr val="FF0000"/>
                </a:solidFill>
              </a:rPr>
              <a:t>Member Eligibility</a:t>
            </a:r>
          </a:p>
        </p:txBody>
      </p:sp>
    </p:spTree>
    <p:extLst>
      <p:ext uri="{BB962C8B-B14F-4D97-AF65-F5344CB8AC3E}">
        <p14:creationId xmlns:p14="http://schemas.microsoft.com/office/powerpoint/2010/main" val="4082913179"/>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3">
      <a:dk1>
        <a:srgbClr val="000000"/>
      </a:dk1>
      <a:lt1>
        <a:sysClr val="window" lastClr="FFFFFF"/>
      </a:lt1>
      <a:dk2>
        <a:srgbClr val="00439D"/>
      </a:dk2>
      <a:lt2>
        <a:srgbClr val="F0AB00"/>
      </a:lt2>
      <a:accent1>
        <a:srgbClr val="ED2623"/>
      </a:accent1>
      <a:accent2>
        <a:srgbClr val="983122"/>
      </a:accent2>
      <a:accent3>
        <a:srgbClr val="2C6759"/>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22">
      <a:dk1>
        <a:srgbClr val="000000"/>
      </a:dk1>
      <a:lt1>
        <a:sysClr val="window" lastClr="FFFFFF"/>
      </a:lt1>
      <a:dk2>
        <a:srgbClr val="01439F"/>
      </a:dk2>
      <a:lt2>
        <a:srgbClr val="F0AB00"/>
      </a:lt2>
      <a:accent1>
        <a:srgbClr val="ED2623"/>
      </a:accent1>
      <a:accent2>
        <a:srgbClr val="E17722"/>
      </a:accent2>
      <a:accent3>
        <a:srgbClr val="009B3A"/>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3_Office Theme">
  <a:themeElements>
    <a:clrScheme name="Custom 22">
      <a:dk1>
        <a:srgbClr val="000000"/>
      </a:dk1>
      <a:lt1>
        <a:sysClr val="window" lastClr="FFFFFF"/>
      </a:lt1>
      <a:dk2>
        <a:srgbClr val="01439F"/>
      </a:dk2>
      <a:lt2>
        <a:srgbClr val="F0AB00"/>
      </a:lt2>
      <a:accent1>
        <a:srgbClr val="ED2623"/>
      </a:accent1>
      <a:accent2>
        <a:srgbClr val="E17722"/>
      </a:accent2>
      <a:accent3>
        <a:srgbClr val="009B3A"/>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Custom 22">
      <a:dk1>
        <a:srgbClr val="000000"/>
      </a:dk1>
      <a:lt1>
        <a:sysClr val="window" lastClr="FFFFFF"/>
      </a:lt1>
      <a:dk2>
        <a:srgbClr val="01439F"/>
      </a:dk2>
      <a:lt2>
        <a:srgbClr val="F0AB00"/>
      </a:lt2>
      <a:accent1>
        <a:srgbClr val="ED2623"/>
      </a:accent1>
      <a:accent2>
        <a:srgbClr val="E17722"/>
      </a:accent2>
      <a:accent3>
        <a:srgbClr val="009B3A"/>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ublishingExpirationDate xmlns="http://schemas.microsoft.com/sharepoint/v3" xsi:nil="true"/>
    <PublishingStartDate xmlns="http://schemas.microsoft.com/sharepoint/v3" xsi:nil="true"/>
    <_dlc_DocId xmlns="955b5658-c4af-4367-aaf7-f4b787d2e46e">VWMP5RR7HZ5Z-390291429-792</_dlc_DocId>
    <_dlc_DocIdUrl xmlns="955b5658-c4af-4367-aaf7-f4b787d2e46e">
      <Url>https://cnsgov.sharepoint.com/sites/ResearchandEvaluation/InternalSite/Communications/_layouts/15/DocIdRedir.aspx?ID=VWMP5RR7HZ5Z-390291429-792</Url>
      <Description>VWMP5RR7HZ5Z-390291429-792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A120A1124A794794EF321B8E652DAC" ma:contentTypeVersion="12" ma:contentTypeDescription="Create a new document." ma:contentTypeScope="" ma:versionID="91e1c85cb5cbf39a703120be3ac58a2c">
  <xsd:schema xmlns:xsd="http://www.w3.org/2001/XMLSchema" xmlns:xs="http://www.w3.org/2001/XMLSchema" xmlns:p="http://schemas.microsoft.com/office/2006/metadata/properties" xmlns:ns1="http://schemas.microsoft.com/sharepoint/v3" xmlns:ns2="955b5658-c4af-4367-aaf7-f4b787d2e46e" xmlns:ns3="446e9588-fbde-43ec-ae8a-14d5b4313d42" targetNamespace="http://schemas.microsoft.com/office/2006/metadata/properties" ma:root="true" ma:fieldsID="2be011420e4b97edc375163064062c6f" ns1:_="" ns2:_="" ns3:_="">
    <xsd:import namespace="http://schemas.microsoft.com/sharepoint/v3"/>
    <xsd:import namespace="955b5658-c4af-4367-aaf7-f4b787d2e46e"/>
    <xsd:import namespace="446e9588-fbde-43ec-ae8a-14d5b4313d4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Tags" minOccurs="0"/>
                <xsd:element ref="ns3:MediaServiceOCR" minOccurs="0"/>
                <xsd:element ref="ns1:_ip_UnifiedCompliancePolicyProperties" minOccurs="0"/>
                <xsd:element ref="ns1:_ip_UnifiedCompliancePolicyUIAc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5b5658-c4af-4367-aaf7-f4b787d2e46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6e9588-fbde-43ec-ae8a-14d5b4313d4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MediaServiceAutoTags"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B7D09F2-1FA5-46F0-ADBD-AD48209BEB1E}">
  <ds:schemaRefs>
    <ds:schemaRef ds:uri="http://schemas.microsoft.com/sharepoint/v3/contenttype/forms"/>
  </ds:schemaRefs>
</ds:datastoreItem>
</file>

<file path=customXml/itemProps2.xml><?xml version="1.0" encoding="utf-8"?>
<ds:datastoreItem xmlns:ds="http://schemas.openxmlformats.org/officeDocument/2006/customXml" ds:itemID="{647D7550-948D-4226-981D-6E17562E7921}">
  <ds:schemaRefs>
    <ds:schemaRef ds:uri="http://www.w3.org/XML/1998/namespace"/>
    <ds:schemaRef ds:uri="http://purl.org/dc/dcmitype/"/>
    <ds:schemaRef ds:uri="http://purl.org/dc/elements/1.1/"/>
    <ds:schemaRef ds:uri="http://schemas.microsoft.com/office/infopath/2007/PartnerControls"/>
    <ds:schemaRef ds:uri="http://schemas.microsoft.com/sharepoint/v3"/>
    <ds:schemaRef ds:uri="http://schemas.microsoft.com/office/2006/documentManagement/types"/>
    <ds:schemaRef ds:uri="http://schemas.openxmlformats.org/package/2006/metadata/core-properties"/>
    <ds:schemaRef ds:uri="http://purl.org/dc/terms/"/>
    <ds:schemaRef ds:uri="e01a247d-b4ce-4ca8-af22-89516754873a"/>
    <ds:schemaRef ds:uri="a5d462c8-456d-4cf8-93fa-64c557b8684b"/>
    <ds:schemaRef ds:uri="http://schemas.microsoft.com/office/2006/metadata/properties"/>
    <ds:schemaRef ds:uri="955b5658-c4af-4367-aaf7-f4b787d2e46e"/>
  </ds:schemaRefs>
</ds:datastoreItem>
</file>

<file path=customXml/itemProps3.xml><?xml version="1.0" encoding="utf-8"?>
<ds:datastoreItem xmlns:ds="http://schemas.openxmlformats.org/officeDocument/2006/customXml" ds:itemID="{D3D098BF-C397-4663-8295-8FACA653C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5b5658-c4af-4367-aaf7-f4b787d2e46e"/>
    <ds:schemaRef ds:uri="446e9588-fbde-43ec-ae8a-14d5b4313d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7E491AE-4365-49FF-B0E0-6465DEF4E86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270</TotalTime>
  <Words>1621</Words>
  <Application>Microsoft Office PowerPoint</Application>
  <PresentationFormat>Widescreen</PresentationFormat>
  <Paragraphs>270</Paragraphs>
  <Slides>23</Slides>
  <Notes>16</Notes>
  <HiddenSlides>0</HiddenSlides>
  <MMClips>0</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1_Office Theme</vt:lpstr>
      <vt:lpstr>2_Office Theme</vt:lpstr>
      <vt:lpstr>Office Theme</vt:lpstr>
      <vt:lpstr>Executive</vt:lpstr>
      <vt:lpstr>3_Office Theme</vt:lpstr>
      <vt:lpstr>4_Office Theme</vt:lpstr>
      <vt:lpstr>Q&amp;A Session: Connecting Office of Research &amp; Evaluation Research Grantees with AmeriCorps NCCC and VISTA Programs June 18, 2019</vt:lpstr>
      <vt:lpstr>Introductory Remarks Connecting ORE Research Grantees with AmeriCorps NCCC and VISTA Programs</vt:lpstr>
      <vt:lpstr>PowerPoint Presentation</vt:lpstr>
      <vt:lpstr>PowerPoint Presentation</vt:lpstr>
      <vt:lpstr>AmeriCorps NCCC</vt:lpstr>
      <vt:lpstr>Project Sponsors</vt:lpstr>
      <vt:lpstr>Teams Are Provided With</vt:lpstr>
      <vt:lpstr>PowerPoint Presentation</vt:lpstr>
      <vt:lpstr>Recruiting for AmeriCorps NCCC</vt:lpstr>
      <vt:lpstr>PowerPoint Presentation</vt:lpstr>
      <vt:lpstr>PowerPoint Presentation</vt:lpstr>
      <vt:lpstr>PowerPoint Presentation</vt:lpstr>
      <vt:lpstr>PowerPoint Presentation</vt:lpstr>
      <vt:lpstr>PowerPoint Presentation</vt:lpstr>
      <vt:lpstr>Making the Invisible Visible: A CBPR Study with High School Youth Scientists</vt:lpstr>
      <vt:lpstr>Research Team</vt:lpstr>
      <vt:lpstr>Area of Work:  Slow Violence</vt:lpstr>
      <vt:lpstr>Sun Valley</vt:lpstr>
      <vt:lpstr>Ditches and No Sidewalks</vt:lpstr>
      <vt:lpstr>Ditches and No Sidewalks</vt:lpstr>
      <vt:lpstr>Developing a Partnership</vt:lpstr>
      <vt:lpstr>Advancing Solutions</vt:lpstr>
      <vt:lpstr>Benefits for Research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McNeily, Melissa</dc:creator>
  <cp:lastModifiedBy>Gouge, Melissa</cp:lastModifiedBy>
  <cp:revision>9</cp:revision>
  <cp:lastPrinted>2019-06-13T18:22:16Z</cp:lastPrinted>
  <dcterms:created xsi:type="dcterms:W3CDTF">2019-06-13T13:14:31Z</dcterms:created>
  <dcterms:modified xsi:type="dcterms:W3CDTF">2021-04-09T13:42:45Z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0x0101008CA120A1124A794794EF321B8E652DAC</vt:lpwstr>
  </property>
  <property fmtid="{D5CDD505-2E9C-101B-9397-08002B2CF9AE}" pid="3" name="_dlc_DocIdItemGuid">
    <vt:lpwstr>77d4856c-985b-4faa-aa6c-00d4853ad550</vt:lpwstr>
  </property>
</Properties>
</file>