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7" r:id="rId5"/>
    <p:sldId id="2300" r:id="rId6"/>
    <p:sldId id="2306" r:id="rId7"/>
    <p:sldId id="2275" r:id="rId8"/>
    <p:sldId id="2303" r:id="rId9"/>
    <p:sldId id="2307" r:id="rId10"/>
    <p:sldId id="230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s, Elizabeth" initials="ME" lastIdx="3" clrIdx="0">
    <p:extLst>
      <p:ext uri="{19B8F6BF-5375-455C-9EA6-DF929625EA0E}">
        <p15:presenceInfo xmlns:p15="http://schemas.microsoft.com/office/powerpoint/2012/main" userId="S-1-5-21-1659004503-1645522239-682003330-12665" providerId="AD"/>
      </p:ext>
    </p:extLst>
  </p:cmAuthor>
  <p:cmAuthor id="2" name="Parker, Katherine" initials="PK" lastIdx="20" clrIdx="1">
    <p:extLst>
      <p:ext uri="{19B8F6BF-5375-455C-9EA6-DF929625EA0E}">
        <p15:presenceInfo xmlns:p15="http://schemas.microsoft.com/office/powerpoint/2012/main" userId="S-1-5-21-1659004503-1645522239-682003330-261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12441"/>
    <a:srgbClr val="FFFFFF"/>
    <a:srgbClr val="D9D9D9"/>
    <a:srgbClr val="0E164E"/>
    <a:srgbClr val="0177B7"/>
    <a:srgbClr val="1A2853"/>
    <a:srgbClr val="0B3A56"/>
    <a:srgbClr val="1F4E79"/>
    <a:srgbClr val="6ECFFA"/>
    <a:srgbClr val="00B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BC7CC3-6428-4C3A-AE7B-193848FCAC12}" v="93" dt="2020-03-05T18:08:10.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86722" autoAdjust="0"/>
  </p:normalViewPr>
  <p:slideViewPr>
    <p:cSldViewPr snapToGrid="0">
      <p:cViewPr varScale="1">
        <p:scale>
          <a:sx n="41" d="100"/>
          <a:sy n="41" d="100"/>
        </p:scale>
        <p:origin x="1012" y="20"/>
      </p:cViewPr>
      <p:guideLst/>
    </p:cSldViewPr>
  </p:slideViewPr>
  <p:notesTextViewPr>
    <p:cViewPr>
      <p:scale>
        <a:sx n="1" d="1"/>
        <a:sy n="1" d="1"/>
      </p:scale>
      <p:origin x="0" y="0"/>
    </p:cViewPr>
  </p:notesTextViewPr>
  <p:notesViewPr>
    <p:cSldViewPr snapToGrid="0">
      <p:cViewPr varScale="1">
        <p:scale>
          <a:sx n="65" d="100"/>
          <a:sy n="65" d="100"/>
        </p:scale>
        <p:origin x="2578"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855D9-F920-44BD-A653-9948CB623EFB}"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F4BB3-DF5F-4775-A62E-0069CC7C3EC1}" type="slidenum">
              <a:rPr lang="en-US" smtClean="0"/>
              <a:t>‹#›</a:t>
            </a:fld>
            <a:endParaRPr lang="en-US"/>
          </a:p>
        </p:txBody>
      </p:sp>
    </p:spTree>
    <p:extLst>
      <p:ext uri="{BB962C8B-B14F-4D97-AF65-F5344CB8AC3E}">
        <p14:creationId xmlns:p14="http://schemas.microsoft.com/office/powerpoint/2010/main" val="308892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1</a:t>
            </a:fld>
            <a:endParaRPr lang="en-US"/>
          </a:p>
        </p:txBody>
      </p:sp>
    </p:spTree>
    <p:extLst>
      <p:ext uri="{BB962C8B-B14F-4D97-AF65-F5344CB8AC3E}">
        <p14:creationId xmlns:p14="http://schemas.microsoft.com/office/powerpoint/2010/main" val="142991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1598250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64017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 your resume: Mention that it looks good on your resume, over 500 Employers of National Service</a:t>
            </a:r>
          </a:p>
          <a:p>
            <a:r>
              <a:rPr lang="en-US"/>
              <a:t>Most expenses covered: this could be a place to talk about the mental/behavioral health aspects of the medical benefits</a:t>
            </a:r>
          </a:p>
          <a:p>
            <a:r>
              <a:rPr lang="en-US"/>
              <a:t>Living allowance: note that this is a modest stipend and that members do not live in excess, but your basic needs will be covered</a:t>
            </a:r>
          </a:p>
          <a:p>
            <a:r>
              <a:rPr lang="en-US"/>
              <a:t>Education Award: changes from year to year but is $6,095 for FY 2019</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4099932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 your resume: Mention that it looks good on your resume, over 500 Employers of National Service</a:t>
            </a:r>
          </a:p>
          <a:p>
            <a:r>
              <a:rPr lang="en-US"/>
              <a:t>Most expenses covered: this could be a place to talk about the mental/behavioral health aspects of the medical benefits</a:t>
            </a:r>
          </a:p>
          <a:p>
            <a:r>
              <a:rPr lang="en-US"/>
              <a:t>Living allowance: note that this is a modest stipend and that members do not live in excess, but your basic needs will be covered</a:t>
            </a:r>
          </a:p>
          <a:p>
            <a:r>
              <a:rPr lang="en-US"/>
              <a:t>Education Award: changes from year to year but is $6,095 for FY 2019</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1999015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Connect with us on social media, by phone, or email – we are happy to answer all questions about the program or application</a:t>
            </a:r>
          </a:p>
          <a:p>
            <a:r>
              <a:rPr lang="en-US"/>
              <a:t>Q&amp;A portion </a:t>
            </a:r>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065953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29" y="7330"/>
            <a:ext cx="12208329" cy="4042155"/>
          </a:xfrm>
          <a:prstGeom prst="rect">
            <a:avLst/>
          </a:prstGeom>
        </p:spPr>
      </p:pic>
      <p:sp>
        <p:nvSpPr>
          <p:cNvPr id="9" name="Rectangle 8"/>
          <p:cNvSpPr/>
          <p:nvPr userDrawn="1"/>
        </p:nvSpPr>
        <p:spPr>
          <a:xfrm>
            <a:off x="0" y="4181475"/>
            <a:ext cx="12192000" cy="1333500"/>
          </a:xfrm>
          <a:prstGeom prst="rect">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049486"/>
            <a:ext cx="12192000" cy="152400"/>
          </a:xfrm>
          <a:prstGeom prst="rect">
            <a:avLst/>
          </a:prstGeom>
          <a:solidFill>
            <a:srgbClr val="017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2862" y="5714512"/>
            <a:ext cx="959338" cy="959338"/>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3652" y="5762137"/>
            <a:ext cx="1752124" cy="776775"/>
          </a:xfrm>
          <a:prstGeom prst="rect">
            <a:avLst/>
          </a:prstGeom>
        </p:spPr>
      </p:pic>
    </p:spTree>
    <p:extLst>
      <p:ext uri="{BB962C8B-B14F-4D97-AF65-F5344CB8AC3E}">
        <p14:creationId xmlns:p14="http://schemas.microsoft.com/office/powerpoint/2010/main" val="140502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0A1095-F5CE-4CF9-9B5C-8BC1C22DE1A4}"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316904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0A1095-F5CE-4CF9-9B5C-8BC1C22DE1A4}" type="datetimeFigureOut">
              <a:rPr lang="en-US" smtClean="0"/>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232248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A1095-F5CE-4CF9-9B5C-8BC1C22DE1A4}" type="datetimeFigureOut">
              <a:rPr lang="en-US" smtClean="0"/>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3677750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A1095-F5CE-4CF9-9B5C-8BC1C22DE1A4}" type="datetimeFigureOut">
              <a:rPr lang="en-US" smtClean="0"/>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2048917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A1095-F5CE-4CF9-9B5C-8BC1C22DE1A4}"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1553162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A1095-F5CE-4CF9-9B5C-8BC1C22DE1A4}"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742811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510636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1661752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Business Model">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4910" y="1623060"/>
            <a:ext cx="12196910" cy="328041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391278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ig-Picture-Eureka">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167556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62172F0-5D7A-4826-B3D0-C408C292B5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152515"/>
            <a:ext cx="662938" cy="662938"/>
          </a:xfrm>
          <a:prstGeom prst="rect">
            <a:avLst/>
          </a:prstGeom>
        </p:spPr>
      </p:pic>
    </p:spTree>
    <p:extLst>
      <p:ext uri="{BB962C8B-B14F-4D97-AF65-F5344CB8AC3E}">
        <p14:creationId xmlns:p14="http://schemas.microsoft.com/office/powerpoint/2010/main" val="351384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Cover ALT">
    <p:bg>
      <p:bgPr>
        <a:solidFill>
          <a:schemeClr val="bg2"/>
        </a:solidFill>
        <a:effectLst/>
      </p:bgPr>
    </p:bg>
    <p:spTree>
      <p:nvGrpSpPr>
        <p:cNvPr id="1" name=""/>
        <p:cNvGrpSpPr/>
        <p:nvPr/>
      </p:nvGrpSpPr>
      <p:grpSpPr>
        <a:xfrm>
          <a:off x="0" y="0"/>
          <a:ext cx="0" cy="0"/>
          <a:chOff x="0" y="0"/>
          <a:chExt cx="0" cy="0"/>
        </a:xfrm>
      </p:grpSpPr>
      <p:pic>
        <p:nvPicPr>
          <p:cNvPr id="9" name="Picture 8" descr="A sign in the dark&#10;&#10;Description automatically generated">
            <a:extLst>
              <a:ext uri="{FF2B5EF4-FFF2-40B4-BE49-F238E27FC236}">
                <a16:creationId xmlns:a16="http://schemas.microsoft.com/office/drawing/2014/main" id="{C405A78F-1F22-2445-8986-E79F8774EC6F}"/>
              </a:ext>
            </a:extLst>
          </p:cNvPr>
          <p:cNvPicPr>
            <a:picLocks noChangeAspect="1"/>
          </p:cNvPicPr>
          <p:nvPr userDrawn="1"/>
        </p:nvPicPr>
        <p:blipFill>
          <a:blip r:embed="rId2"/>
          <a:stretch>
            <a:fillRect/>
          </a:stretch>
        </p:blipFill>
        <p:spPr>
          <a:xfrm>
            <a:off x="9748978" y="6113502"/>
            <a:ext cx="2016015" cy="459678"/>
          </a:xfrm>
          <a:prstGeom prst="rect">
            <a:avLst/>
          </a:prstGeom>
        </p:spPr>
      </p:pic>
      <p:sp>
        <p:nvSpPr>
          <p:cNvPr id="11" name="Text Placeholder 7">
            <a:extLst>
              <a:ext uri="{FF2B5EF4-FFF2-40B4-BE49-F238E27FC236}">
                <a16:creationId xmlns:a16="http://schemas.microsoft.com/office/drawing/2014/main" id="{94C32754-3ACD-9344-B55C-4669778A454B}"/>
              </a:ext>
            </a:extLst>
          </p:cNvPr>
          <p:cNvSpPr>
            <a:spLocks noGrp="1"/>
          </p:cNvSpPr>
          <p:nvPr>
            <p:ph type="body" sz="quarter" idx="15" hasCustomPrompt="1"/>
          </p:nvPr>
        </p:nvSpPr>
        <p:spPr>
          <a:xfrm>
            <a:off x="838200" y="2464936"/>
            <a:ext cx="3484563" cy="266700"/>
          </a:xfrm>
          <a:prstGeom prst="rect">
            <a:avLst/>
          </a:prstGeom>
        </p:spPr>
        <p:txBody>
          <a:bodyPr lIns="0" rIns="0"/>
          <a:lstStyle>
            <a:lvl1pPr>
              <a:defRPr spc="150" baseline="0">
                <a:solidFill>
                  <a:srgbClr val="102440"/>
                </a:solidFill>
              </a:defRPr>
            </a:lvl1pPr>
          </a:lstStyle>
          <a:p>
            <a:pPr lvl="0"/>
            <a:r>
              <a:rPr lang="en-US"/>
              <a:t>SHORT LEADING HEADER</a:t>
            </a:r>
          </a:p>
        </p:txBody>
      </p:sp>
      <p:sp>
        <p:nvSpPr>
          <p:cNvPr id="12" name="Text Placeholder 9">
            <a:extLst>
              <a:ext uri="{FF2B5EF4-FFF2-40B4-BE49-F238E27FC236}">
                <a16:creationId xmlns:a16="http://schemas.microsoft.com/office/drawing/2014/main" id="{D07F7208-75BA-6E4C-9003-4F6D703FD2B5}"/>
              </a:ext>
            </a:extLst>
          </p:cNvPr>
          <p:cNvSpPr>
            <a:spLocks noGrp="1"/>
          </p:cNvSpPr>
          <p:nvPr>
            <p:ph type="body" sz="quarter" idx="16" hasCustomPrompt="1"/>
          </p:nvPr>
        </p:nvSpPr>
        <p:spPr>
          <a:xfrm>
            <a:off x="838200" y="3848100"/>
            <a:ext cx="3635375" cy="266700"/>
          </a:xfrm>
          <a:prstGeom prst="rect">
            <a:avLst/>
          </a:prstGeom>
        </p:spPr>
        <p:txBody>
          <a:bodyPr lIns="0" rIns="0"/>
          <a:lstStyle>
            <a:lvl1pPr>
              <a:defRPr spc="0">
                <a:solidFill>
                  <a:srgbClr val="102440"/>
                </a:solidFill>
              </a:defRPr>
            </a:lvl1pPr>
          </a:lstStyle>
          <a:p>
            <a:pPr lvl="0"/>
            <a:r>
              <a:rPr lang="en-US"/>
              <a:t>MM, DD, YYYY</a:t>
            </a:r>
          </a:p>
        </p:txBody>
      </p:sp>
      <p:sp>
        <p:nvSpPr>
          <p:cNvPr id="13" name="Title 5">
            <a:extLst>
              <a:ext uri="{FF2B5EF4-FFF2-40B4-BE49-F238E27FC236}">
                <a16:creationId xmlns:a16="http://schemas.microsoft.com/office/drawing/2014/main" id="{B34A712E-5208-804B-B172-E0F4407E6E7D}"/>
              </a:ext>
            </a:extLst>
          </p:cNvPr>
          <p:cNvSpPr txBox="1">
            <a:spLocks/>
          </p:cNvSpPr>
          <p:nvPr userDrawn="1"/>
        </p:nvSpPr>
        <p:spPr>
          <a:xfrm>
            <a:off x="838200" y="2746340"/>
            <a:ext cx="6380536" cy="110176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r>
              <a:rPr lang="en-US">
                <a:solidFill>
                  <a:srgbClr val="102440"/>
                </a:solidFill>
              </a:rPr>
              <a:t>Title for the presentation goes here</a:t>
            </a:r>
          </a:p>
        </p:txBody>
      </p:sp>
      <p:sp>
        <p:nvSpPr>
          <p:cNvPr id="2" name="Date Placeholder 1">
            <a:extLst>
              <a:ext uri="{FF2B5EF4-FFF2-40B4-BE49-F238E27FC236}">
                <a16:creationId xmlns:a16="http://schemas.microsoft.com/office/drawing/2014/main" id="{51CBDF44-DBBA-6B4A-8970-3A096ED18AB0}"/>
              </a:ext>
            </a:extLst>
          </p:cNvPr>
          <p:cNvSpPr>
            <a:spLocks noGrp="1"/>
          </p:cNvSpPr>
          <p:nvPr>
            <p:ph type="dt" sz="half" idx="17"/>
          </p:nvPr>
        </p:nvSpPr>
        <p:spPr/>
        <p:txBody>
          <a:bodyPr/>
          <a:lstStyle>
            <a:lvl1pPr>
              <a:defRPr>
                <a:solidFill>
                  <a:schemeClr val="bg1">
                    <a:alpha val="50000"/>
                  </a:schemeClr>
                </a:solidFill>
              </a:defRPr>
            </a:lvl1pPr>
          </a:lstStyle>
          <a:p>
            <a:fld id="{DC65C37E-58F4-7541-9725-1C83FFB88F7E}" type="datetime7">
              <a:rPr lang="en-US" smtClean="0"/>
              <a:pPr/>
              <a:t>Feb-24</a:t>
            </a:fld>
            <a:r>
              <a:rPr lang="en-US"/>
              <a:t>  |</a:t>
            </a:r>
          </a:p>
        </p:txBody>
      </p:sp>
      <p:sp>
        <p:nvSpPr>
          <p:cNvPr id="6" name="Footer Placeholder 5">
            <a:extLst>
              <a:ext uri="{FF2B5EF4-FFF2-40B4-BE49-F238E27FC236}">
                <a16:creationId xmlns:a16="http://schemas.microsoft.com/office/drawing/2014/main" id="{9F4F9F60-4556-CB49-86FA-CF109AF84EFF}"/>
              </a:ext>
            </a:extLst>
          </p:cNvPr>
          <p:cNvSpPr>
            <a:spLocks noGrp="1"/>
          </p:cNvSpPr>
          <p:nvPr>
            <p:ph type="ftr" sz="quarter" idx="18"/>
          </p:nvPr>
        </p:nvSpPr>
        <p:spPr/>
        <p:txBody>
          <a:bodyPr/>
          <a:lstStyle>
            <a:lvl1pPr>
              <a:defRPr>
                <a:solidFill>
                  <a:schemeClr val="bg1">
                    <a:alpha val="50000"/>
                  </a:schemeClr>
                </a:solidFill>
              </a:defRPr>
            </a:lvl1pPr>
          </a:lstStyle>
          <a:p>
            <a:pPr algn="l"/>
            <a:r>
              <a:rPr lang="en-US"/>
              <a:t>© 2020 AmeriCorps.</a:t>
            </a:r>
          </a:p>
        </p:txBody>
      </p:sp>
      <p:sp>
        <p:nvSpPr>
          <p:cNvPr id="7" name="Slide Number Placeholder 6">
            <a:extLst>
              <a:ext uri="{FF2B5EF4-FFF2-40B4-BE49-F238E27FC236}">
                <a16:creationId xmlns:a16="http://schemas.microsoft.com/office/drawing/2014/main" id="{D8164D93-DC60-E642-91DA-7DC50EB6030A}"/>
              </a:ext>
            </a:extLst>
          </p:cNvPr>
          <p:cNvSpPr>
            <a:spLocks noGrp="1"/>
          </p:cNvSpPr>
          <p:nvPr>
            <p:ph type="sldNum" sz="quarter" idx="19"/>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2213549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2"/>
        </a:solid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3E4EED21-74CB-7D4A-A037-F07803BA7867}"/>
              </a:ext>
            </a:extLst>
          </p:cNvPr>
          <p:cNvPicPr>
            <a:picLocks noChangeAspect="1"/>
          </p:cNvPicPr>
          <p:nvPr userDrawn="1"/>
        </p:nvPicPr>
        <p:blipFill>
          <a:blip r:embed="rId2"/>
          <a:stretch>
            <a:fillRect/>
          </a:stretch>
        </p:blipFill>
        <p:spPr>
          <a:xfrm>
            <a:off x="11164824" y="501396"/>
            <a:ext cx="603504" cy="603504"/>
          </a:xfrm>
          <a:prstGeom prst="rect">
            <a:avLst/>
          </a:prstGeom>
        </p:spPr>
      </p:pic>
      <p:sp>
        <p:nvSpPr>
          <p:cNvPr id="9" name="Title 1">
            <a:extLst>
              <a:ext uri="{FF2B5EF4-FFF2-40B4-BE49-F238E27FC236}">
                <a16:creationId xmlns:a16="http://schemas.microsoft.com/office/drawing/2014/main" id="{A430F127-1E02-2149-BD4F-CC0CE1407AF1}"/>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a:t>Header for slide goes here</a:t>
            </a:r>
          </a:p>
        </p:txBody>
      </p:sp>
      <p:sp>
        <p:nvSpPr>
          <p:cNvPr id="10" name="Text Placeholder 6">
            <a:extLst>
              <a:ext uri="{FF2B5EF4-FFF2-40B4-BE49-F238E27FC236}">
                <a16:creationId xmlns:a16="http://schemas.microsoft.com/office/drawing/2014/main" id="{6F270673-7962-4840-A666-230D75304491}"/>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5F39AD76-BD79-994B-989C-EDD0680515BF}"/>
              </a:ext>
            </a:extLst>
          </p:cNvPr>
          <p:cNvSpPr>
            <a:spLocks noGrp="1"/>
          </p:cNvSpPr>
          <p:nvPr>
            <p:ph type="dt" sz="half" idx="14"/>
          </p:nvPr>
        </p:nvSpPr>
        <p:spPr/>
        <p:txBody>
          <a:bodyPr/>
          <a:lstStyle>
            <a:lvl1pPr>
              <a:defRPr>
                <a:solidFill>
                  <a:schemeClr val="bg1">
                    <a:alpha val="50000"/>
                  </a:schemeClr>
                </a:solidFill>
              </a:defRPr>
            </a:lvl1pPr>
          </a:lstStyle>
          <a:p>
            <a:fld id="{BF9D982C-354D-AF4B-A81A-0E0215FBD9B4}" type="datetime7">
              <a:rPr lang="en-US" smtClean="0"/>
              <a:pPr/>
              <a:t>Feb-24</a:t>
            </a:fld>
            <a:r>
              <a:rPr lang="en-US"/>
              <a:t>  |</a:t>
            </a:r>
          </a:p>
        </p:txBody>
      </p:sp>
      <p:sp>
        <p:nvSpPr>
          <p:cNvPr id="6" name="Footer Placeholder 5">
            <a:extLst>
              <a:ext uri="{FF2B5EF4-FFF2-40B4-BE49-F238E27FC236}">
                <a16:creationId xmlns:a16="http://schemas.microsoft.com/office/drawing/2014/main" id="{313F9AF7-D0B0-124B-AB0F-D87930401BEF}"/>
              </a:ext>
            </a:extLst>
          </p:cNvPr>
          <p:cNvSpPr>
            <a:spLocks noGrp="1"/>
          </p:cNvSpPr>
          <p:nvPr>
            <p:ph type="ftr" sz="quarter" idx="15"/>
          </p:nvPr>
        </p:nvSpPr>
        <p:spPr/>
        <p:txBody>
          <a:bodyPr/>
          <a:lstStyle>
            <a:lvl1pPr>
              <a:defRPr>
                <a:solidFill>
                  <a:schemeClr val="bg1">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131C0648-11F4-3440-93CC-144D2CBCF31C}"/>
              </a:ext>
            </a:extLst>
          </p:cNvPr>
          <p:cNvSpPr>
            <a:spLocks noGrp="1"/>
          </p:cNvSpPr>
          <p:nvPr>
            <p:ph type="sldNum" sz="quarter" idx="16"/>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7619350D-D157-8A4A-9B12-43518FB1DD97}"/>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3792003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icture Placeholder 6"/>
          <p:cNvSpPr>
            <a:spLocks noGrp="1"/>
          </p:cNvSpPr>
          <p:nvPr>
            <p:ph type="pic" sz="quarter" idx="13"/>
          </p:nvPr>
        </p:nvSpPr>
        <p:spPr>
          <a:xfrm>
            <a:off x="3502025" y="2286000"/>
            <a:ext cx="2605088" cy="2605088"/>
          </a:xfrm>
        </p:spPr>
        <p:txBody>
          <a:bodyPr/>
          <a:lstStyle/>
          <a:p>
            <a:endParaRPr lang="en-US"/>
          </a:p>
        </p:txBody>
      </p:sp>
    </p:spTree>
    <p:extLst>
      <p:ext uri="{BB962C8B-B14F-4D97-AF65-F5344CB8AC3E}">
        <p14:creationId xmlns:p14="http://schemas.microsoft.com/office/powerpoint/2010/main" val="216499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A1095-F5CE-4CF9-9B5C-8BC1C22DE1A4}" type="datetimeFigureOut">
              <a:rPr lang="en-US" smtClean="0"/>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B9582-C585-43F8-B0A9-6CA1C14C3087}" type="slidenum">
              <a:rPr lang="en-US" smtClean="0"/>
              <a:t>‹#›</a:t>
            </a:fld>
            <a:endParaRPr lang="en-US"/>
          </a:p>
        </p:txBody>
      </p:sp>
      <p:sp>
        <p:nvSpPr>
          <p:cNvPr id="7" name="Picture Placeholder 6"/>
          <p:cNvSpPr>
            <a:spLocks noGrp="1"/>
          </p:cNvSpPr>
          <p:nvPr>
            <p:ph type="pic" sz="quarter" idx="13"/>
          </p:nvPr>
        </p:nvSpPr>
        <p:spPr>
          <a:xfrm>
            <a:off x="3502025" y="2286000"/>
            <a:ext cx="2605088" cy="2605088"/>
          </a:xfrm>
        </p:spPr>
        <p:txBody>
          <a:bodyPr/>
          <a:lstStyle/>
          <a:p>
            <a:endParaRPr lang="en-US"/>
          </a:p>
        </p:txBody>
      </p:sp>
    </p:spTree>
    <p:extLst>
      <p:ext uri="{BB962C8B-B14F-4D97-AF65-F5344CB8AC3E}">
        <p14:creationId xmlns:p14="http://schemas.microsoft.com/office/powerpoint/2010/main" val="246352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970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14" y="-1"/>
            <a:ext cx="12257314" cy="6894739"/>
          </a:xfrm>
          <a:prstGeom prst="rect">
            <a:avLst/>
          </a:prstGeom>
        </p:spPr>
      </p:pic>
    </p:spTree>
    <p:extLst>
      <p:ext uri="{BB962C8B-B14F-4D97-AF65-F5344CB8AC3E}">
        <p14:creationId xmlns:p14="http://schemas.microsoft.com/office/powerpoint/2010/main" val="169618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7280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801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A1095-F5CE-4CF9-9B5C-8BC1C22DE1A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195764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A1095-F5CE-4CF9-9B5C-8BC1C22DE1A4}" type="datetimeFigureOut">
              <a:rPr lang="en-US" smtClean="0"/>
              <a:t>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B9582-C585-43F8-B0A9-6CA1C14C3087}" type="slidenum">
              <a:rPr lang="en-US" smtClean="0"/>
              <a:t>‹#›</a:t>
            </a:fld>
            <a:endParaRPr lang="en-US"/>
          </a:p>
        </p:txBody>
      </p:sp>
    </p:spTree>
    <p:extLst>
      <p:ext uri="{BB962C8B-B14F-4D97-AF65-F5344CB8AC3E}">
        <p14:creationId xmlns:p14="http://schemas.microsoft.com/office/powerpoint/2010/main" val="3266967352"/>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7" r:id="rId3"/>
    <p:sldLayoutId id="2147483666" r:id="rId4"/>
    <p:sldLayoutId id="2147483663" r:id="rId5"/>
    <p:sldLayoutId id="2147483662" r:id="rId6"/>
    <p:sldLayoutId id="2147483664" r:id="rId7"/>
    <p:sldLayoutId id="2147483665"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8" r:id="rId18"/>
    <p:sldLayoutId id="2147483669" r:id="rId19"/>
    <p:sldLayoutId id="2147483670"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A5ABC995-56B0-4773-ABD1-CF58024B6A52}"/>
              </a:ext>
            </a:extLst>
          </p:cNvPr>
          <p:cNvPicPr>
            <a:picLocks noChangeAspect="1"/>
          </p:cNvPicPr>
          <p:nvPr/>
        </p:nvPicPr>
        <p:blipFill rotWithShape="1">
          <a:blip r:embed="rId3">
            <a:extLst>
              <a:ext uri="{28A0092B-C50C-407E-A947-70E740481C1C}">
                <a14:useLocalDpi xmlns:a14="http://schemas.microsoft.com/office/drawing/2010/main" val="0"/>
              </a:ext>
            </a:extLst>
          </a:blip>
          <a:srcRect l="387" t="430" r="10191" b="33542"/>
          <a:stretch/>
        </p:blipFill>
        <p:spPr>
          <a:xfrm>
            <a:off x="6350" y="1"/>
            <a:ext cx="12192000" cy="4505324"/>
          </a:xfrm>
          <a:prstGeom prst="rect">
            <a:avLst/>
          </a:prstGeom>
          <a:solidFill>
            <a:schemeClr val="accent1">
              <a:alpha val="65000"/>
            </a:schemeClr>
          </a:solidFill>
        </p:spPr>
      </p:pic>
      <p:sp>
        <p:nvSpPr>
          <p:cNvPr id="14" name="Text Placeholder 13">
            <a:extLst>
              <a:ext uri="{FF2B5EF4-FFF2-40B4-BE49-F238E27FC236}">
                <a16:creationId xmlns:a16="http://schemas.microsoft.com/office/drawing/2014/main" id="{6BEF2276-9CC5-42EA-B26B-5EC97D0196DB}"/>
              </a:ext>
            </a:extLst>
          </p:cNvPr>
          <p:cNvSpPr>
            <a:spLocks noGrp="1"/>
          </p:cNvSpPr>
          <p:nvPr>
            <p:ph type="body" sz="quarter" idx="15"/>
          </p:nvPr>
        </p:nvSpPr>
        <p:spPr>
          <a:xfrm>
            <a:off x="6350" y="4896651"/>
            <a:ext cx="12192000" cy="819067"/>
          </a:xfrm>
        </p:spPr>
        <p:txBody>
          <a:bodyPr>
            <a:normAutofit/>
          </a:bodyPr>
          <a:lstStyle/>
          <a:p>
            <a:pPr marL="0" indent="0" algn="ctr">
              <a:buNone/>
            </a:pPr>
            <a:r>
              <a:rPr lang="en-US" sz="3200" b="1" dirty="0">
                <a:solidFill>
                  <a:srgbClr val="002060"/>
                </a:solidFill>
                <a:latin typeface="Open Sans ExtraBold" panose="020B0604020202020204" pitchFamily="34" charset="0"/>
                <a:ea typeface="Open Sans ExtraBold" panose="020B0604020202020204" pitchFamily="34" charset="0"/>
                <a:cs typeface="Open Sans ExtraBold" panose="020B0604020202020204" pitchFamily="34" charset="0"/>
              </a:rPr>
              <a:t>AmeriCorps | </a:t>
            </a:r>
            <a:r>
              <a:rPr lang="en-US" sz="3200" b="1" dirty="0">
                <a:solidFill>
                  <a:srgbClr val="002060"/>
                </a:solidFill>
              </a:rPr>
              <a:t>National Civilian Community Corps (NCCC)</a:t>
            </a:r>
          </a:p>
        </p:txBody>
      </p:sp>
      <p:sp>
        <p:nvSpPr>
          <p:cNvPr id="3" name="Subtitle 2">
            <a:extLst>
              <a:ext uri="{FF2B5EF4-FFF2-40B4-BE49-F238E27FC236}">
                <a16:creationId xmlns:a16="http://schemas.microsoft.com/office/drawing/2014/main" id="{D9E1564A-0EAA-CA93-0921-541D5C5ABC08}"/>
              </a:ext>
            </a:extLst>
          </p:cNvPr>
          <p:cNvSpPr txBox="1">
            <a:spLocks/>
          </p:cNvSpPr>
          <p:nvPr/>
        </p:nvSpPr>
        <p:spPr>
          <a:xfrm>
            <a:off x="3343211" y="5746082"/>
            <a:ext cx="5518278"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rgbClr val="0070C0"/>
                </a:solidFill>
                <a:latin typeface="Open Sans SemiBold" panose="020B0604020202020204" pitchFamily="34" charset="0"/>
                <a:ea typeface="Open Sans SemiBold" panose="020B0604020202020204" pitchFamily="34" charset="0"/>
                <a:cs typeface="Open Sans SemiBold" panose="020B0604020202020204" pitchFamily="34" charset="0"/>
              </a:rPr>
              <a:t>Apply at AmeriCorps.gov/NCCC</a:t>
            </a:r>
          </a:p>
        </p:txBody>
      </p:sp>
      <p:sp>
        <p:nvSpPr>
          <p:cNvPr id="4" name="Rectangle 3" descr="Background of this slide is a photo of 4 FEMA Corps members sitting around a table outside working. One has a laptop, one has a tablet, and the other two are reading papers.">
            <a:extLst>
              <a:ext uri="{FF2B5EF4-FFF2-40B4-BE49-F238E27FC236}">
                <a16:creationId xmlns:a16="http://schemas.microsoft.com/office/drawing/2014/main" id="{E8A4036B-1B47-4E32-A057-00D5419BFB1B}"/>
              </a:ext>
            </a:extLst>
          </p:cNvPr>
          <p:cNvSpPr/>
          <p:nvPr/>
        </p:nvSpPr>
        <p:spPr>
          <a:xfrm>
            <a:off x="1" y="1"/>
            <a:ext cx="12192000" cy="4505324"/>
          </a:xfrm>
          <a:prstGeom prst="rect">
            <a:avLst/>
          </a:prstGeom>
          <a:solidFill>
            <a:srgbClr val="0E164E">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10">
            <a:extLst>
              <a:ext uri="{FF2B5EF4-FFF2-40B4-BE49-F238E27FC236}">
                <a16:creationId xmlns:a16="http://schemas.microsoft.com/office/drawing/2014/main" id="{2CFC367A-BDD7-E734-3B19-8A9D4D80668A}"/>
              </a:ext>
            </a:extLst>
          </p:cNvPr>
          <p:cNvSpPr txBox="1">
            <a:spLocks/>
          </p:cNvSpPr>
          <p:nvPr/>
        </p:nvSpPr>
        <p:spPr>
          <a:xfrm>
            <a:off x="10707688" y="6665653"/>
            <a:ext cx="1463675" cy="138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AmeriCorps.</a:t>
            </a:r>
            <a:endParaRPr lang="en-US" dirty="0"/>
          </a:p>
        </p:txBody>
      </p:sp>
    </p:spTree>
    <p:extLst>
      <p:ext uri="{BB962C8B-B14F-4D97-AF65-F5344CB8AC3E}">
        <p14:creationId xmlns:p14="http://schemas.microsoft.com/office/powerpoint/2010/main" val="4252526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67" t="10830" r="1955" b="7654"/>
          <a:stretch/>
        </p:blipFill>
        <p:spPr>
          <a:xfrm>
            <a:off x="-24460" y="257175"/>
            <a:ext cx="11978336" cy="6637326"/>
          </a:xfrm>
          <a:prstGeom prst="rect">
            <a:avLst/>
          </a:prstGeom>
          <a:solidFill>
            <a:schemeClr val="bg2"/>
          </a:solidFill>
        </p:spPr>
      </p:pic>
      <p:sp>
        <p:nvSpPr>
          <p:cNvPr id="8" name="Rectangle 7">
            <a:extLst>
              <a:ext uri="{FF2B5EF4-FFF2-40B4-BE49-F238E27FC236}">
                <a16:creationId xmlns:a16="http://schemas.microsoft.com/office/drawing/2014/main" id="{8CDA5FEC-FF77-4219-80F0-5A461FA1BC4E}"/>
              </a:ext>
            </a:extLst>
          </p:cNvPr>
          <p:cNvSpPr/>
          <p:nvPr/>
        </p:nvSpPr>
        <p:spPr>
          <a:xfrm>
            <a:off x="-20961" y="0"/>
            <a:ext cx="12204916" cy="6894501"/>
          </a:xfrm>
          <a:prstGeom prst="rect">
            <a:avLst/>
          </a:prstGeom>
          <a:solidFill>
            <a:srgbClr val="11244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Rectangle 22"/>
          <p:cNvSpPr>
            <a:spLocks/>
          </p:cNvSpPr>
          <p:nvPr/>
        </p:nvSpPr>
        <p:spPr bwMode="auto">
          <a:xfrm>
            <a:off x="278115" y="532156"/>
            <a:ext cx="2501006" cy="45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lnSpc>
                <a:spcPts val="3700"/>
              </a:lnSpc>
            </a:pPr>
            <a:r>
              <a:rPr lang="en-US" sz="3000" b="1" spc="250"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Bebas Neue" charset="0"/>
              </a:rPr>
              <a:t>THE</a:t>
            </a:r>
            <a:r>
              <a:rPr lang="en-US" sz="3000" b="1" spc="250" dirty="0">
                <a:solidFill>
                  <a:schemeClr val="bg2"/>
                </a:solidFill>
                <a:latin typeface="+mj-lt"/>
                <a:ea typeface="Montserrat" charset="0"/>
                <a:cs typeface="Arial" panose="020B0604020202020204" pitchFamily="34" charset="0"/>
                <a:sym typeface="Bebas Neue" charset="0"/>
              </a:rPr>
              <a:t> </a:t>
            </a:r>
            <a:r>
              <a:rPr lang="en-US" sz="3000" b="1" spc="250"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Bebas Neue" charset="0"/>
              </a:rPr>
              <a:t>BASICS</a:t>
            </a:r>
          </a:p>
        </p:txBody>
      </p:sp>
      <p:grpSp>
        <p:nvGrpSpPr>
          <p:cNvPr id="3" name="Group 2"/>
          <p:cNvGrpSpPr/>
          <p:nvPr/>
        </p:nvGrpSpPr>
        <p:grpSpPr>
          <a:xfrm>
            <a:off x="3766154" y="2550257"/>
            <a:ext cx="2353134" cy="2611139"/>
            <a:chOff x="7529133" y="5100512"/>
            <a:chExt cx="4706268" cy="5222277"/>
          </a:xfrm>
        </p:grpSpPr>
        <p:sp>
          <p:nvSpPr>
            <p:cNvPr id="75" name="Subtitle 2"/>
            <p:cNvSpPr txBox="1">
              <a:spLocks/>
            </p:cNvSpPr>
            <p:nvPr/>
          </p:nvSpPr>
          <p:spPr>
            <a:xfrm>
              <a:off x="7529133" y="7588254"/>
              <a:ext cx="4501260" cy="2734535"/>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400" b="1">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Full-time, immersive service. Both Traditional Corps and FEMA Corps serve 10 to 11 months. </a:t>
              </a:r>
            </a:p>
          </p:txBody>
        </p:sp>
        <p:sp>
          <p:nvSpPr>
            <p:cNvPr id="76" name="TextBox 75"/>
            <p:cNvSpPr txBox="1"/>
            <p:nvPr/>
          </p:nvSpPr>
          <p:spPr>
            <a:xfrm>
              <a:off x="7954147" y="6528118"/>
              <a:ext cx="3328476" cy="677108"/>
            </a:xfrm>
            <a:prstGeom prst="rect">
              <a:avLst/>
            </a:prstGeom>
            <a:noFill/>
          </p:spPr>
          <p:txBody>
            <a:bodyPr wrap="none" rtlCol="0" anchor="ctr" anchorCtr="0">
              <a:spAutoFit/>
            </a:bodyPr>
            <a:lstStyle/>
            <a:p>
              <a:pPr algn="ctr"/>
              <a:r>
                <a:rPr lang="en-US"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10-12 MONTHS</a:t>
              </a:r>
            </a:p>
          </p:txBody>
        </p:sp>
        <p:cxnSp>
          <p:nvCxnSpPr>
            <p:cNvPr id="87" name="Straight Connector 86"/>
            <p:cNvCxnSpPr>
              <a:cxnSpLocks/>
            </p:cNvCxnSpPr>
            <p:nvPr/>
          </p:nvCxnSpPr>
          <p:spPr>
            <a:xfrm>
              <a:off x="12235401" y="5100512"/>
              <a:ext cx="0" cy="503740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080552" y="7399268"/>
              <a:ext cx="104325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Shape 2527"/>
            <p:cNvSpPr/>
            <p:nvPr/>
          </p:nvSpPr>
          <p:spPr>
            <a:xfrm>
              <a:off x="9256720" y="5131560"/>
              <a:ext cx="1019824" cy="1019824"/>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bg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6" name="Group 5"/>
          <p:cNvGrpSpPr/>
          <p:nvPr/>
        </p:nvGrpSpPr>
        <p:grpSpPr>
          <a:xfrm>
            <a:off x="6328162" y="2550256"/>
            <a:ext cx="2486799" cy="2501305"/>
            <a:chOff x="12653148" y="5100512"/>
            <a:chExt cx="4852819" cy="4726328"/>
          </a:xfrm>
        </p:grpSpPr>
        <p:sp>
          <p:nvSpPr>
            <p:cNvPr id="77" name="Subtitle 2"/>
            <p:cNvSpPr txBox="1">
              <a:spLocks/>
            </p:cNvSpPr>
            <p:nvPr/>
          </p:nvSpPr>
          <p:spPr>
            <a:xfrm>
              <a:off x="12653148" y="7555382"/>
              <a:ext cx="4233304" cy="2100095"/>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400" b="1">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Assigned a team of 8-12 members with one Team Leader. Work, live, travel together. </a:t>
              </a:r>
            </a:p>
          </p:txBody>
        </p:sp>
        <p:sp>
          <p:nvSpPr>
            <p:cNvPr id="78" name="TextBox 77"/>
            <p:cNvSpPr txBox="1"/>
            <p:nvPr/>
          </p:nvSpPr>
          <p:spPr>
            <a:xfrm>
              <a:off x="13481047" y="6513943"/>
              <a:ext cx="2804826" cy="639713"/>
            </a:xfrm>
            <a:prstGeom prst="rect">
              <a:avLst/>
            </a:prstGeom>
            <a:noFill/>
          </p:spPr>
          <p:txBody>
            <a:bodyPr wrap="none" rtlCol="0" anchor="ctr" anchorCtr="0">
              <a:spAutoFit/>
            </a:bodyPr>
            <a:lstStyle/>
            <a:p>
              <a:pPr algn="ctr"/>
              <a:r>
                <a:rPr lang="en-US"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TEAM BASED</a:t>
              </a:r>
            </a:p>
          </p:txBody>
        </p:sp>
        <p:cxnSp>
          <p:nvCxnSpPr>
            <p:cNvPr id="88" name="Straight Connector 87"/>
            <p:cNvCxnSpPr>
              <a:cxnSpLocks/>
            </p:cNvCxnSpPr>
            <p:nvPr/>
          </p:nvCxnSpPr>
          <p:spPr>
            <a:xfrm>
              <a:off x="17505967" y="5100512"/>
              <a:ext cx="0" cy="47263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4171025" y="7399268"/>
              <a:ext cx="104325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Shape 2617"/>
            <p:cNvSpPr/>
            <p:nvPr/>
          </p:nvSpPr>
          <p:spPr>
            <a:xfrm>
              <a:off x="14194259" y="5228390"/>
              <a:ext cx="1152524" cy="943079"/>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7" name="Group 6"/>
          <p:cNvGrpSpPr/>
          <p:nvPr/>
        </p:nvGrpSpPr>
        <p:grpSpPr>
          <a:xfrm>
            <a:off x="9017789" y="2527497"/>
            <a:ext cx="2116652" cy="2874585"/>
            <a:chOff x="18032402" y="5054993"/>
            <a:chExt cx="4233304" cy="5749168"/>
          </a:xfrm>
        </p:grpSpPr>
        <p:sp>
          <p:nvSpPr>
            <p:cNvPr id="85" name="Subtitle 2"/>
            <p:cNvSpPr txBox="1">
              <a:spLocks/>
            </p:cNvSpPr>
            <p:nvPr/>
          </p:nvSpPr>
          <p:spPr>
            <a:xfrm>
              <a:off x="18032402" y="7555382"/>
              <a:ext cx="4233304" cy="3248779"/>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4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Assigned to one of 4 regional </a:t>
              </a:r>
              <a:r>
                <a:rPr lang="en-US" sz="1400" b="1" i="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campuses</a:t>
              </a:r>
              <a:r>
                <a:rPr lang="en-US" sz="14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 which will be </a:t>
              </a:r>
              <a:r>
                <a:rPr lang="en-US" sz="1400" b="1" i="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home base </a:t>
              </a:r>
              <a:r>
                <a:rPr lang="en-US" sz="14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between each of the 3-6 service projects. </a:t>
              </a:r>
            </a:p>
          </p:txBody>
        </p:sp>
        <p:sp>
          <p:nvSpPr>
            <p:cNvPr id="86" name="TextBox 85"/>
            <p:cNvSpPr txBox="1"/>
            <p:nvPr/>
          </p:nvSpPr>
          <p:spPr>
            <a:xfrm>
              <a:off x="18620920" y="6495246"/>
              <a:ext cx="2853988" cy="677108"/>
            </a:xfrm>
            <a:prstGeom prst="rect">
              <a:avLst/>
            </a:prstGeom>
            <a:noFill/>
          </p:spPr>
          <p:txBody>
            <a:bodyPr wrap="none" rtlCol="0" anchor="ctr" anchorCtr="0">
              <a:spAutoFit/>
            </a:bodyPr>
            <a:lstStyle/>
            <a:p>
              <a:pPr algn="ctr"/>
              <a:r>
                <a:rPr lang="en-US"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4 CAMPUSES</a:t>
              </a:r>
            </a:p>
          </p:txBody>
        </p:sp>
        <p:cxnSp>
          <p:nvCxnSpPr>
            <p:cNvPr id="26" name="Straight Connector 25"/>
            <p:cNvCxnSpPr/>
            <p:nvPr/>
          </p:nvCxnSpPr>
          <p:spPr>
            <a:xfrm>
              <a:off x="19516603" y="7399268"/>
              <a:ext cx="104325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Shape 2624"/>
            <p:cNvSpPr/>
            <p:nvPr/>
          </p:nvSpPr>
          <p:spPr>
            <a:xfrm>
              <a:off x="19477245" y="5054993"/>
              <a:ext cx="1162902" cy="1141334"/>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2" name="Group 1"/>
          <p:cNvGrpSpPr/>
          <p:nvPr/>
        </p:nvGrpSpPr>
        <p:grpSpPr>
          <a:xfrm>
            <a:off x="1181575" y="2527497"/>
            <a:ext cx="2397780" cy="2598214"/>
            <a:chOff x="2165652" y="5100512"/>
            <a:chExt cx="4795559" cy="5196427"/>
          </a:xfrm>
        </p:grpSpPr>
        <p:sp>
          <p:nvSpPr>
            <p:cNvPr id="79" name="Subtitle 2"/>
            <p:cNvSpPr txBox="1">
              <a:spLocks/>
            </p:cNvSpPr>
            <p:nvPr/>
          </p:nvSpPr>
          <p:spPr>
            <a:xfrm>
              <a:off x="2165652" y="7555382"/>
              <a:ext cx="4233303" cy="1709896"/>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4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Age limit for Corps. No upper age limit for Team Leaders. </a:t>
              </a:r>
              <a:endParaRPr lang="en-US" sz="14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0" name="TextBox 79"/>
            <p:cNvSpPr txBox="1"/>
            <p:nvPr/>
          </p:nvSpPr>
          <p:spPr>
            <a:xfrm>
              <a:off x="2391336" y="6495246"/>
              <a:ext cx="3790141" cy="677108"/>
            </a:xfrm>
            <a:prstGeom prst="rect">
              <a:avLst/>
            </a:prstGeom>
            <a:noFill/>
          </p:spPr>
          <p:txBody>
            <a:bodyPr wrap="none" rtlCol="0" anchor="ctr" anchorCtr="0">
              <a:spAutoFit/>
            </a:bodyPr>
            <a:lstStyle/>
            <a:p>
              <a:pPr algn="ctr"/>
              <a:r>
                <a:rPr lang="en-US"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18-26 years OLD*</a:t>
              </a:r>
            </a:p>
          </p:txBody>
        </p:sp>
        <p:cxnSp>
          <p:nvCxnSpPr>
            <p:cNvPr id="89" name="Straight Connector 88"/>
            <p:cNvCxnSpPr>
              <a:cxnSpLocks/>
            </p:cNvCxnSpPr>
            <p:nvPr/>
          </p:nvCxnSpPr>
          <p:spPr>
            <a:xfrm>
              <a:off x="6961211" y="5100512"/>
              <a:ext cx="0" cy="51964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34974" y="7399268"/>
              <a:ext cx="104325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Shape 2615"/>
            <p:cNvSpPr/>
            <p:nvPr/>
          </p:nvSpPr>
          <p:spPr>
            <a:xfrm>
              <a:off x="3687923" y="5177150"/>
              <a:ext cx="1090310" cy="1090310"/>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bg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24" name="Rectangle 23"/>
          <p:cNvSpPr/>
          <p:nvPr/>
        </p:nvSpPr>
        <p:spPr>
          <a:xfrm>
            <a:off x="837217" y="1076777"/>
            <a:ext cx="914400" cy="68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Poppins Light" charset="0"/>
            </a:endParaRPr>
          </a:p>
        </p:txBody>
      </p:sp>
      <p:sp>
        <p:nvSpPr>
          <p:cNvPr id="5" name="Rectangle 4">
            <a:extLst>
              <a:ext uri="{FF2B5EF4-FFF2-40B4-BE49-F238E27FC236}">
                <a16:creationId xmlns:a16="http://schemas.microsoft.com/office/drawing/2014/main" id="{C6DD7965-3D98-4488-A5AB-7591C785547B}"/>
              </a:ext>
            </a:extLst>
          </p:cNvPr>
          <p:cNvSpPr/>
          <p:nvPr/>
        </p:nvSpPr>
        <p:spPr>
          <a:xfrm>
            <a:off x="277174" y="5941300"/>
            <a:ext cx="11375067" cy="830997"/>
          </a:xfrm>
          <a:prstGeom prst="rect">
            <a:avLst/>
          </a:prstGeom>
          <a:solidFill>
            <a:schemeClr val="bg2">
              <a:lumMod val="95000"/>
              <a:alpha val="60000"/>
            </a:schemeClr>
          </a:solidFill>
        </p:spPr>
        <p:txBody>
          <a:bodyPr wrap="square">
            <a:spAutoFit/>
          </a:bodyPr>
          <a:lstStyle/>
          <a:p>
            <a:r>
              <a:rPr lang="en-US" sz="1200" b="1" dirty="0">
                <a:solidFill>
                  <a:srgbClr val="112441"/>
                </a:solidFill>
                <a:latin typeface="Open Sans" panose="020B0606030504020204" pitchFamily="34" charset="0"/>
                <a:ea typeface="Open Sans" panose="020B0606030504020204" pitchFamily="34" charset="0"/>
                <a:cs typeface="Open Sans" panose="020B0606030504020204" pitchFamily="34" charset="0"/>
              </a:rPr>
              <a:t>*The CARES Act, passed by Congress in response to the Coronavirus pandemic, increased the upper age limit for participation as an AmeriCorps NCCC Corps Member to 26 years old. Under the CARES Act, Section 3514(d), the upper age limit for AmeriCorps NCCC members is 26.  AmeriCorps NCCC applies the upper age limit at the time a member arrives on campus and is activated as a member. That means individuals must be on campus and activated as members for at least one day before turning 27. The 26-year upper age limit will remain in effect until further notice.​</a:t>
            </a:r>
          </a:p>
        </p:txBody>
      </p:sp>
      <p:sp>
        <p:nvSpPr>
          <p:cNvPr id="33" name="TextBox 32">
            <a:extLst>
              <a:ext uri="{FF2B5EF4-FFF2-40B4-BE49-F238E27FC236}">
                <a16:creationId xmlns:a16="http://schemas.microsoft.com/office/drawing/2014/main" id="{749907C3-16CE-4173-879E-A2283E0BC9FF}"/>
              </a:ext>
            </a:extLst>
          </p:cNvPr>
          <p:cNvSpPr txBox="1"/>
          <p:nvPr/>
        </p:nvSpPr>
        <p:spPr>
          <a:xfrm>
            <a:off x="2792188" y="397509"/>
            <a:ext cx="9241280" cy="854948"/>
          </a:xfrm>
          <a:prstGeom prst="rect">
            <a:avLst/>
          </a:prstGeom>
          <a:solidFill>
            <a:schemeClr val="bg1">
              <a:alpha val="40000"/>
            </a:schemeClr>
          </a:solidFill>
        </p:spPr>
        <p:txBody>
          <a:bodyPr wrap="square" lIns="0" tIns="0" rIns="0" bIns="0" numCol="1" spcCol="959784" anchor="t">
            <a:noAutofit/>
          </a:bodyPr>
          <a:lstStyle/>
          <a:p>
            <a:pPr algn="ctr"/>
            <a:r>
              <a:rPr lang="en-US" b="1" dirty="0">
                <a:solidFill>
                  <a:srgbClr val="11244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AmeriCorps NCCC is a full-time service program that covers lodging and travel expenses, allowing young adults to serve on a team and make an impact in communities across the country while gaining valuable leadership skills.</a:t>
            </a:r>
          </a:p>
        </p:txBody>
      </p:sp>
      <p:sp>
        <p:nvSpPr>
          <p:cNvPr id="9" name="Footer Placeholder 10">
            <a:extLst>
              <a:ext uri="{FF2B5EF4-FFF2-40B4-BE49-F238E27FC236}">
                <a16:creationId xmlns:a16="http://schemas.microsoft.com/office/drawing/2014/main" id="{69279011-C574-24B5-90CD-CD7952D9CD54}"/>
              </a:ext>
            </a:extLst>
          </p:cNvPr>
          <p:cNvSpPr txBox="1">
            <a:spLocks/>
          </p:cNvSpPr>
          <p:nvPr/>
        </p:nvSpPr>
        <p:spPr>
          <a:xfrm>
            <a:off x="10707688" y="6665653"/>
            <a:ext cx="1463675" cy="138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AmeriCorps.</a:t>
            </a:r>
            <a:endParaRPr lang="en-US" dirty="0"/>
          </a:p>
        </p:txBody>
      </p:sp>
    </p:spTree>
    <p:extLst>
      <p:ext uri="{BB962C8B-B14F-4D97-AF65-F5344CB8AC3E}">
        <p14:creationId xmlns:p14="http://schemas.microsoft.com/office/powerpoint/2010/main" val="376787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 timeline&#10;&#10;Description automatically generated">
            <a:extLst>
              <a:ext uri="{FF2B5EF4-FFF2-40B4-BE49-F238E27FC236}">
                <a16:creationId xmlns:a16="http://schemas.microsoft.com/office/drawing/2014/main" id="{DDFA24EC-3B5C-4203-A7B1-0A53AB2FF6DA}"/>
              </a:ext>
            </a:extLst>
          </p:cNvPr>
          <p:cNvPicPr>
            <a:picLocks noChangeAspect="1"/>
          </p:cNvPicPr>
          <p:nvPr/>
        </p:nvPicPr>
        <p:blipFill>
          <a:blip r:embed="rId3"/>
          <a:stretch>
            <a:fillRect/>
          </a:stretch>
        </p:blipFill>
        <p:spPr>
          <a:xfrm>
            <a:off x="0" y="190500"/>
            <a:ext cx="12192000" cy="5934520"/>
          </a:xfrm>
          <a:prstGeom prst="rect">
            <a:avLst/>
          </a:prstGeom>
        </p:spPr>
      </p:pic>
      <p:sp>
        <p:nvSpPr>
          <p:cNvPr id="2" name="Footer Placeholder 10">
            <a:extLst>
              <a:ext uri="{FF2B5EF4-FFF2-40B4-BE49-F238E27FC236}">
                <a16:creationId xmlns:a16="http://schemas.microsoft.com/office/drawing/2014/main" id="{E8117845-00AA-FD38-2AEC-11289EF7A519}"/>
              </a:ext>
            </a:extLst>
          </p:cNvPr>
          <p:cNvSpPr txBox="1">
            <a:spLocks/>
          </p:cNvSpPr>
          <p:nvPr/>
        </p:nvSpPr>
        <p:spPr>
          <a:xfrm>
            <a:off x="10707688" y="6665653"/>
            <a:ext cx="1463675" cy="138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AmeriCorps.</a:t>
            </a:r>
            <a:endParaRPr lang="en-US" dirty="0"/>
          </a:p>
        </p:txBody>
      </p:sp>
    </p:spTree>
    <p:extLst>
      <p:ext uri="{BB962C8B-B14F-4D97-AF65-F5344CB8AC3E}">
        <p14:creationId xmlns:p14="http://schemas.microsoft.com/office/powerpoint/2010/main" val="377419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Photo of a team sitting together on a ridge with their backs to the camera."/>
          <p:cNvGrpSpPr/>
          <p:nvPr/>
        </p:nvGrpSpPr>
        <p:grpSpPr>
          <a:xfrm>
            <a:off x="0" y="0"/>
            <a:ext cx="12241587" cy="3037462"/>
            <a:chOff x="-2" y="0"/>
            <a:chExt cx="24377652" cy="6400800"/>
          </a:xfrm>
        </p:grpSpPr>
        <p:pic>
          <p:nvPicPr>
            <p:cNvPr id="35" name="Picture Placeholder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499"/>
                      </a14:imgEffect>
                    </a14:imgLayer>
                  </a14:imgProps>
                </a:ext>
                <a:ext uri="{28A0092B-C50C-407E-A947-70E740481C1C}">
                  <a14:useLocalDpi xmlns:a14="http://schemas.microsoft.com/office/drawing/2010/main" val="0"/>
                </a:ext>
              </a:extLst>
            </a:blip>
            <a:srcRect l="89" t="40083" r="-89" b="17663"/>
            <a:stretch/>
          </p:blipFill>
          <p:spPr>
            <a:xfrm>
              <a:off x="0" y="0"/>
              <a:ext cx="24377650" cy="6400800"/>
            </a:xfrm>
            <a:prstGeom prst="rect">
              <a:avLst/>
            </a:prstGeom>
          </p:spPr>
        </p:pic>
        <p:sp>
          <p:nvSpPr>
            <p:cNvPr id="36" name="Rectangle 35"/>
            <p:cNvSpPr/>
            <p:nvPr/>
          </p:nvSpPr>
          <p:spPr>
            <a:xfrm>
              <a:off x="-2" y="10239"/>
              <a:ext cx="24377648" cy="6389048"/>
            </a:xfrm>
            <a:prstGeom prst="rect">
              <a:avLst/>
            </a:prstGeom>
            <a:gradFill flip="none" rotWithShape="1">
              <a:gsLst>
                <a:gs pos="0">
                  <a:schemeClr val="tx1">
                    <a:lumMod val="10000"/>
                    <a:lumOff val="90000"/>
                    <a:alpha val="64000"/>
                  </a:schemeClr>
                </a:gs>
                <a:gs pos="97000">
                  <a:schemeClr val="tx1">
                    <a:alpha val="61000"/>
                    <a:lumMod val="98000"/>
                  </a:schemeClr>
                </a:gs>
                <a:gs pos="71000">
                  <a:schemeClr val="tx1">
                    <a:lumMod val="50000"/>
                    <a:lumOff val="50000"/>
                    <a:alpha val="5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Poppins Light" charset="0"/>
              </a:endParaRPr>
            </a:p>
          </p:txBody>
        </p:sp>
      </p:grpSp>
      <p:sp>
        <p:nvSpPr>
          <p:cNvPr id="54" name="Rectangle 53"/>
          <p:cNvSpPr>
            <a:spLocks/>
          </p:cNvSpPr>
          <p:nvPr/>
        </p:nvSpPr>
        <p:spPr bwMode="auto">
          <a:xfrm>
            <a:off x="4782288" y="344731"/>
            <a:ext cx="2649764" cy="48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lnSpc>
                <a:spcPts val="3700"/>
              </a:lnSpc>
            </a:pPr>
            <a:r>
              <a:rPr lang="en-US" sz="4000" b="1" spc="250"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Bebas Neue" charset="0"/>
              </a:rPr>
              <a:t>BENEFITS</a:t>
            </a:r>
          </a:p>
        </p:txBody>
      </p:sp>
      <p:sp>
        <p:nvSpPr>
          <p:cNvPr id="58" name="Rectangle 57"/>
          <p:cNvSpPr/>
          <p:nvPr/>
        </p:nvSpPr>
        <p:spPr>
          <a:xfrm>
            <a:off x="5649951" y="926471"/>
            <a:ext cx="914400" cy="68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Poppins Light" charset="0"/>
            </a:endParaRPr>
          </a:p>
        </p:txBody>
      </p:sp>
      <p:grpSp>
        <p:nvGrpSpPr>
          <p:cNvPr id="4" name="Group 3"/>
          <p:cNvGrpSpPr/>
          <p:nvPr/>
        </p:nvGrpSpPr>
        <p:grpSpPr>
          <a:xfrm>
            <a:off x="61231" y="2857438"/>
            <a:ext cx="4432757" cy="1855670"/>
            <a:chOff x="478864" y="6471765"/>
            <a:chExt cx="8865513" cy="3711339"/>
          </a:xfrm>
        </p:grpSpPr>
        <p:sp>
          <p:nvSpPr>
            <p:cNvPr id="79" name="Subtitle 2"/>
            <p:cNvSpPr txBox="1">
              <a:spLocks/>
            </p:cNvSpPr>
            <p:nvPr/>
          </p:nvSpPr>
          <p:spPr>
            <a:xfrm>
              <a:off x="3079486" y="7971533"/>
              <a:ext cx="6264891" cy="221157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Experiences that help young adults grow professionally. They develop leadership skills that will come in handy throughout their careers.</a:t>
              </a:r>
            </a:p>
          </p:txBody>
        </p:sp>
        <p:sp>
          <p:nvSpPr>
            <p:cNvPr id="81" name="TextBox 80"/>
            <p:cNvSpPr txBox="1"/>
            <p:nvPr/>
          </p:nvSpPr>
          <p:spPr>
            <a:xfrm>
              <a:off x="3079486" y="7020105"/>
              <a:ext cx="5622093" cy="1046440"/>
            </a:xfrm>
            <a:prstGeom prst="rect">
              <a:avLst/>
            </a:prstGeom>
            <a:noFill/>
          </p:spPr>
          <p:txBody>
            <a:bodyPr wrap="square" rtlCol="0" anchor="ctr" anchorCtr="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Structure &amp; </a:t>
              </a:r>
              <a:r>
                <a:rPr lang="en-US" sz="1400" b="1" dirty="0">
                  <a:latin typeface="Open Sans" panose="020B0606030504020204" pitchFamily="34" charset="0"/>
                  <a:ea typeface="Open Sans" panose="020B0606030504020204" pitchFamily="34" charset="0"/>
                  <a:cs typeface="Open Sans" panose="020B0606030504020204" pitchFamily="34" charset="0"/>
                </a:rPr>
                <a:t>Leadership Development.</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5" cstate="email">
              <a:biLevel thresh="75000"/>
              <a:extLst>
                <a:ext uri="{28A0092B-C50C-407E-A947-70E740481C1C}">
                  <a14:useLocalDpi xmlns:a14="http://schemas.microsoft.com/office/drawing/2010/main" val="0"/>
                </a:ext>
              </a:extLst>
            </a:blip>
            <a:srcRect r="83067"/>
            <a:stretch/>
          </p:blipFill>
          <p:spPr>
            <a:xfrm>
              <a:off x="478864" y="6471765"/>
              <a:ext cx="2478162" cy="2372677"/>
            </a:xfrm>
            <a:prstGeom prst="rect">
              <a:avLst/>
            </a:prstGeom>
            <a:ln>
              <a:noFill/>
            </a:ln>
          </p:spPr>
        </p:pic>
      </p:grpSp>
      <p:grpSp>
        <p:nvGrpSpPr>
          <p:cNvPr id="9" name="Group 8"/>
          <p:cNvGrpSpPr/>
          <p:nvPr/>
        </p:nvGrpSpPr>
        <p:grpSpPr>
          <a:xfrm>
            <a:off x="103287" y="4594973"/>
            <a:ext cx="4292759" cy="1680731"/>
            <a:chOff x="512482" y="10026013"/>
            <a:chExt cx="8010979" cy="3361461"/>
          </a:xfrm>
        </p:grpSpPr>
        <p:sp>
          <p:nvSpPr>
            <p:cNvPr id="75" name="Subtitle 2"/>
            <p:cNvSpPr txBox="1">
              <a:spLocks/>
            </p:cNvSpPr>
            <p:nvPr/>
          </p:nvSpPr>
          <p:spPr>
            <a:xfrm>
              <a:off x="2883604" y="11164747"/>
              <a:ext cx="5639857" cy="2222727"/>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Once members graduate, they receive an </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Education Award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of approximately $7,000 to be used for student loans or future educational expenses.</a:t>
              </a:r>
            </a:p>
          </p:txBody>
        </p:sp>
        <p:sp>
          <p:nvSpPr>
            <p:cNvPr id="77" name="TextBox 76"/>
            <p:cNvSpPr txBox="1"/>
            <p:nvPr/>
          </p:nvSpPr>
          <p:spPr>
            <a:xfrm>
              <a:off x="2883604" y="10596797"/>
              <a:ext cx="4561858" cy="615554"/>
            </a:xfrm>
            <a:prstGeom prst="rect">
              <a:avLst/>
            </a:prstGeom>
            <a:noFill/>
          </p:spPr>
          <p:txBody>
            <a:bodyPr wrap="none" rtlCol="0" anchor="ctr" anchorCtr="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Earn an </a:t>
              </a:r>
              <a:r>
                <a:rPr lang="en-US" sz="1400" b="1">
                  <a:latin typeface="Open Sans" panose="020B0606030504020204" pitchFamily="34" charset="0"/>
                  <a:ea typeface="Open Sans" panose="020B0606030504020204" pitchFamily="34" charset="0"/>
                  <a:cs typeface="Open Sans" panose="020B0606030504020204" pitchFamily="34" charset="0"/>
                </a:rPr>
                <a:t>Education Award.</a:t>
              </a:r>
            </a:p>
          </p:txBody>
        </p:sp>
        <p:pic>
          <p:nvPicPr>
            <p:cNvPr id="31" name="Picture 30">
              <a:extLst>
                <a:ext uri="{C183D7F6-B498-43B3-948B-1728B52AA6E4}">
                  <adec:decorative xmlns:adec="http://schemas.microsoft.com/office/drawing/2017/decorative" val="1"/>
                </a:ext>
              </a:extLst>
            </p:cNvPr>
            <p:cNvPicPr>
              <a:picLocks noChangeAspect="1"/>
            </p:cNvPicPr>
            <p:nvPr/>
          </p:nvPicPr>
          <p:blipFill rotWithShape="1">
            <a:blip r:embed="rId5" cstate="email">
              <a:biLevel thresh="75000"/>
              <a:extLst>
                <a:ext uri="{28A0092B-C50C-407E-A947-70E740481C1C}">
                  <a14:useLocalDpi xmlns:a14="http://schemas.microsoft.com/office/drawing/2010/main" val="0"/>
                </a:ext>
              </a:extLst>
            </a:blip>
            <a:srcRect l="40362" t="2312" r="42705" b="-2312"/>
            <a:stretch/>
          </p:blipFill>
          <p:spPr>
            <a:xfrm>
              <a:off x="512482" y="10026013"/>
              <a:ext cx="2478162" cy="2372677"/>
            </a:xfrm>
            <a:prstGeom prst="rect">
              <a:avLst/>
            </a:prstGeom>
          </p:spPr>
        </p:pic>
      </p:grpSp>
      <p:grpSp>
        <p:nvGrpSpPr>
          <p:cNvPr id="6" name="Group 5"/>
          <p:cNvGrpSpPr/>
          <p:nvPr/>
        </p:nvGrpSpPr>
        <p:grpSpPr>
          <a:xfrm>
            <a:off x="8141002" y="2946564"/>
            <a:ext cx="4356394" cy="1186339"/>
            <a:chOff x="15185996" y="6626306"/>
            <a:chExt cx="7920232" cy="2372677"/>
          </a:xfrm>
        </p:grpSpPr>
        <p:sp>
          <p:nvSpPr>
            <p:cNvPr id="53" name="Subtitle 2"/>
            <p:cNvSpPr txBox="1">
              <a:spLocks/>
            </p:cNvSpPr>
            <p:nvPr/>
          </p:nvSpPr>
          <p:spPr>
            <a:xfrm>
              <a:off x="17466369" y="7650994"/>
              <a:ext cx="5639859" cy="118565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Teams leave their mark on communities through their service.</a:t>
              </a:r>
            </a:p>
          </p:txBody>
        </p:sp>
        <p:sp>
          <p:nvSpPr>
            <p:cNvPr id="56" name="TextBox 55"/>
            <p:cNvSpPr txBox="1"/>
            <p:nvPr/>
          </p:nvSpPr>
          <p:spPr>
            <a:xfrm>
              <a:off x="17570736" y="6996394"/>
              <a:ext cx="3263282" cy="615554"/>
            </a:xfrm>
            <a:prstGeom prst="rect">
              <a:avLst/>
            </a:prstGeom>
            <a:noFill/>
          </p:spPr>
          <p:txBody>
            <a:bodyPr wrap="none" rtlCol="0" anchor="ctr" anchorCtr="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Make a </a:t>
              </a:r>
              <a:r>
                <a:rPr lang="en-US" sz="1400" b="1">
                  <a:latin typeface="Open Sans" panose="020B0606030504020204" pitchFamily="34" charset="0"/>
                  <a:ea typeface="Open Sans" panose="020B0606030504020204" pitchFamily="34" charset="0"/>
                  <a:cs typeface="Open Sans" panose="020B0606030504020204" pitchFamily="34" charset="0"/>
                </a:rPr>
                <a:t>difference.</a:t>
              </a:r>
            </a:p>
          </p:txBody>
        </p:sp>
        <p:pic>
          <p:nvPicPr>
            <p:cNvPr id="32" name="Picture 31">
              <a:extLst>
                <a:ext uri="{C183D7F6-B498-43B3-948B-1728B52AA6E4}">
                  <adec:decorative xmlns:adec="http://schemas.microsoft.com/office/drawing/2017/decorative" val="1"/>
                </a:ext>
              </a:extLst>
            </p:cNvPr>
            <p:cNvPicPr>
              <a:picLocks noChangeAspect="1"/>
            </p:cNvPicPr>
            <p:nvPr/>
          </p:nvPicPr>
          <p:blipFill rotWithShape="1">
            <a:blip r:embed="rId5" cstate="email">
              <a:biLevel thresh="75000"/>
              <a:extLst>
                <a:ext uri="{28A0092B-C50C-407E-A947-70E740481C1C}">
                  <a14:useLocalDpi xmlns:a14="http://schemas.microsoft.com/office/drawing/2010/main" val="0"/>
                </a:ext>
              </a:extLst>
            </a:blip>
            <a:srcRect l="56857" t="-3854" r="26210" b="3854"/>
            <a:stretch/>
          </p:blipFill>
          <p:spPr>
            <a:xfrm>
              <a:off x="15185996" y="6626306"/>
              <a:ext cx="2478162" cy="2372677"/>
            </a:xfrm>
            <a:prstGeom prst="rect">
              <a:avLst/>
            </a:prstGeom>
          </p:spPr>
        </p:pic>
      </p:grpSp>
      <p:grpSp>
        <p:nvGrpSpPr>
          <p:cNvPr id="5" name="Group 4"/>
          <p:cNvGrpSpPr/>
          <p:nvPr/>
        </p:nvGrpSpPr>
        <p:grpSpPr>
          <a:xfrm>
            <a:off x="4218945" y="2872934"/>
            <a:ext cx="4438557" cy="1239843"/>
            <a:chOff x="7883710" y="6556804"/>
            <a:chExt cx="7991464" cy="2372677"/>
          </a:xfrm>
        </p:grpSpPr>
        <p:sp>
          <p:nvSpPr>
            <p:cNvPr id="45" name="Subtitle 2"/>
            <p:cNvSpPr txBox="1">
              <a:spLocks/>
            </p:cNvSpPr>
            <p:nvPr/>
          </p:nvSpPr>
          <p:spPr>
            <a:xfrm>
              <a:off x="10235316" y="7683945"/>
              <a:ext cx="5639858" cy="113448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Teams travel and discover new communities as they serve.</a:t>
              </a:r>
            </a:p>
          </p:txBody>
        </p:sp>
        <p:sp>
          <p:nvSpPr>
            <p:cNvPr id="47" name="TextBox 46"/>
            <p:cNvSpPr txBox="1"/>
            <p:nvPr/>
          </p:nvSpPr>
          <p:spPr>
            <a:xfrm>
              <a:off x="10361873" y="7066512"/>
              <a:ext cx="3292868" cy="588990"/>
            </a:xfrm>
            <a:prstGeom prst="rect">
              <a:avLst/>
            </a:prstGeom>
            <a:noFill/>
          </p:spPr>
          <p:txBody>
            <a:bodyPr wrap="none" rtlCol="0" anchor="ctr" anchorCtr="0">
              <a:spAutoFit/>
            </a:bodyPr>
            <a:lstStyle/>
            <a:p>
              <a:r>
                <a:rPr lang="en-US" sz="1400" b="1">
                  <a:latin typeface="Open Sans" panose="020B0606030504020204" pitchFamily="34" charset="0"/>
                  <a:ea typeface="Open Sans" panose="020B0606030504020204" pitchFamily="34" charset="0"/>
                  <a:cs typeface="Open Sans" panose="020B0606030504020204" pitchFamily="34" charset="0"/>
                </a:rPr>
                <a:t>Travel</a:t>
              </a:r>
              <a:r>
                <a:rPr lang="en-US" sz="1400">
                  <a:latin typeface="Open Sans" panose="020B0606030504020204" pitchFamily="34" charset="0"/>
                  <a:ea typeface="Open Sans" panose="020B0606030504020204" pitchFamily="34" charset="0"/>
                  <a:cs typeface="Open Sans" panose="020B0606030504020204" pitchFamily="34" charset="0"/>
                </a:rPr>
                <a:t> the country. </a:t>
              </a:r>
            </a:p>
          </p:txBody>
        </p:sp>
        <p:pic>
          <p:nvPicPr>
            <p:cNvPr id="33" name="Picture 32">
              <a:extLst>
                <a:ext uri="{C183D7F6-B498-43B3-948B-1728B52AA6E4}">
                  <adec:decorative xmlns:adec="http://schemas.microsoft.com/office/drawing/2017/decorative" val="1"/>
                </a:ext>
              </a:extLst>
            </p:cNvPr>
            <p:cNvPicPr>
              <a:picLocks noChangeAspect="1"/>
            </p:cNvPicPr>
            <p:nvPr/>
          </p:nvPicPr>
          <p:blipFill rotWithShape="1">
            <a:blip r:embed="rId5" cstate="email">
              <a:biLevel thresh="75000"/>
              <a:extLst>
                <a:ext uri="{28A0092B-C50C-407E-A947-70E740481C1C}">
                  <a14:useLocalDpi xmlns:a14="http://schemas.microsoft.com/office/drawing/2010/main" val="0"/>
                </a:ext>
              </a:extLst>
            </a:blip>
            <a:srcRect l="77100" t="-2313" r="5967" b="2313"/>
            <a:stretch/>
          </p:blipFill>
          <p:spPr>
            <a:xfrm>
              <a:off x="7883710" y="6556804"/>
              <a:ext cx="2478162" cy="2372677"/>
            </a:xfrm>
            <a:prstGeom prst="rect">
              <a:avLst/>
            </a:prstGeom>
          </p:spPr>
        </p:pic>
      </p:grpSp>
      <p:grpSp>
        <p:nvGrpSpPr>
          <p:cNvPr id="8" name="Group 7"/>
          <p:cNvGrpSpPr/>
          <p:nvPr/>
        </p:nvGrpSpPr>
        <p:grpSpPr>
          <a:xfrm>
            <a:off x="4526078" y="4630669"/>
            <a:ext cx="3857094" cy="1368351"/>
            <a:chOff x="8005159" y="10039077"/>
            <a:chExt cx="7714187" cy="2736701"/>
          </a:xfrm>
        </p:grpSpPr>
        <p:sp>
          <p:nvSpPr>
            <p:cNvPr id="59" name="Subtitle 2"/>
            <p:cNvSpPr txBox="1">
              <a:spLocks/>
            </p:cNvSpPr>
            <p:nvPr/>
          </p:nvSpPr>
          <p:spPr>
            <a:xfrm>
              <a:off x="10079489" y="11077167"/>
              <a:ext cx="5639857" cy="169861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Members receive a modest, bi-weekly living allowance during service. </a:t>
              </a:r>
            </a:p>
          </p:txBody>
        </p:sp>
        <p:sp>
          <p:nvSpPr>
            <p:cNvPr id="65" name="TextBox 64"/>
            <p:cNvSpPr txBox="1"/>
            <p:nvPr/>
          </p:nvSpPr>
          <p:spPr>
            <a:xfrm>
              <a:off x="10183857" y="10422567"/>
              <a:ext cx="3439916" cy="615554"/>
            </a:xfrm>
            <a:prstGeom prst="rect">
              <a:avLst/>
            </a:prstGeom>
            <a:noFill/>
          </p:spPr>
          <p:txBody>
            <a:bodyPr wrap="none" rtlCol="0" anchor="ctr" anchorCtr="0">
              <a:spAutoFit/>
            </a:bodyPr>
            <a:lstStyle/>
            <a:p>
              <a:r>
                <a:rPr lang="en-US" sz="1400" b="1">
                  <a:latin typeface="Open Sans" panose="020B0606030504020204" pitchFamily="34" charset="0"/>
                  <a:ea typeface="Open Sans" panose="020B0606030504020204" pitchFamily="34" charset="0"/>
                  <a:cs typeface="Open Sans" panose="020B0606030504020204" pitchFamily="34" charset="0"/>
                </a:rPr>
                <a:t>Living allowance.</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6" cstate="email">
              <a:biLevel thresh="75000"/>
              <a:extLst>
                <a:ext uri="{28A0092B-C50C-407E-A947-70E740481C1C}">
                  <a14:useLocalDpi xmlns:a14="http://schemas.microsoft.com/office/drawing/2010/main" val="0"/>
                </a:ext>
              </a:extLst>
            </a:blip>
            <a:stretch>
              <a:fillRect/>
            </a:stretch>
          </p:blipFill>
          <p:spPr>
            <a:xfrm>
              <a:off x="8005159" y="10039077"/>
              <a:ext cx="2623369" cy="2479685"/>
            </a:xfrm>
            <a:prstGeom prst="rect">
              <a:avLst/>
            </a:prstGeom>
          </p:spPr>
        </p:pic>
      </p:grpSp>
      <p:grpSp>
        <p:nvGrpSpPr>
          <p:cNvPr id="7" name="Group 6"/>
          <p:cNvGrpSpPr/>
          <p:nvPr/>
        </p:nvGrpSpPr>
        <p:grpSpPr>
          <a:xfrm>
            <a:off x="8468745" y="4821901"/>
            <a:ext cx="3755186" cy="1163542"/>
            <a:chOff x="15595856" y="10423598"/>
            <a:chExt cx="7510372" cy="2327083"/>
          </a:xfrm>
        </p:grpSpPr>
        <p:sp>
          <p:nvSpPr>
            <p:cNvPr id="24" name="Subtitle 2"/>
            <p:cNvSpPr txBox="1">
              <a:spLocks/>
            </p:cNvSpPr>
            <p:nvPr/>
          </p:nvSpPr>
          <p:spPr>
            <a:xfrm>
              <a:off x="17466370" y="11052070"/>
              <a:ext cx="5639858" cy="169861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Members receive housing, food, transportation, and medical benefits.</a:t>
              </a:r>
            </a:p>
          </p:txBody>
        </p:sp>
        <p:sp>
          <p:nvSpPr>
            <p:cNvPr id="25" name="TextBox 24"/>
            <p:cNvSpPr txBox="1"/>
            <p:nvPr/>
          </p:nvSpPr>
          <p:spPr>
            <a:xfrm>
              <a:off x="17617448" y="10423598"/>
              <a:ext cx="4853296" cy="615554"/>
            </a:xfrm>
            <a:prstGeom prst="rect">
              <a:avLst/>
            </a:prstGeom>
            <a:noFill/>
          </p:spPr>
          <p:txBody>
            <a:bodyPr wrap="square" rtlCol="0" anchor="ctr" anchorCtr="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Basic expenses </a:t>
              </a:r>
              <a:r>
                <a:rPr lang="en-US" sz="1400" b="1">
                  <a:latin typeface="Open Sans" panose="020B0606030504020204" pitchFamily="34" charset="0"/>
                  <a:ea typeface="Open Sans" panose="020B0606030504020204" pitchFamily="34" charset="0"/>
                  <a:cs typeface="Open Sans" panose="020B0606030504020204" pitchFamily="34" charset="0"/>
                </a:rPr>
                <a:t>covered</a:t>
              </a:r>
            </a:p>
          </p:txBody>
        </p:sp>
        <p:pic>
          <p:nvPicPr>
            <p:cNvPr id="26" name="Picture 25">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5595856" y="10458196"/>
              <a:ext cx="1870513" cy="1641445"/>
            </a:xfrm>
            <a:prstGeom prst="rect">
              <a:avLst/>
            </a:prstGeom>
          </p:spPr>
        </p:pic>
      </p:grpSp>
      <p:sp>
        <p:nvSpPr>
          <p:cNvPr id="11" name="Footer Placeholder 10">
            <a:extLst>
              <a:ext uri="{FF2B5EF4-FFF2-40B4-BE49-F238E27FC236}">
                <a16:creationId xmlns:a16="http://schemas.microsoft.com/office/drawing/2014/main" id="{D901D7CC-EDA6-E535-7B54-B7EDBCB68571}"/>
              </a:ext>
            </a:extLst>
          </p:cNvPr>
          <p:cNvSpPr txBox="1">
            <a:spLocks/>
          </p:cNvSpPr>
          <p:nvPr/>
        </p:nvSpPr>
        <p:spPr>
          <a:xfrm>
            <a:off x="10707688" y="6665653"/>
            <a:ext cx="1463675" cy="138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AmeriCorps.</a:t>
            </a:r>
            <a:endParaRPr lang="en-US" dirty="0"/>
          </a:p>
        </p:txBody>
      </p:sp>
    </p:spTree>
    <p:extLst>
      <p:ext uri="{BB962C8B-B14F-4D97-AF65-F5344CB8AC3E}">
        <p14:creationId xmlns:p14="http://schemas.microsoft.com/office/powerpoint/2010/main" val="21936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B218EAF8-C055-42C3-94E4-6B68ED98FB2D}"/>
              </a:ext>
            </a:extLst>
          </p:cNvPr>
          <p:cNvPicPr>
            <a:picLocks noGrp="1" noChangeAspect="1"/>
          </p:cNvPicPr>
          <p:nvPr>
            <p:ph type="pic" sz="quarter" idx="13"/>
          </p:nvPr>
        </p:nvPicPr>
        <p:blipFill>
          <a:blip r:embed="rId2"/>
          <a:srcRect/>
          <a:stretch/>
        </p:blipFill>
        <p:spPr>
          <a:xfrm>
            <a:off x="1" y="0"/>
            <a:ext cx="12212634" cy="6912232"/>
          </a:xfrm>
        </p:spPr>
      </p:pic>
      <p:sp>
        <p:nvSpPr>
          <p:cNvPr id="11" name="Footer Placeholder 10">
            <a:extLst>
              <a:ext uri="{FF2B5EF4-FFF2-40B4-BE49-F238E27FC236}">
                <a16:creationId xmlns:a16="http://schemas.microsoft.com/office/drawing/2014/main" id="{2D32E242-B974-4A59-A090-D144FB69B57C}"/>
              </a:ext>
            </a:extLst>
          </p:cNvPr>
          <p:cNvSpPr>
            <a:spLocks noGrp="1"/>
          </p:cNvSpPr>
          <p:nvPr>
            <p:ph type="ftr" sz="quarter" idx="4294967295"/>
          </p:nvPr>
        </p:nvSpPr>
        <p:spPr>
          <a:xfrm>
            <a:off x="10707688" y="6665653"/>
            <a:ext cx="1463675" cy="138113"/>
          </a:xfrm>
        </p:spPr>
        <p:txBody>
          <a:bodyPr/>
          <a:lstStyle/>
          <a:p>
            <a:r>
              <a:rPr lang="en-US" dirty="0"/>
              <a:t>© 2024 AmeriCorps.</a:t>
            </a:r>
          </a:p>
        </p:txBody>
      </p:sp>
    </p:spTree>
    <p:extLst>
      <p:ext uri="{BB962C8B-B14F-4D97-AF65-F5344CB8AC3E}">
        <p14:creationId xmlns:p14="http://schemas.microsoft.com/office/powerpoint/2010/main" val="555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Photo of a team sitting together on a ridge with their backs to the camera."/>
          <p:cNvGrpSpPr/>
          <p:nvPr/>
        </p:nvGrpSpPr>
        <p:grpSpPr>
          <a:xfrm>
            <a:off x="5165" y="-45917"/>
            <a:ext cx="12241587" cy="2502002"/>
            <a:chOff x="-2" y="0"/>
            <a:chExt cx="24377652" cy="6400800"/>
          </a:xfrm>
        </p:grpSpPr>
        <p:pic>
          <p:nvPicPr>
            <p:cNvPr id="35"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25348" b="44970"/>
            <a:stretch/>
          </p:blipFill>
          <p:spPr>
            <a:xfrm>
              <a:off x="0" y="0"/>
              <a:ext cx="24377650" cy="6400800"/>
            </a:xfrm>
            <a:prstGeom prst="rect">
              <a:avLst/>
            </a:prstGeom>
          </p:spPr>
        </p:pic>
        <p:sp>
          <p:nvSpPr>
            <p:cNvPr id="36" name="Rectangle 35"/>
            <p:cNvSpPr/>
            <p:nvPr/>
          </p:nvSpPr>
          <p:spPr>
            <a:xfrm>
              <a:off x="-2" y="10238"/>
              <a:ext cx="24377648" cy="6390559"/>
            </a:xfrm>
            <a:prstGeom prst="rect">
              <a:avLst/>
            </a:prstGeom>
            <a:solidFill>
              <a:srgbClr val="11244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112441"/>
                </a:solidFill>
                <a:latin typeface="Poppins Light" charset="0"/>
              </a:endParaRPr>
            </a:p>
          </p:txBody>
        </p:sp>
      </p:grpSp>
      <p:sp>
        <p:nvSpPr>
          <p:cNvPr id="54" name="Rectangle 53"/>
          <p:cNvSpPr>
            <a:spLocks/>
          </p:cNvSpPr>
          <p:nvPr/>
        </p:nvSpPr>
        <p:spPr bwMode="auto">
          <a:xfrm>
            <a:off x="2838986" y="1040950"/>
            <a:ext cx="6514027" cy="48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lnSpc>
                <a:spcPts val="3700"/>
              </a:lnSpc>
            </a:pPr>
            <a:r>
              <a:rPr lang="en-US" sz="4000" b="1" spc="250"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Bebas Neue" charset="0"/>
              </a:rPr>
              <a:t>APPLICATION PROCESS</a:t>
            </a:r>
          </a:p>
        </p:txBody>
      </p:sp>
      <p:sp>
        <p:nvSpPr>
          <p:cNvPr id="58" name="Rectangle 57"/>
          <p:cNvSpPr/>
          <p:nvPr/>
        </p:nvSpPr>
        <p:spPr>
          <a:xfrm>
            <a:off x="5762624" y="1574630"/>
            <a:ext cx="914400" cy="68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Poppins Light" charset="0"/>
            </a:endParaRPr>
          </a:p>
        </p:txBody>
      </p:sp>
      <p:sp>
        <p:nvSpPr>
          <p:cNvPr id="11" name="Footer Placeholder 10">
            <a:extLst>
              <a:ext uri="{FF2B5EF4-FFF2-40B4-BE49-F238E27FC236}">
                <a16:creationId xmlns:a16="http://schemas.microsoft.com/office/drawing/2014/main" id="{D901D7CC-EDA6-E535-7B54-B7EDBCB68571}"/>
              </a:ext>
            </a:extLst>
          </p:cNvPr>
          <p:cNvSpPr txBox="1">
            <a:spLocks/>
          </p:cNvSpPr>
          <p:nvPr/>
        </p:nvSpPr>
        <p:spPr>
          <a:xfrm>
            <a:off x="10707688" y="6665653"/>
            <a:ext cx="1463675" cy="138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AmeriCorps.</a:t>
            </a:r>
            <a:endParaRPr lang="en-US" dirty="0"/>
          </a:p>
        </p:txBody>
      </p:sp>
      <p:sp>
        <p:nvSpPr>
          <p:cNvPr id="13" name="Rectangle 12">
            <a:extLst>
              <a:ext uri="{FF2B5EF4-FFF2-40B4-BE49-F238E27FC236}">
                <a16:creationId xmlns:a16="http://schemas.microsoft.com/office/drawing/2014/main" id="{D7A11EAF-3B29-3806-C4F5-FD52E2F82CFC}"/>
              </a:ext>
              <a:ext uri="{C183D7F6-B498-43B3-948B-1728B52AA6E4}">
                <adec:decorative xmlns:adec="http://schemas.microsoft.com/office/drawing/2017/decorative" val="1"/>
              </a:ext>
            </a:extLst>
          </p:cNvPr>
          <p:cNvSpPr/>
          <p:nvPr/>
        </p:nvSpPr>
        <p:spPr>
          <a:xfrm>
            <a:off x="1600456" y="2722118"/>
            <a:ext cx="9238737" cy="851281"/>
          </a:xfrm>
          <a:prstGeom prst="rect">
            <a:avLst/>
          </a:prstGeom>
          <a:solidFill>
            <a:srgbClr val="C3D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9F08A9B5-A443-7C75-D53E-646BE50EB16E}"/>
              </a:ext>
            </a:extLst>
          </p:cNvPr>
          <p:cNvGrpSpPr/>
          <p:nvPr/>
        </p:nvGrpSpPr>
        <p:grpSpPr>
          <a:xfrm>
            <a:off x="1600456" y="2551509"/>
            <a:ext cx="9238737" cy="3769383"/>
            <a:chOff x="1476631" y="3088617"/>
            <a:chExt cx="9238737" cy="3769383"/>
          </a:xfrm>
        </p:grpSpPr>
        <p:sp>
          <p:nvSpPr>
            <p:cNvPr id="12" name="Rectangle 11">
              <a:extLst>
                <a:ext uri="{FF2B5EF4-FFF2-40B4-BE49-F238E27FC236}">
                  <a16:creationId xmlns:a16="http://schemas.microsoft.com/office/drawing/2014/main" id="{0DD71E2D-2947-1137-FBE7-5C938D77F995}"/>
                </a:ext>
                <a:ext uri="{C183D7F6-B498-43B3-948B-1728B52AA6E4}">
                  <adec:decorative xmlns:adec="http://schemas.microsoft.com/office/drawing/2017/decorative" val="1"/>
                </a:ext>
              </a:extLst>
            </p:cNvPr>
            <p:cNvSpPr/>
            <p:nvPr/>
          </p:nvSpPr>
          <p:spPr>
            <a:xfrm>
              <a:off x="1476631" y="5009483"/>
              <a:ext cx="9238737" cy="856400"/>
            </a:xfrm>
            <a:prstGeom prst="rect">
              <a:avLst/>
            </a:prstGeom>
            <a:solidFill>
              <a:srgbClr val="C3D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2EA9073-FEEF-8C12-4AF8-BF9B272C273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334" b="24483"/>
            <a:stretch/>
          </p:blipFill>
          <p:spPr>
            <a:xfrm>
              <a:off x="5487426" y="3088617"/>
              <a:ext cx="1123281" cy="2569233"/>
            </a:xfrm>
            <a:prstGeom prst="rect">
              <a:avLst/>
            </a:prstGeom>
          </p:spPr>
        </p:pic>
        <p:pic>
          <p:nvPicPr>
            <p:cNvPr id="15" name="Picture 14">
              <a:extLst>
                <a:ext uri="{FF2B5EF4-FFF2-40B4-BE49-F238E27FC236}">
                  <a16:creationId xmlns:a16="http://schemas.microsoft.com/office/drawing/2014/main" id="{9D374B61-9425-EF39-B265-69C2C9A0DC6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837"/>
            <a:stretch/>
          </p:blipFill>
          <p:spPr>
            <a:xfrm>
              <a:off x="5393562" y="5908487"/>
              <a:ext cx="1217145" cy="949513"/>
            </a:xfrm>
            <a:prstGeom prst="rect">
              <a:avLst/>
            </a:prstGeom>
          </p:spPr>
        </p:pic>
        <p:sp>
          <p:nvSpPr>
            <p:cNvPr id="16" name="Content Placeholder 2">
              <a:extLst>
                <a:ext uri="{FF2B5EF4-FFF2-40B4-BE49-F238E27FC236}">
                  <a16:creationId xmlns:a16="http://schemas.microsoft.com/office/drawing/2014/main" id="{7C0C2E56-0589-213F-69B3-D5E84D203522}"/>
                </a:ext>
              </a:extLst>
            </p:cNvPr>
            <p:cNvSpPr txBox="1">
              <a:spLocks/>
            </p:cNvSpPr>
            <p:nvPr/>
          </p:nvSpPr>
          <p:spPr>
            <a:xfrm>
              <a:off x="2219319" y="3404940"/>
              <a:ext cx="3066284" cy="41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B3A56"/>
                  </a:solidFill>
                  <a:latin typeface="Segoe UI Semibold" panose="020B0702040204020203" pitchFamily="34" charset="0"/>
                  <a:ea typeface="Segoe UI" panose="020B0502040204020203" pitchFamily="34" charset="0"/>
                  <a:cs typeface="Segoe UI" panose="020B0502040204020203" pitchFamily="34" charset="0"/>
                </a:rPr>
                <a:t>Search Opportunities</a:t>
              </a:r>
            </a:p>
          </p:txBody>
        </p:sp>
        <p:sp>
          <p:nvSpPr>
            <p:cNvPr id="17" name="Content Placeholder 2">
              <a:extLst>
                <a:ext uri="{FF2B5EF4-FFF2-40B4-BE49-F238E27FC236}">
                  <a16:creationId xmlns:a16="http://schemas.microsoft.com/office/drawing/2014/main" id="{3479C365-632C-6D16-8D92-DA9FB2F3D8DA}"/>
                </a:ext>
              </a:extLst>
            </p:cNvPr>
            <p:cNvSpPr txBox="1">
              <a:spLocks/>
            </p:cNvSpPr>
            <p:nvPr/>
          </p:nvSpPr>
          <p:spPr>
            <a:xfrm>
              <a:off x="2219319" y="4380991"/>
              <a:ext cx="3066284" cy="41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B3A56"/>
                  </a:solidFill>
                  <a:latin typeface="Segoe UI Semibold" panose="020B0702040204020203" pitchFamily="34" charset="0"/>
                  <a:ea typeface="Segoe UI" panose="020B0502040204020203" pitchFamily="34" charset="0"/>
                  <a:cs typeface="Segoe UI" panose="020B0502040204020203" pitchFamily="34" charset="0"/>
                </a:rPr>
                <a:t>Apply</a:t>
              </a:r>
            </a:p>
          </p:txBody>
        </p:sp>
        <p:sp>
          <p:nvSpPr>
            <p:cNvPr id="18" name="Content Placeholder 2">
              <a:extLst>
                <a:ext uri="{FF2B5EF4-FFF2-40B4-BE49-F238E27FC236}">
                  <a16:creationId xmlns:a16="http://schemas.microsoft.com/office/drawing/2014/main" id="{5A14136E-BAB2-A675-E2BF-4815C25822F4}"/>
                </a:ext>
              </a:extLst>
            </p:cNvPr>
            <p:cNvSpPr txBox="1">
              <a:spLocks/>
            </p:cNvSpPr>
            <p:nvPr/>
          </p:nvSpPr>
          <p:spPr>
            <a:xfrm>
              <a:off x="2219319" y="5246901"/>
              <a:ext cx="3066284" cy="41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B3A56"/>
                  </a:solidFill>
                  <a:latin typeface="Segoe UI Semibold" panose="020B0702040204020203" pitchFamily="34" charset="0"/>
                  <a:ea typeface="Segoe UI" panose="020B0502040204020203" pitchFamily="34" charset="0"/>
                  <a:cs typeface="Segoe UI" panose="020B0502040204020203" pitchFamily="34" charset="0"/>
                </a:rPr>
                <a:t>Application Assessment</a:t>
              </a:r>
            </a:p>
          </p:txBody>
        </p:sp>
        <p:sp>
          <p:nvSpPr>
            <p:cNvPr id="19" name="Content Placeholder 2">
              <a:extLst>
                <a:ext uri="{FF2B5EF4-FFF2-40B4-BE49-F238E27FC236}">
                  <a16:creationId xmlns:a16="http://schemas.microsoft.com/office/drawing/2014/main" id="{B766826B-E0D1-3B3B-AB6B-829CB65B2ADC}"/>
                </a:ext>
              </a:extLst>
            </p:cNvPr>
            <p:cNvSpPr txBox="1">
              <a:spLocks/>
            </p:cNvSpPr>
            <p:nvPr/>
          </p:nvSpPr>
          <p:spPr>
            <a:xfrm>
              <a:off x="2219319" y="6103301"/>
              <a:ext cx="3066284" cy="41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B3A56"/>
                  </a:solidFill>
                  <a:latin typeface="Segoe UI Semibold" panose="020B0702040204020203" pitchFamily="34" charset="0"/>
                  <a:ea typeface="Segoe UI" panose="020B0502040204020203" pitchFamily="34" charset="0"/>
                  <a:cs typeface="Segoe UI" panose="020B0502040204020203" pitchFamily="34" charset="0"/>
                </a:rPr>
                <a:t>Invitation to Serve</a:t>
              </a:r>
            </a:p>
          </p:txBody>
        </p:sp>
        <p:sp>
          <p:nvSpPr>
            <p:cNvPr id="20" name="Content Placeholder 2">
              <a:extLst>
                <a:ext uri="{FF2B5EF4-FFF2-40B4-BE49-F238E27FC236}">
                  <a16:creationId xmlns:a16="http://schemas.microsoft.com/office/drawing/2014/main" id="{8DB6B5DF-F2B2-C022-A9AD-C21CCCE8EA9C}"/>
                </a:ext>
              </a:extLst>
            </p:cNvPr>
            <p:cNvSpPr txBox="1">
              <a:spLocks/>
            </p:cNvSpPr>
            <p:nvPr/>
          </p:nvSpPr>
          <p:spPr>
            <a:xfrm>
              <a:off x="6759067" y="3363475"/>
              <a:ext cx="3807940" cy="8054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dirty="0">
                  <a:solidFill>
                    <a:srgbClr val="0B3A56"/>
                  </a:solidFill>
                  <a:latin typeface="Segoe UI Semilight" panose="020B0402040204020203" pitchFamily="34" charset="0"/>
                  <a:cs typeface="Segoe UI Semilight" panose="020B0402040204020203" pitchFamily="34" charset="0"/>
                </a:rPr>
                <a:t>Visit My.AmeriCorps.gov to search NCCC opportunities.</a:t>
              </a:r>
            </a:p>
          </p:txBody>
        </p:sp>
        <p:sp>
          <p:nvSpPr>
            <p:cNvPr id="21" name="Content Placeholder 2">
              <a:extLst>
                <a:ext uri="{FF2B5EF4-FFF2-40B4-BE49-F238E27FC236}">
                  <a16:creationId xmlns:a16="http://schemas.microsoft.com/office/drawing/2014/main" id="{A1D5FD1C-7136-4728-0D7E-062E42B187C6}"/>
                </a:ext>
              </a:extLst>
            </p:cNvPr>
            <p:cNvSpPr txBox="1">
              <a:spLocks/>
            </p:cNvSpPr>
            <p:nvPr/>
          </p:nvSpPr>
          <p:spPr>
            <a:xfrm>
              <a:off x="6759067" y="4245528"/>
              <a:ext cx="3807940" cy="8054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rgbClr val="0B3A56"/>
                  </a:solidFill>
                  <a:latin typeface="Segoe UI Semilight" panose="020B0402040204020203" pitchFamily="34" charset="0"/>
                  <a:cs typeface="Segoe UI Semilight" panose="020B0402040204020203" pitchFamily="34" charset="0"/>
                </a:rPr>
                <a:t>Complete a profile, complete an application, and submit your application.</a:t>
              </a:r>
            </a:p>
          </p:txBody>
        </p:sp>
        <p:sp>
          <p:nvSpPr>
            <p:cNvPr id="22" name="Content Placeholder 2">
              <a:extLst>
                <a:ext uri="{FF2B5EF4-FFF2-40B4-BE49-F238E27FC236}">
                  <a16:creationId xmlns:a16="http://schemas.microsoft.com/office/drawing/2014/main" id="{C94B8C1E-1060-2DB4-2B21-72645B084C52}"/>
                </a:ext>
              </a:extLst>
            </p:cNvPr>
            <p:cNvSpPr txBox="1">
              <a:spLocks/>
            </p:cNvSpPr>
            <p:nvPr/>
          </p:nvSpPr>
          <p:spPr>
            <a:xfrm>
              <a:off x="6759067" y="5009483"/>
              <a:ext cx="3807940" cy="91308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rgbClr val="0B3A56"/>
                  </a:solidFill>
                  <a:latin typeface="Segoe UI Semilight" panose="020B0402040204020203" pitchFamily="34" charset="0"/>
                  <a:cs typeface="Segoe UI Semilight" panose="020B0402040204020203" pitchFamily="34" charset="0"/>
                </a:rPr>
                <a:t>Once a Corps Member applicant completes an eligibility questionnaire, NCCC will assess your application; Team Leaders applicants are reviewed and selected by each campus.</a:t>
              </a:r>
              <a:endParaRPr lang="en-US" dirty="0"/>
            </a:p>
          </p:txBody>
        </p:sp>
        <p:sp>
          <p:nvSpPr>
            <p:cNvPr id="23" name="Content Placeholder 2">
              <a:extLst>
                <a:ext uri="{FF2B5EF4-FFF2-40B4-BE49-F238E27FC236}">
                  <a16:creationId xmlns:a16="http://schemas.microsoft.com/office/drawing/2014/main" id="{EFDB119D-B089-B027-49B9-E151EB3F35C6}"/>
                </a:ext>
              </a:extLst>
            </p:cNvPr>
            <p:cNvSpPr txBox="1">
              <a:spLocks/>
            </p:cNvSpPr>
            <p:nvPr/>
          </p:nvSpPr>
          <p:spPr>
            <a:xfrm>
              <a:off x="6759067" y="5921273"/>
              <a:ext cx="3807940" cy="8054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rgbClr val="0B3A56"/>
                  </a:solidFill>
                  <a:latin typeface="Segoe UI Semilight" panose="020B0402040204020203" pitchFamily="34" charset="0"/>
                  <a:cs typeface="Segoe UI Semilight" panose="020B0402040204020203" pitchFamily="34" charset="0"/>
                </a:rPr>
                <a:t>Receive confirmation that you are selected to serve, complete medical and legal clearances, and begin service term.</a:t>
              </a:r>
            </a:p>
          </p:txBody>
        </p:sp>
        <p:sp>
          <p:nvSpPr>
            <p:cNvPr id="27" name="Content Placeholder 2">
              <a:extLst>
                <a:ext uri="{FF2B5EF4-FFF2-40B4-BE49-F238E27FC236}">
                  <a16:creationId xmlns:a16="http://schemas.microsoft.com/office/drawing/2014/main" id="{43C59F6E-6406-D9B9-ED35-D3D600BB3A4B}"/>
                </a:ext>
              </a:extLst>
            </p:cNvPr>
            <p:cNvSpPr txBox="1">
              <a:spLocks/>
            </p:cNvSpPr>
            <p:nvPr/>
          </p:nvSpPr>
          <p:spPr>
            <a:xfrm>
              <a:off x="1766904" y="3544449"/>
              <a:ext cx="351503" cy="2808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Segoe UI Semibold" panose="020B0702040204020203" pitchFamily="34" charset="0"/>
                  <a:ea typeface="Segoe UI" panose="020B0502040204020203" pitchFamily="34" charset="0"/>
                  <a:cs typeface="Segoe UI" panose="020B0502040204020203" pitchFamily="34" charset="0"/>
                </a:rPr>
                <a:t> </a:t>
              </a:r>
            </a:p>
          </p:txBody>
        </p:sp>
        <p:sp>
          <p:nvSpPr>
            <p:cNvPr id="28" name="Oval 27">
              <a:extLst>
                <a:ext uri="{FF2B5EF4-FFF2-40B4-BE49-F238E27FC236}">
                  <a16:creationId xmlns:a16="http://schemas.microsoft.com/office/drawing/2014/main" id="{16D08CCA-4A11-8187-C04D-7DAB8CC13C34}"/>
                </a:ext>
                <a:ext uri="{C183D7F6-B498-43B3-948B-1728B52AA6E4}">
                  <adec:decorative xmlns:adec="http://schemas.microsoft.com/office/drawing/2017/decorative" val="1"/>
                </a:ext>
              </a:extLst>
            </p:cNvPr>
            <p:cNvSpPr/>
            <p:nvPr/>
          </p:nvSpPr>
          <p:spPr>
            <a:xfrm>
              <a:off x="1781514" y="5221577"/>
              <a:ext cx="359846" cy="359846"/>
            </a:xfrm>
            <a:prstGeom prst="ellipse">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panose="020B0502040204020203" pitchFamily="34" charset="0"/>
                </a:rPr>
                <a:t>3</a:t>
              </a:r>
              <a:endParaRPr lang="en-US" dirty="0"/>
            </a:p>
          </p:txBody>
        </p:sp>
        <p:sp>
          <p:nvSpPr>
            <p:cNvPr id="29" name="Oval 28">
              <a:extLst>
                <a:ext uri="{FF2B5EF4-FFF2-40B4-BE49-F238E27FC236}">
                  <a16:creationId xmlns:a16="http://schemas.microsoft.com/office/drawing/2014/main" id="{DB27EB0C-2931-1675-D3C4-B9C87EAB31AA}"/>
                </a:ext>
                <a:ext uri="{C183D7F6-B498-43B3-948B-1728B52AA6E4}">
                  <adec:decorative xmlns:adec="http://schemas.microsoft.com/office/drawing/2017/decorative" val="1"/>
                </a:ext>
              </a:extLst>
            </p:cNvPr>
            <p:cNvSpPr/>
            <p:nvPr/>
          </p:nvSpPr>
          <p:spPr>
            <a:xfrm>
              <a:off x="1766904" y="3426296"/>
              <a:ext cx="359846" cy="359846"/>
            </a:xfrm>
            <a:prstGeom prst="ellipse">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
              <a:extLst>
                <a:ext uri="{FF2B5EF4-FFF2-40B4-BE49-F238E27FC236}">
                  <a16:creationId xmlns:a16="http://schemas.microsoft.com/office/drawing/2014/main" id="{68EE9BE3-9EB4-DD5B-5E38-0FE54A2CB719}"/>
                </a:ext>
              </a:extLst>
            </p:cNvPr>
            <p:cNvSpPr txBox="1">
              <a:spLocks/>
            </p:cNvSpPr>
            <p:nvPr/>
          </p:nvSpPr>
          <p:spPr>
            <a:xfrm>
              <a:off x="1793636" y="3505305"/>
              <a:ext cx="351503" cy="2808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Segoe UI Semibold" panose="020B0702040204020203" pitchFamily="34" charset="0"/>
                  <a:ea typeface="Segoe UI" panose="020B0502040204020203" pitchFamily="34" charset="0"/>
                  <a:cs typeface="Segoe UI" panose="020B0502040204020203" pitchFamily="34" charset="0"/>
                </a:rPr>
                <a:t>1 </a:t>
              </a:r>
            </a:p>
          </p:txBody>
        </p:sp>
        <p:sp>
          <p:nvSpPr>
            <p:cNvPr id="34" name="Oval 33">
              <a:extLst>
                <a:ext uri="{FF2B5EF4-FFF2-40B4-BE49-F238E27FC236}">
                  <a16:creationId xmlns:a16="http://schemas.microsoft.com/office/drawing/2014/main" id="{924938EA-1A14-730C-D0D2-8A49789E94F6}"/>
                </a:ext>
                <a:ext uri="{C183D7F6-B498-43B3-948B-1728B52AA6E4}">
                  <adec:decorative xmlns:adec="http://schemas.microsoft.com/office/drawing/2017/decorative" val="1"/>
                </a:ext>
              </a:extLst>
            </p:cNvPr>
            <p:cNvSpPr/>
            <p:nvPr/>
          </p:nvSpPr>
          <p:spPr>
            <a:xfrm>
              <a:off x="1766904" y="4380991"/>
              <a:ext cx="359846" cy="359846"/>
            </a:xfrm>
            <a:prstGeom prst="ellipse">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7" name="Oval 36">
              <a:extLst>
                <a:ext uri="{FF2B5EF4-FFF2-40B4-BE49-F238E27FC236}">
                  <a16:creationId xmlns:a16="http://schemas.microsoft.com/office/drawing/2014/main" id="{24911F8A-710E-AB6D-4FE2-9B3D88522A0D}"/>
                </a:ext>
                <a:ext uri="{C183D7F6-B498-43B3-948B-1728B52AA6E4}">
                  <adec:decorative xmlns:adec="http://schemas.microsoft.com/office/drawing/2017/decorative" val="1"/>
                </a:ext>
              </a:extLst>
            </p:cNvPr>
            <p:cNvSpPr/>
            <p:nvPr/>
          </p:nvSpPr>
          <p:spPr>
            <a:xfrm>
              <a:off x="1770937" y="6023397"/>
              <a:ext cx="359846" cy="359846"/>
            </a:xfrm>
            <a:prstGeom prst="ellipse">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panose="020B0502040204020203" pitchFamily="34" charset="0"/>
                </a:rPr>
                <a:t>4</a:t>
              </a:r>
              <a:endParaRPr lang="en-US" dirty="0"/>
            </a:p>
          </p:txBody>
        </p:sp>
      </p:grpSp>
    </p:spTree>
    <p:extLst>
      <p:ext uri="{BB962C8B-B14F-4D97-AF65-F5344CB8AC3E}">
        <p14:creationId xmlns:p14="http://schemas.microsoft.com/office/powerpoint/2010/main" val="3493446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42356D-0AA8-4A1A-8AFE-9736F290EB8B}"/>
              </a:ext>
            </a:extLst>
          </p:cNvPr>
          <p:cNvPicPr>
            <a:picLocks noChangeAspect="1"/>
          </p:cNvPicPr>
          <p:nvPr/>
        </p:nvPicPr>
        <p:blipFill>
          <a:blip r:embed="rId3"/>
          <a:srcRect t="6711" b="6711"/>
          <a:stretch/>
        </p:blipFill>
        <p:spPr>
          <a:xfrm>
            <a:off x="0" y="0"/>
            <a:ext cx="12204548" cy="5943601"/>
          </a:xfrm>
          <a:prstGeom prst="rect">
            <a:avLst/>
          </a:prstGeom>
        </p:spPr>
      </p:pic>
      <p:pic>
        <p:nvPicPr>
          <p:cNvPr id="4" name="Picture Placeholder 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458" b="4458"/>
          <a:stretch/>
        </p:blipFill>
        <p:spPr/>
      </p:pic>
      <p:sp>
        <p:nvSpPr>
          <p:cNvPr id="5" name="Rectangle 4">
            <a:extLst>
              <a:ext uri="{FF2B5EF4-FFF2-40B4-BE49-F238E27FC236}">
                <a16:creationId xmlns:a16="http://schemas.microsoft.com/office/drawing/2014/main" id="{0FC38DE3-199D-8042-77AC-C64A1853B946}"/>
              </a:ext>
            </a:extLst>
          </p:cNvPr>
          <p:cNvSpPr/>
          <p:nvPr/>
        </p:nvSpPr>
        <p:spPr>
          <a:xfrm>
            <a:off x="1" y="1"/>
            <a:ext cx="12192000" cy="2105024"/>
          </a:xfrm>
          <a:prstGeom prst="rect">
            <a:avLst/>
          </a:prstGeom>
          <a:solidFill>
            <a:srgbClr val="1124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Poppins Light" charset="0"/>
            </a:endParaRPr>
          </a:p>
        </p:txBody>
      </p:sp>
      <p:sp>
        <p:nvSpPr>
          <p:cNvPr id="18" name="Rectangle 17"/>
          <p:cNvSpPr>
            <a:spLocks/>
          </p:cNvSpPr>
          <p:nvPr/>
        </p:nvSpPr>
        <p:spPr bwMode="auto">
          <a:xfrm>
            <a:off x="732516" y="366198"/>
            <a:ext cx="4333959" cy="455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defTabSz="2286000">
              <a:lnSpc>
                <a:spcPts val="3700"/>
              </a:lnSpc>
            </a:pPr>
            <a:r>
              <a:rPr lang="en-US" sz="3000" b="1" spc="250" dirty="0">
                <a:solidFill>
                  <a:schemeClr val="bg1"/>
                </a:solidFill>
                <a:effectLst>
                  <a:outerShdw blurRad="50800" dist="38100" dir="16200000"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sym typeface="Bebas Neue" charset="0"/>
              </a:rPr>
              <a:t>CONNECT WITH US</a:t>
            </a:r>
          </a:p>
        </p:txBody>
      </p:sp>
      <p:sp>
        <p:nvSpPr>
          <p:cNvPr id="19" name="TextBox 18"/>
          <p:cNvSpPr txBox="1"/>
          <p:nvPr/>
        </p:nvSpPr>
        <p:spPr>
          <a:xfrm>
            <a:off x="9415038" y="1458457"/>
            <a:ext cx="1906291" cy="307777"/>
          </a:xfrm>
          <a:prstGeom prst="rect">
            <a:avLst/>
          </a:prstGeom>
          <a:noFill/>
        </p:spPr>
        <p:txBody>
          <a:bodyPr wrap="none" rtlCol="0" anchor="ctr" anchorCtr="0">
            <a:spAutoFit/>
          </a:bodyPr>
          <a:lstStyle/>
          <a:p>
            <a:pPr defTabSz="914217"/>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400" b="1" err="1">
                <a:solidFill>
                  <a:schemeClr val="bg1"/>
                </a:solidFill>
                <a:latin typeface="Open Sans" panose="020B0606030504020204" pitchFamily="34" charset="0"/>
                <a:ea typeface="Open Sans" panose="020B0606030504020204" pitchFamily="34" charset="0"/>
                <a:cs typeface="Open Sans" panose="020B0606030504020204" pitchFamily="34" charset="0"/>
              </a:rPr>
              <a:t>AmeriCorpsNCCC</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Subtitle 2"/>
          <p:cNvSpPr txBox="1">
            <a:spLocks/>
          </p:cNvSpPr>
          <p:nvPr/>
        </p:nvSpPr>
        <p:spPr>
          <a:xfrm>
            <a:off x="233222" y="1086024"/>
            <a:ext cx="5522973" cy="35179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ts val="2020"/>
              </a:lnSpc>
            </a:pPr>
            <a:r>
              <a:rPr lang="en-US" sz="15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Reach out to us or stay connected through social media. </a:t>
            </a:r>
          </a:p>
        </p:txBody>
      </p:sp>
      <p:sp>
        <p:nvSpPr>
          <p:cNvPr id="48" name="Shape 2836"/>
          <p:cNvSpPr/>
          <p:nvPr/>
        </p:nvSpPr>
        <p:spPr>
          <a:xfrm>
            <a:off x="6266162" y="1549063"/>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92D05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50" name="Shape 2944"/>
          <p:cNvSpPr/>
          <p:nvPr/>
        </p:nvSpPr>
        <p:spPr>
          <a:xfrm>
            <a:off x="6239203" y="370490"/>
            <a:ext cx="294750" cy="27932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92D05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54" name="Shape 2869"/>
          <p:cNvSpPr/>
          <p:nvPr/>
        </p:nvSpPr>
        <p:spPr>
          <a:xfrm>
            <a:off x="9006438" y="151303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92D05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55" name="Shape 2643"/>
          <p:cNvSpPr/>
          <p:nvPr/>
        </p:nvSpPr>
        <p:spPr>
          <a:xfrm>
            <a:off x="6310397" y="982595"/>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92D05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57" name="Shape 2859"/>
          <p:cNvSpPr/>
          <p:nvPr/>
        </p:nvSpPr>
        <p:spPr>
          <a:xfrm>
            <a:off x="9006438" y="94511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92D05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58" name="Shape 2860"/>
          <p:cNvSpPr/>
          <p:nvPr/>
        </p:nvSpPr>
        <p:spPr>
          <a:xfrm>
            <a:off x="9006438" y="37049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92D05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60" name="TextBox 59"/>
          <p:cNvSpPr txBox="1"/>
          <p:nvPr/>
        </p:nvSpPr>
        <p:spPr>
          <a:xfrm>
            <a:off x="9464850" y="342041"/>
            <a:ext cx="1846980" cy="307777"/>
          </a:xfrm>
          <a:prstGeom prst="rect">
            <a:avLst/>
          </a:prstGeom>
          <a:noFill/>
        </p:spPr>
        <p:txBody>
          <a:bodyPr wrap="none" rtlCol="0" anchor="ctr" anchorCtr="0">
            <a:spAutoFit/>
          </a:bodyPr>
          <a:lstStyle/>
          <a:p>
            <a:pPr defTabSz="914217"/>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400" b="1" err="1">
                <a:solidFill>
                  <a:schemeClr val="bg1"/>
                </a:solidFill>
                <a:latin typeface="Open Sans" panose="020B0606030504020204" pitchFamily="34" charset="0"/>
                <a:ea typeface="Open Sans" panose="020B0606030504020204" pitchFamily="34" charset="0"/>
                <a:cs typeface="Open Sans" panose="020B0606030504020204" pitchFamily="34" charset="0"/>
              </a:rPr>
              <a:t>AmeriCorpsNCCC</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TextBox 69"/>
          <p:cNvSpPr txBox="1"/>
          <p:nvPr/>
        </p:nvSpPr>
        <p:spPr>
          <a:xfrm>
            <a:off x="9421312" y="900472"/>
            <a:ext cx="1906291" cy="307777"/>
          </a:xfrm>
          <a:prstGeom prst="rect">
            <a:avLst/>
          </a:prstGeom>
          <a:noFill/>
        </p:spPr>
        <p:txBody>
          <a:bodyPr wrap="none" rtlCol="0" anchor="ctr" anchorCtr="0">
            <a:spAutoFit/>
          </a:bodyPr>
          <a:lstStyle/>
          <a:p>
            <a:pPr defTabSz="914217"/>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400" b="1" err="1">
                <a:solidFill>
                  <a:schemeClr val="bg1"/>
                </a:solidFill>
                <a:latin typeface="Open Sans" panose="020B0606030504020204" pitchFamily="34" charset="0"/>
                <a:ea typeface="Open Sans" panose="020B0606030504020204" pitchFamily="34" charset="0"/>
                <a:cs typeface="Open Sans" panose="020B0606030504020204" pitchFamily="34" charset="0"/>
              </a:rPr>
              <a:t>AmeriCorpsNCCC</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TextBox 70"/>
          <p:cNvSpPr txBox="1"/>
          <p:nvPr/>
        </p:nvSpPr>
        <p:spPr>
          <a:xfrm>
            <a:off x="6620592" y="366198"/>
            <a:ext cx="2231701" cy="307777"/>
          </a:xfrm>
          <a:prstGeom prst="rect">
            <a:avLst/>
          </a:prstGeom>
          <a:noFill/>
        </p:spPr>
        <p:txBody>
          <a:bodyPr wrap="none" rtlCol="0" anchor="ctr" anchorCtr="0">
            <a:spAutoFit/>
          </a:bodyPr>
          <a:lstStyle/>
          <a:p>
            <a:pPr defTabSz="914217"/>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AmeriCorps.gov/NCCC</a:t>
            </a:r>
          </a:p>
        </p:txBody>
      </p:sp>
      <p:sp>
        <p:nvSpPr>
          <p:cNvPr id="73" name="TextBox 72"/>
          <p:cNvSpPr txBox="1"/>
          <p:nvPr/>
        </p:nvSpPr>
        <p:spPr>
          <a:xfrm>
            <a:off x="6608749" y="1483853"/>
            <a:ext cx="1611788" cy="307777"/>
          </a:xfrm>
          <a:prstGeom prst="rect">
            <a:avLst/>
          </a:prstGeom>
          <a:noFill/>
        </p:spPr>
        <p:txBody>
          <a:bodyPr wrap="none" rtlCol="0" anchor="ctr" anchorCtr="0">
            <a:spAutoFit/>
          </a:bodyPr>
          <a:lstStyle/>
          <a:p>
            <a:pPr defTabSz="914217"/>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ANCCC@cns.gov</a:t>
            </a:r>
          </a:p>
        </p:txBody>
      </p:sp>
      <p:sp>
        <p:nvSpPr>
          <p:cNvPr id="74" name="TextBox 73"/>
          <p:cNvSpPr txBox="1"/>
          <p:nvPr/>
        </p:nvSpPr>
        <p:spPr>
          <a:xfrm>
            <a:off x="6620592" y="954146"/>
            <a:ext cx="1521570" cy="307777"/>
          </a:xfrm>
          <a:prstGeom prst="rect">
            <a:avLst/>
          </a:prstGeom>
          <a:noFill/>
        </p:spPr>
        <p:txBody>
          <a:bodyPr wrap="none" rtlCol="0" anchor="ctr" anchorCtr="0">
            <a:spAutoFit/>
          </a:bodyPr>
          <a:lstStyle/>
          <a:p>
            <a:pPr defTabSz="914217"/>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1-800-942-2677</a:t>
            </a:r>
          </a:p>
        </p:txBody>
      </p:sp>
      <p:pic>
        <p:nvPicPr>
          <p:cNvPr id="22" name="Picture Placeholder 3">
            <a:extLst>
              <a:ext uri="{FF2B5EF4-FFF2-40B4-BE49-F238E27FC236}">
                <a16:creationId xmlns:a16="http://schemas.microsoft.com/office/drawing/2014/main" id="{D23659DC-1E43-4D0F-AF49-3024BEFAE195}"/>
              </a:ext>
            </a:extLst>
          </p:cNvPr>
          <p:cNvPicPr>
            <a:picLocks noChangeAspect="1"/>
          </p:cNvPicPr>
          <p:nvPr/>
        </p:nvPicPr>
        <p:blipFill>
          <a:blip r:embed="rId5">
            <a:extLst>
              <a:ext uri="{28A0092B-C50C-407E-A947-70E740481C1C}">
                <a14:useLocalDpi xmlns:a14="http://schemas.microsoft.com/office/drawing/2010/main" val="0"/>
              </a:ext>
            </a:extLst>
          </a:blip>
          <a:srcRect t="12490" b="12490"/>
          <a:stretch>
            <a:fillRect/>
          </a:stretch>
        </p:blipFill>
        <p:spPr>
          <a:xfrm>
            <a:off x="152400" y="152400"/>
            <a:ext cx="12192000" cy="6858000"/>
          </a:xfrm>
          <a:effectLst/>
        </p:spPr>
      </p:pic>
      <p:pic>
        <p:nvPicPr>
          <p:cNvPr id="23" name="Picture Placeholder 3">
            <a:extLst>
              <a:ext uri="{FF2B5EF4-FFF2-40B4-BE49-F238E27FC236}">
                <a16:creationId xmlns:a16="http://schemas.microsoft.com/office/drawing/2014/main" id="{B1E545EF-B21D-4CCA-A1A4-3F52F4BE2CA1}"/>
              </a:ext>
            </a:extLst>
          </p:cNvPr>
          <p:cNvPicPr>
            <a:picLocks noChangeAspect="1"/>
          </p:cNvPicPr>
          <p:nvPr/>
        </p:nvPicPr>
        <p:blipFill>
          <a:blip r:embed="rId5">
            <a:extLst>
              <a:ext uri="{28A0092B-C50C-407E-A947-70E740481C1C}">
                <a14:useLocalDpi xmlns:a14="http://schemas.microsoft.com/office/drawing/2010/main" val="0"/>
              </a:ext>
            </a:extLst>
          </a:blip>
          <a:srcRect t="12490" b="12490"/>
          <a:stretch>
            <a:fillRect/>
          </a:stretch>
        </p:blipFill>
        <p:spPr>
          <a:xfrm>
            <a:off x="-1425677" y="4502192"/>
            <a:ext cx="12192000" cy="6858000"/>
          </a:xfrm>
          <a:effectLst/>
        </p:spPr>
      </p:pic>
      <p:sp>
        <p:nvSpPr>
          <p:cNvPr id="6" name="Footer Placeholder 10">
            <a:extLst>
              <a:ext uri="{FF2B5EF4-FFF2-40B4-BE49-F238E27FC236}">
                <a16:creationId xmlns:a16="http://schemas.microsoft.com/office/drawing/2014/main" id="{4F362850-0F69-7AC9-6169-6969559AF3FB}"/>
              </a:ext>
            </a:extLst>
          </p:cNvPr>
          <p:cNvSpPr txBox="1">
            <a:spLocks/>
          </p:cNvSpPr>
          <p:nvPr/>
        </p:nvSpPr>
        <p:spPr>
          <a:xfrm>
            <a:off x="10707688" y="6665653"/>
            <a:ext cx="1463675" cy="138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AmeriCorps.</a:t>
            </a:r>
            <a:endParaRPr lang="en-US" dirty="0"/>
          </a:p>
        </p:txBody>
      </p:sp>
    </p:spTree>
    <p:extLst>
      <p:ext uri="{BB962C8B-B14F-4D97-AF65-F5344CB8AC3E}">
        <p14:creationId xmlns:p14="http://schemas.microsoft.com/office/powerpoint/2010/main" val="373235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50000">
                                          <p:cBhvr additive="base">
                                            <p:cTn id="11" dur="75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14:bounceEnd="50000">
                                          <p:cBhvr additive="base">
                                            <p:cTn id="15" dur="75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16" dur="75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14:bounceEnd="50000">
                                          <p:cBhvr additive="base">
                                            <p:cTn id="19"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20" dur="750" fill="hold"/>
                                            <p:tgtEl>
                                              <p:spTgt spid="4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0000">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14:bounceEnd="50000">
                                          <p:cBhvr additive="base">
                                            <p:cTn id="23" dur="750" fill="hold"/>
                                            <p:tgtEl>
                                              <p:spTgt spid="50"/>
                                            </p:tgtEl>
                                            <p:attrNameLst>
                                              <p:attrName>ppt_x</p:attrName>
                                            </p:attrNameLst>
                                          </p:cBhvr>
                                          <p:tavLst>
                                            <p:tav tm="0">
                                              <p:val>
                                                <p:strVal val="#ppt_x"/>
                                              </p:val>
                                            </p:tav>
                                            <p:tav tm="100000">
                                              <p:val>
                                                <p:strVal val="#ppt_x"/>
                                              </p:val>
                                            </p:tav>
                                          </p:tavLst>
                                        </p:anim>
                                        <p:anim calcmode="lin" valueType="num" p14:bounceEnd="50000">
                                          <p:cBhvr additive="base">
                                            <p:cTn id="24" dur="75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50000">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14:bounceEnd="50000">
                                          <p:cBhvr additive="base">
                                            <p:cTn id="27"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8" dur="75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50000">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14:bounceEnd="50000">
                                          <p:cBhvr additive="base">
                                            <p:cTn id="31" dur="750" fill="hold"/>
                                            <p:tgtEl>
                                              <p:spTgt spid="55"/>
                                            </p:tgtEl>
                                            <p:attrNameLst>
                                              <p:attrName>ppt_x</p:attrName>
                                            </p:attrNameLst>
                                          </p:cBhvr>
                                          <p:tavLst>
                                            <p:tav tm="0">
                                              <p:val>
                                                <p:strVal val="#ppt_x"/>
                                              </p:val>
                                            </p:tav>
                                            <p:tav tm="100000">
                                              <p:val>
                                                <p:strVal val="#ppt_x"/>
                                              </p:val>
                                            </p:tav>
                                          </p:tavLst>
                                        </p:anim>
                                        <p:anim calcmode="lin" valueType="num" p14:bounceEnd="50000">
                                          <p:cBhvr additive="base">
                                            <p:cTn id="32" dur="75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0000">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14:bounceEnd="50000">
                                          <p:cBhvr additive="base">
                                            <p:cTn id="35" dur="750" fill="hold"/>
                                            <p:tgtEl>
                                              <p:spTgt spid="57"/>
                                            </p:tgtEl>
                                            <p:attrNameLst>
                                              <p:attrName>ppt_x</p:attrName>
                                            </p:attrNameLst>
                                          </p:cBhvr>
                                          <p:tavLst>
                                            <p:tav tm="0">
                                              <p:val>
                                                <p:strVal val="#ppt_x"/>
                                              </p:val>
                                            </p:tav>
                                            <p:tav tm="100000">
                                              <p:val>
                                                <p:strVal val="#ppt_x"/>
                                              </p:val>
                                            </p:tav>
                                          </p:tavLst>
                                        </p:anim>
                                        <p:anim calcmode="lin" valueType="num" p14:bounceEnd="50000">
                                          <p:cBhvr additive="base">
                                            <p:cTn id="36" dur="750" fill="hold"/>
                                            <p:tgtEl>
                                              <p:spTgt spid="5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50000">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14:bounceEnd="50000">
                                          <p:cBhvr additive="base">
                                            <p:cTn id="39" dur="750" fill="hold"/>
                                            <p:tgtEl>
                                              <p:spTgt spid="58"/>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5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14:presetBounceEnd="50000">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14:bounceEnd="50000">
                                          <p:cBhvr additive="base">
                                            <p:cTn id="43" dur="750" fill="hold"/>
                                            <p:tgtEl>
                                              <p:spTgt spid="60"/>
                                            </p:tgtEl>
                                            <p:attrNameLst>
                                              <p:attrName>ppt_x</p:attrName>
                                            </p:attrNameLst>
                                          </p:cBhvr>
                                          <p:tavLst>
                                            <p:tav tm="0">
                                              <p:val>
                                                <p:strVal val="#ppt_x"/>
                                              </p:val>
                                            </p:tav>
                                            <p:tav tm="100000">
                                              <p:val>
                                                <p:strVal val="#ppt_x"/>
                                              </p:val>
                                            </p:tav>
                                          </p:tavLst>
                                        </p:anim>
                                        <p:anim calcmode="lin" valueType="num" p14:bounceEnd="50000">
                                          <p:cBhvr additive="base">
                                            <p:cTn id="44" dur="750" fill="hold"/>
                                            <p:tgtEl>
                                              <p:spTgt spid="6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50000">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14:bounceEnd="50000">
                                          <p:cBhvr additive="base">
                                            <p:cTn id="47" dur="750" fill="hold"/>
                                            <p:tgtEl>
                                              <p:spTgt spid="70"/>
                                            </p:tgtEl>
                                            <p:attrNameLst>
                                              <p:attrName>ppt_x</p:attrName>
                                            </p:attrNameLst>
                                          </p:cBhvr>
                                          <p:tavLst>
                                            <p:tav tm="0">
                                              <p:val>
                                                <p:strVal val="#ppt_x"/>
                                              </p:val>
                                            </p:tav>
                                            <p:tav tm="100000">
                                              <p:val>
                                                <p:strVal val="#ppt_x"/>
                                              </p:val>
                                            </p:tav>
                                          </p:tavLst>
                                        </p:anim>
                                        <p:anim calcmode="lin" valueType="num" p14:bounceEnd="50000">
                                          <p:cBhvr additive="base">
                                            <p:cTn id="48" dur="750" fill="hold"/>
                                            <p:tgtEl>
                                              <p:spTgt spid="7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14:presetBounceEnd="50000">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14:bounceEnd="50000">
                                          <p:cBhvr additive="base">
                                            <p:cTn id="51" dur="750" fill="hold"/>
                                            <p:tgtEl>
                                              <p:spTgt spid="71"/>
                                            </p:tgtEl>
                                            <p:attrNameLst>
                                              <p:attrName>ppt_x</p:attrName>
                                            </p:attrNameLst>
                                          </p:cBhvr>
                                          <p:tavLst>
                                            <p:tav tm="0">
                                              <p:val>
                                                <p:strVal val="#ppt_x"/>
                                              </p:val>
                                            </p:tav>
                                            <p:tav tm="100000">
                                              <p:val>
                                                <p:strVal val="#ppt_x"/>
                                              </p:val>
                                            </p:tav>
                                          </p:tavLst>
                                        </p:anim>
                                        <p:anim calcmode="lin" valueType="num" p14:bounceEnd="50000">
                                          <p:cBhvr additive="base">
                                            <p:cTn id="52" dur="750" fill="hold"/>
                                            <p:tgtEl>
                                              <p:spTgt spid="7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14:presetBounceEnd="50000">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14:bounceEnd="50000">
                                          <p:cBhvr additive="base">
                                            <p:cTn id="55" dur="750" fill="hold"/>
                                            <p:tgtEl>
                                              <p:spTgt spid="73"/>
                                            </p:tgtEl>
                                            <p:attrNameLst>
                                              <p:attrName>ppt_x</p:attrName>
                                            </p:attrNameLst>
                                          </p:cBhvr>
                                          <p:tavLst>
                                            <p:tav tm="0">
                                              <p:val>
                                                <p:strVal val="#ppt_x"/>
                                              </p:val>
                                            </p:tav>
                                            <p:tav tm="100000">
                                              <p:val>
                                                <p:strVal val="#ppt_x"/>
                                              </p:val>
                                            </p:tav>
                                          </p:tavLst>
                                        </p:anim>
                                        <p:anim calcmode="lin" valueType="num" p14:bounceEnd="50000">
                                          <p:cBhvr additive="base">
                                            <p:cTn id="56" dur="750" fill="hold"/>
                                            <p:tgtEl>
                                              <p:spTgt spid="7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14:presetBounceEnd="50000">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14:bounceEnd="50000">
                                          <p:cBhvr additive="base">
                                            <p:cTn id="59" dur="750" fill="hold"/>
                                            <p:tgtEl>
                                              <p:spTgt spid="74"/>
                                            </p:tgtEl>
                                            <p:attrNameLst>
                                              <p:attrName>ppt_x</p:attrName>
                                            </p:attrNameLst>
                                          </p:cBhvr>
                                          <p:tavLst>
                                            <p:tav tm="0">
                                              <p:val>
                                                <p:strVal val="#ppt_x"/>
                                              </p:val>
                                            </p:tav>
                                            <p:tav tm="100000">
                                              <p:val>
                                                <p:strVal val="#ppt_x"/>
                                              </p:val>
                                            </p:tav>
                                          </p:tavLst>
                                        </p:anim>
                                        <p:anim calcmode="lin" valueType="num" p14:bounceEnd="50000">
                                          <p:cBhvr additive="base">
                                            <p:cTn id="60"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47" grpId="0"/>
          <p:bldP spid="48" grpId="0" animBg="1"/>
          <p:bldP spid="50" grpId="0" animBg="1"/>
          <p:bldP spid="54" grpId="0" animBg="1"/>
          <p:bldP spid="55" grpId="0" animBg="1"/>
          <p:bldP spid="57" grpId="0" animBg="1"/>
          <p:bldP spid="58" grpId="0" animBg="1"/>
          <p:bldP spid="60" grpId="0"/>
          <p:bldP spid="70" grpId="0"/>
          <p:bldP spid="71" grpId="0"/>
          <p:bldP spid="73" grpId="0"/>
          <p:bldP spid="7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ppt_x"/>
                                              </p:val>
                                            </p:tav>
                                            <p:tav tm="100000">
                                              <p:val>
                                                <p:strVal val="#ppt_x"/>
                                              </p:val>
                                            </p:tav>
                                          </p:tavLst>
                                        </p:anim>
                                        <p:anim calcmode="lin" valueType="num">
                                          <p:cBhvr additive="base">
                                            <p:cTn id="12" dur="75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750" fill="hold"/>
                                            <p:tgtEl>
                                              <p:spTgt spid="47"/>
                                            </p:tgtEl>
                                            <p:attrNameLst>
                                              <p:attrName>ppt_x</p:attrName>
                                            </p:attrNameLst>
                                          </p:cBhvr>
                                          <p:tavLst>
                                            <p:tav tm="0">
                                              <p:val>
                                                <p:strVal val="#ppt_x"/>
                                              </p:val>
                                            </p:tav>
                                            <p:tav tm="100000">
                                              <p:val>
                                                <p:strVal val="#ppt_x"/>
                                              </p:val>
                                            </p:tav>
                                          </p:tavLst>
                                        </p:anim>
                                        <p:anim calcmode="lin" valueType="num">
                                          <p:cBhvr additive="base">
                                            <p:cTn id="16" dur="75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750" fill="hold"/>
                                            <p:tgtEl>
                                              <p:spTgt spid="48"/>
                                            </p:tgtEl>
                                            <p:attrNameLst>
                                              <p:attrName>ppt_x</p:attrName>
                                            </p:attrNameLst>
                                          </p:cBhvr>
                                          <p:tavLst>
                                            <p:tav tm="0">
                                              <p:val>
                                                <p:strVal val="#ppt_x"/>
                                              </p:val>
                                            </p:tav>
                                            <p:tav tm="100000">
                                              <p:val>
                                                <p:strVal val="#ppt_x"/>
                                              </p:val>
                                            </p:tav>
                                          </p:tavLst>
                                        </p:anim>
                                        <p:anim calcmode="lin" valueType="num">
                                          <p:cBhvr additive="base">
                                            <p:cTn id="20" dur="750" fill="hold"/>
                                            <p:tgtEl>
                                              <p:spTgt spid="4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750" fill="hold"/>
                                            <p:tgtEl>
                                              <p:spTgt spid="50"/>
                                            </p:tgtEl>
                                            <p:attrNameLst>
                                              <p:attrName>ppt_x</p:attrName>
                                            </p:attrNameLst>
                                          </p:cBhvr>
                                          <p:tavLst>
                                            <p:tav tm="0">
                                              <p:val>
                                                <p:strVal val="#ppt_x"/>
                                              </p:val>
                                            </p:tav>
                                            <p:tav tm="100000">
                                              <p:val>
                                                <p:strVal val="#ppt_x"/>
                                              </p:val>
                                            </p:tav>
                                          </p:tavLst>
                                        </p:anim>
                                        <p:anim calcmode="lin" valueType="num">
                                          <p:cBhvr additive="base">
                                            <p:cTn id="24" dur="75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750" fill="hold"/>
                                            <p:tgtEl>
                                              <p:spTgt spid="54"/>
                                            </p:tgtEl>
                                            <p:attrNameLst>
                                              <p:attrName>ppt_x</p:attrName>
                                            </p:attrNameLst>
                                          </p:cBhvr>
                                          <p:tavLst>
                                            <p:tav tm="0">
                                              <p:val>
                                                <p:strVal val="#ppt_x"/>
                                              </p:val>
                                            </p:tav>
                                            <p:tav tm="100000">
                                              <p:val>
                                                <p:strVal val="#ppt_x"/>
                                              </p:val>
                                            </p:tav>
                                          </p:tavLst>
                                        </p:anim>
                                        <p:anim calcmode="lin" valueType="num">
                                          <p:cBhvr additive="base">
                                            <p:cTn id="28" dur="75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750" fill="hold"/>
                                            <p:tgtEl>
                                              <p:spTgt spid="55"/>
                                            </p:tgtEl>
                                            <p:attrNameLst>
                                              <p:attrName>ppt_x</p:attrName>
                                            </p:attrNameLst>
                                          </p:cBhvr>
                                          <p:tavLst>
                                            <p:tav tm="0">
                                              <p:val>
                                                <p:strVal val="#ppt_x"/>
                                              </p:val>
                                            </p:tav>
                                            <p:tav tm="100000">
                                              <p:val>
                                                <p:strVal val="#ppt_x"/>
                                              </p:val>
                                            </p:tav>
                                          </p:tavLst>
                                        </p:anim>
                                        <p:anim calcmode="lin" valueType="num">
                                          <p:cBhvr additive="base">
                                            <p:cTn id="32" dur="75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750" fill="hold"/>
                                            <p:tgtEl>
                                              <p:spTgt spid="57"/>
                                            </p:tgtEl>
                                            <p:attrNameLst>
                                              <p:attrName>ppt_x</p:attrName>
                                            </p:attrNameLst>
                                          </p:cBhvr>
                                          <p:tavLst>
                                            <p:tav tm="0">
                                              <p:val>
                                                <p:strVal val="#ppt_x"/>
                                              </p:val>
                                            </p:tav>
                                            <p:tav tm="100000">
                                              <p:val>
                                                <p:strVal val="#ppt_x"/>
                                              </p:val>
                                            </p:tav>
                                          </p:tavLst>
                                        </p:anim>
                                        <p:anim calcmode="lin" valueType="num">
                                          <p:cBhvr additive="base">
                                            <p:cTn id="36" dur="750" fill="hold"/>
                                            <p:tgtEl>
                                              <p:spTgt spid="5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additive="base">
                                            <p:cTn id="39" dur="750" fill="hold"/>
                                            <p:tgtEl>
                                              <p:spTgt spid="58"/>
                                            </p:tgtEl>
                                            <p:attrNameLst>
                                              <p:attrName>ppt_x</p:attrName>
                                            </p:attrNameLst>
                                          </p:cBhvr>
                                          <p:tavLst>
                                            <p:tav tm="0">
                                              <p:val>
                                                <p:strVal val="#ppt_x"/>
                                              </p:val>
                                            </p:tav>
                                            <p:tav tm="100000">
                                              <p:val>
                                                <p:strVal val="#ppt_x"/>
                                              </p:val>
                                            </p:tav>
                                          </p:tavLst>
                                        </p:anim>
                                        <p:anim calcmode="lin" valueType="num">
                                          <p:cBhvr additive="base">
                                            <p:cTn id="40" dur="750" fill="hold"/>
                                            <p:tgtEl>
                                              <p:spTgt spid="5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cBhvr additive="base">
                                            <p:cTn id="43" dur="750" fill="hold"/>
                                            <p:tgtEl>
                                              <p:spTgt spid="60"/>
                                            </p:tgtEl>
                                            <p:attrNameLst>
                                              <p:attrName>ppt_x</p:attrName>
                                            </p:attrNameLst>
                                          </p:cBhvr>
                                          <p:tavLst>
                                            <p:tav tm="0">
                                              <p:val>
                                                <p:strVal val="#ppt_x"/>
                                              </p:val>
                                            </p:tav>
                                            <p:tav tm="100000">
                                              <p:val>
                                                <p:strVal val="#ppt_x"/>
                                              </p:val>
                                            </p:tav>
                                          </p:tavLst>
                                        </p:anim>
                                        <p:anim calcmode="lin" valueType="num">
                                          <p:cBhvr additive="base">
                                            <p:cTn id="44" dur="750" fill="hold"/>
                                            <p:tgtEl>
                                              <p:spTgt spid="6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750" fill="hold"/>
                                            <p:tgtEl>
                                              <p:spTgt spid="70"/>
                                            </p:tgtEl>
                                            <p:attrNameLst>
                                              <p:attrName>ppt_x</p:attrName>
                                            </p:attrNameLst>
                                          </p:cBhvr>
                                          <p:tavLst>
                                            <p:tav tm="0">
                                              <p:val>
                                                <p:strVal val="#ppt_x"/>
                                              </p:val>
                                            </p:tav>
                                            <p:tav tm="100000">
                                              <p:val>
                                                <p:strVal val="#ppt_x"/>
                                              </p:val>
                                            </p:tav>
                                          </p:tavLst>
                                        </p:anim>
                                        <p:anim calcmode="lin" valueType="num">
                                          <p:cBhvr additive="base">
                                            <p:cTn id="48" dur="750" fill="hold"/>
                                            <p:tgtEl>
                                              <p:spTgt spid="7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additive="base">
                                            <p:cTn id="51" dur="750" fill="hold"/>
                                            <p:tgtEl>
                                              <p:spTgt spid="71"/>
                                            </p:tgtEl>
                                            <p:attrNameLst>
                                              <p:attrName>ppt_x</p:attrName>
                                            </p:attrNameLst>
                                          </p:cBhvr>
                                          <p:tavLst>
                                            <p:tav tm="0">
                                              <p:val>
                                                <p:strVal val="#ppt_x"/>
                                              </p:val>
                                            </p:tav>
                                            <p:tav tm="100000">
                                              <p:val>
                                                <p:strVal val="#ppt_x"/>
                                              </p:val>
                                            </p:tav>
                                          </p:tavLst>
                                        </p:anim>
                                        <p:anim calcmode="lin" valueType="num">
                                          <p:cBhvr additive="base">
                                            <p:cTn id="52" dur="750" fill="hold"/>
                                            <p:tgtEl>
                                              <p:spTgt spid="7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750" fill="hold"/>
                                            <p:tgtEl>
                                              <p:spTgt spid="73"/>
                                            </p:tgtEl>
                                            <p:attrNameLst>
                                              <p:attrName>ppt_x</p:attrName>
                                            </p:attrNameLst>
                                          </p:cBhvr>
                                          <p:tavLst>
                                            <p:tav tm="0">
                                              <p:val>
                                                <p:strVal val="#ppt_x"/>
                                              </p:val>
                                            </p:tav>
                                            <p:tav tm="100000">
                                              <p:val>
                                                <p:strVal val="#ppt_x"/>
                                              </p:val>
                                            </p:tav>
                                          </p:tavLst>
                                        </p:anim>
                                        <p:anim calcmode="lin" valueType="num">
                                          <p:cBhvr additive="base">
                                            <p:cTn id="56" dur="750" fill="hold"/>
                                            <p:tgtEl>
                                              <p:spTgt spid="7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cBhvr additive="base">
                                            <p:cTn id="59" dur="750" fill="hold"/>
                                            <p:tgtEl>
                                              <p:spTgt spid="74"/>
                                            </p:tgtEl>
                                            <p:attrNameLst>
                                              <p:attrName>ppt_x</p:attrName>
                                            </p:attrNameLst>
                                          </p:cBhvr>
                                          <p:tavLst>
                                            <p:tav tm="0">
                                              <p:val>
                                                <p:strVal val="#ppt_x"/>
                                              </p:val>
                                            </p:tav>
                                            <p:tav tm="100000">
                                              <p:val>
                                                <p:strVal val="#ppt_x"/>
                                              </p:val>
                                            </p:tav>
                                          </p:tavLst>
                                        </p:anim>
                                        <p:anim calcmode="lin" valueType="num">
                                          <p:cBhvr additive="base">
                                            <p:cTn id="60"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47" grpId="0"/>
          <p:bldP spid="48" grpId="0" animBg="1"/>
          <p:bldP spid="50" grpId="0" animBg="1"/>
          <p:bldP spid="54" grpId="0" animBg="1"/>
          <p:bldP spid="55" grpId="0" animBg="1"/>
          <p:bldP spid="57" grpId="0" animBg="1"/>
          <p:bldP spid="58" grpId="0" animBg="1"/>
          <p:bldP spid="60" grpId="0"/>
          <p:bldP spid="70" grpId="0"/>
          <p:bldP spid="71" grpId="0"/>
          <p:bldP spid="73" grpId="0"/>
          <p:bldP spid="74"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5D9E19894CF14E845137ADFCB399AE" ma:contentTypeVersion="15" ma:contentTypeDescription="Create a new document." ma:contentTypeScope="" ma:versionID="415c70a5a29ccb036df6a01b219d0feb">
  <xsd:schema xmlns:xsd="http://www.w3.org/2001/XMLSchema" xmlns:xs="http://www.w3.org/2001/XMLSchema" xmlns:p="http://schemas.microsoft.com/office/2006/metadata/properties" xmlns:ns1="http://schemas.microsoft.com/sharepoint/v3" xmlns:ns3="4b7c8fb9-8f52-4862-8318-a144f7a578ab" xmlns:ns4="53b6f7d1-7c36-45ae-9793-3fa9bb784859" targetNamespace="http://schemas.microsoft.com/office/2006/metadata/properties" ma:root="true" ma:fieldsID="4577607e478b973c0fc23bc4ddc73e04" ns1:_="" ns3:_="" ns4:_="">
    <xsd:import namespace="http://schemas.microsoft.com/sharepoint/v3"/>
    <xsd:import namespace="4b7c8fb9-8f52-4862-8318-a144f7a578ab"/>
    <xsd:import namespace="53b6f7d1-7c36-45ae-9793-3fa9bb78485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7c8fb9-8f52-4862-8318-a144f7a578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b6f7d1-7c36-45ae-9793-3fa9bb7848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971FA2-9F6E-46A1-B3E2-6333DE8856B1}">
  <ds:schemaRefs>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dcmitype/"/>
    <ds:schemaRef ds:uri="53b6f7d1-7c36-45ae-9793-3fa9bb784859"/>
    <ds:schemaRef ds:uri="http://www.w3.org/XML/1998/namespace"/>
    <ds:schemaRef ds:uri="4b7c8fb9-8f52-4862-8318-a144f7a578ab"/>
    <ds:schemaRef ds:uri="http://schemas.openxmlformats.org/package/2006/metadata/core-properties"/>
    <ds:schemaRef ds:uri="http://schemas.microsoft.com/sharepoint/v3"/>
    <ds:schemaRef ds:uri="http://purl.org/dc/elements/1.1/"/>
  </ds:schemaRefs>
</ds:datastoreItem>
</file>

<file path=customXml/itemProps2.xml><?xml version="1.0" encoding="utf-8"?>
<ds:datastoreItem xmlns:ds="http://schemas.openxmlformats.org/officeDocument/2006/customXml" ds:itemID="{CDD84B27-E87C-4239-A116-2D681DFDEF0A}">
  <ds:schemaRefs>
    <ds:schemaRef ds:uri="http://schemas.microsoft.com/sharepoint/v3/contenttype/forms"/>
  </ds:schemaRefs>
</ds:datastoreItem>
</file>

<file path=customXml/itemProps3.xml><?xml version="1.0" encoding="utf-8"?>
<ds:datastoreItem xmlns:ds="http://schemas.openxmlformats.org/officeDocument/2006/customXml" ds:itemID="{72E41D61-69BC-4752-8ACF-BF95822113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b7c8fb9-8f52-4862-8318-a144f7a578ab"/>
    <ds:schemaRef ds:uri="53b6f7d1-7c36-45ae-9793-3fa9bb784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6300</TotalTime>
  <Words>700</Words>
  <Application>Microsoft Office PowerPoint</Application>
  <PresentationFormat>Widescreen</PresentationFormat>
  <Paragraphs>71</Paragraphs>
  <Slides>7</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Arial</vt:lpstr>
      <vt:lpstr>Calibri</vt:lpstr>
      <vt:lpstr>Calibri Light</vt:lpstr>
      <vt:lpstr>Open Sans</vt:lpstr>
      <vt:lpstr>Open Sans ExtraBold</vt:lpstr>
      <vt:lpstr>Open Sans SemiBold</vt:lpstr>
      <vt:lpstr>Poppins Light</vt:lpstr>
      <vt:lpstr>Segoe UI Semibold</vt:lpstr>
      <vt:lpstr>Segoe UI Semilight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Jacqueline Dulude</Manager>
  <Company>Corporation for National and Community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NCCC_Overview_Presentation</dc:title>
  <dc:subject>AmeriCorps NCCC Recruitment </dc:subject>
  <dc:creator>AmeriCorps NCCC</dc:creator>
  <cp:keywords>AmeriCorps NCCC</cp:keywords>
  <cp:lastModifiedBy>Scarabello, Stacey</cp:lastModifiedBy>
  <cp:revision>370</cp:revision>
  <dcterms:created xsi:type="dcterms:W3CDTF">2017-03-30T18:16:43Z</dcterms:created>
  <dcterms:modified xsi:type="dcterms:W3CDTF">2024-02-05T15:32:21Z</dcterms:modified>
  <cp:category>Recruitment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0x010100EB5D9E19894CF14E845137ADFCB399AE</vt:lpwstr>
  </property>
  <property fmtid="{D5CDD505-2E9C-101B-9397-08002B2CF9AE}" pid="3" name="_dlc_DocIdItemGuid">
    <vt:lpwstr>57a83c51-e268-4484-9025-693917650cd4</vt:lpwstr>
  </property>
</Properties>
</file>