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 id="2147483801" r:id="rId5"/>
    <p:sldMasterId id="2147483740" r:id="rId6"/>
  </p:sldMasterIdLst>
  <p:notesMasterIdLst>
    <p:notesMasterId r:id="rId47"/>
  </p:notesMasterIdLst>
  <p:handoutMasterIdLst>
    <p:handoutMasterId r:id="rId48"/>
  </p:handoutMasterIdLst>
  <p:sldIdLst>
    <p:sldId id="258" r:id="rId7"/>
    <p:sldId id="334" r:id="rId8"/>
    <p:sldId id="363" r:id="rId9"/>
    <p:sldId id="497" r:id="rId10"/>
    <p:sldId id="528" r:id="rId11"/>
    <p:sldId id="372" r:id="rId12"/>
    <p:sldId id="514" r:id="rId13"/>
    <p:sldId id="520" r:id="rId14"/>
    <p:sldId id="257" r:id="rId15"/>
    <p:sldId id="515" r:id="rId16"/>
    <p:sldId id="516" r:id="rId17"/>
    <p:sldId id="527" r:id="rId18"/>
    <p:sldId id="513" r:id="rId19"/>
    <p:sldId id="476" r:id="rId20"/>
    <p:sldId id="492" r:id="rId21"/>
    <p:sldId id="529" r:id="rId22"/>
    <p:sldId id="530" r:id="rId23"/>
    <p:sldId id="531" r:id="rId24"/>
    <p:sldId id="532" r:id="rId25"/>
    <p:sldId id="481" r:id="rId26"/>
    <p:sldId id="526" r:id="rId27"/>
    <p:sldId id="482" r:id="rId28"/>
    <p:sldId id="484" r:id="rId29"/>
    <p:sldId id="415" r:id="rId30"/>
    <p:sldId id="490" r:id="rId31"/>
    <p:sldId id="491" r:id="rId32"/>
    <p:sldId id="498" r:id="rId33"/>
    <p:sldId id="487" r:id="rId34"/>
    <p:sldId id="499" r:id="rId35"/>
    <p:sldId id="500" r:id="rId36"/>
    <p:sldId id="507" r:id="rId37"/>
    <p:sldId id="518" r:id="rId38"/>
    <p:sldId id="517" r:id="rId39"/>
    <p:sldId id="508" r:id="rId40"/>
    <p:sldId id="511" r:id="rId41"/>
    <p:sldId id="506" r:id="rId42"/>
    <p:sldId id="521" r:id="rId43"/>
    <p:sldId id="291" r:id="rId44"/>
    <p:sldId id="292" r:id="rId45"/>
    <p:sldId id="36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B1D54-C0A8-2941-64FB-4ECB2AC9AD2C}" name="Megan Edgin (she/her)" initials="ME(" userId="S::edgin-megan@norc.org::f46686b0-41e7-4f67-a983-f0110b9ab4c7" providerId="AD"/>
  <p188:author id="{365E2864-30C1-6EB2-FC38-CB52E934C351}" name="Kristen Neishi" initials="KN" userId="S::Neishi-Kristen@norc.org::bebfd665-5945-414d-95f2-8dd648e040ac" providerId="AD"/>
  <p188:author id="{C66F3969-82B5-A85B-0A32-DBD6F180330D}" name="Jennifer Scolese" initials="JS" userId="S::Scolese-Jennifer@norc.org::e51be2b9-8402-40b0-a0c3-8eea80bbc761" providerId="AD"/>
  <p188:author id="{11F14D70-C5F1-CCDB-01D1-198C8968CBB2}" name="Kristen Neishi" initials="KN" userId="4d3d9de9ffd0f764" providerId="Windows Live"/>
  <p188:author id="{A76EE6B5-D528-17B5-210B-D10DB8E9F94D}" name="Carrie Markovitz" initials="CM" userId="S::Markovitz-Carrie@norc.org::641b8b12-0d22-401c-986b-e44328e602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41"/>
    <a:srgbClr val="102440"/>
    <a:srgbClr val="112441"/>
    <a:srgbClr val="11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F48701-46DE-4A06-9B3F-65FD3E7F4755}" v="3" dt="2024-01-03T23:00:12.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70314" autoAdjust="0"/>
  </p:normalViewPr>
  <p:slideViewPr>
    <p:cSldViewPr snapToGrid="0" snapToObjects="1">
      <p:cViewPr varScale="1">
        <p:scale>
          <a:sx n="80" d="100"/>
          <a:sy n="80" d="100"/>
        </p:scale>
        <p:origin x="163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77F59-0F84-4DBC-BFD4-3113F8695FE0}" type="doc">
      <dgm:prSet loTypeId="urn:microsoft.com/office/officeart/2009/3/layout/StepUpProcess" loCatId="process" qsTypeId="urn:microsoft.com/office/officeart/2005/8/quickstyle/simple1" qsCatId="simple" csTypeId="urn:microsoft.com/office/officeart/2005/8/colors/accent6_5" csCatId="accent6" phldr="1"/>
      <dgm:spPr/>
      <dgm:t>
        <a:bodyPr/>
        <a:lstStyle/>
        <a:p>
          <a:endParaRPr lang="en-US"/>
        </a:p>
      </dgm:t>
    </dgm:pt>
    <dgm:pt modelId="{45BDE953-6FED-4416-A61E-3A0163E6184C}">
      <dgm:prSet phldrT="[Text]" custT="1"/>
      <dgm:spPr/>
      <dgm:t>
        <a:bodyPr/>
        <a:lstStyle/>
        <a:p>
          <a:pPr>
            <a:lnSpc>
              <a:spcPct val="80000"/>
            </a:lnSpc>
          </a:pPr>
          <a:endParaRPr lang="en-US" sz="1100" dirty="0">
            <a:latin typeface="+mj-lt"/>
          </a:endParaRPr>
        </a:p>
      </dgm:t>
    </dgm:pt>
    <dgm:pt modelId="{2CEC0E2C-CC6A-46D2-B5A3-674319964A17}" type="parTrans" cxnId="{736CD6D4-0A72-4B16-A39F-F65F5EE5E29D}">
      <dgm:prSet/>
      <dgm:spPr/>
      <dgm:t>
        <a:bodyPr/>
        <a:lstStyle/>
        <a:p>
          <a:endParaRPr lang="en-US"/>
        </a:p>
      </dgm:t>
    </dgm:pt>
    <dgm:pt modelId="{4C198F4F-1102-4B00-9B52-83B080F54998}" type="sibTrans" cxnId="{736CD6D4-0A72-4B16-A39F-F65F5EE5E29D}">
      <dgm:prSet/>
      <dgm:spPr/>
      <dgm:t>
        <a:bodyPr/>
        <a:lstStyle/>
        <a:p>
          <a:endParaRPr lang="en-US"/>
        </a:p>
      </dgm:t>
    </dgm:pt>
    <dgm:pt modelId="{4B246890-A7C7-4866-B2E6-A37D6B0F65C6}">
      <dgm:prSet phldrT="[Text]" custT="1"/>
      <dgm:spPr/>
      <dgm:t>
        <a:bodyPr/>
        <a:lstStyle/>
        <a:p>
          <a:pPr>
            <a:lnSpc>
              <a:spcPct val="80000"/>
            </a:lnSpc>
          </a:pPr>
          <a:r>
            <a:rPr lang="en-US" sz="1200" b="1" i="1" dirty="0">
              <a:latin typeface="+mj-lt"/>
            </a:rPr>
            <a:t>Output Performance Measurement</a:t>
          </a:r>
        </a:p>
        <a:p>
          <a:pPr>
            <a:lnSpc>
              <a:spcPct val="80000"/>
            </a:lnSpc>
          </a:pPr>
          <a:r>
            <a:rPr lang="en-US" sz="1200" b="1" i="1" dirty="0">
              <a:latin typeface="+mj-lt"/>
            </a:rPr>
            <a:t>Process evaluation</a:t>
          </a:r>
          <a:endParaRPr lang="en-US" sz="1200" b="0" i="0" dirty="0">
            <a:latin typeface="+mj-lt"/>
          </a:endParaRPr>
        </a:p>
        <a:p>
          <a:pPr>
            <a:lnSpc>
              <a:spcPct val="90000"/>
            </a:lnSpc>
          </a:pPr>
          <a:endParaRPr lang="en-US" sz="1100" dirty="0">
            <a:latin typeface="+mj-lt"/>
          </a:endParaRPr>
        </a:p>
      </dgm:t>
    </dgm:pt>
    <dgm:pt modelId="{4CF5E661-9120-41D2-A939-28A7D1515F1B}" type="parTrans" cxnId="{44CA746D-7344-4491-9D0B-64F4AF2CD938}">
      <dgm:prSet/>
      <dgm:spPr/>
      <dgm:t>
        <a:bodyPr/>
        <a:lstStyle/>
        <a:p>
          <a:endParaRPr lang="en-US"/>
        </a:p>
      </dgm:t>
    </dgm:pt>
    <dgm:pt modelId="{C89A25EE-5D7C-490C-8B01-9103D08B4F08}" type="sibTrans" cxnId="{44CA746D-7344-4491-9D0B-64F4AF2CD938}">
      <dgm:prSet/>
      <dgm:spPr/>
      <dgm:t>
        <a:bodyPr/>
        <a:lstStyle/>
        <a:p>
          <a:endParaRPr lang="en-US"/>
        </a:p>
      </dgm:t>
    </dgm:pt>
    <dgm:pt modelId="{DD1F3738-0F60-4459-970E-CEEB4BC80637}">
      <dgm:prSet phldrT="[Text]" custT="1"/>
      <dgm:spPr/>
      <dgm:t>
        <a:bodyPr/>
        <a:lstStyle/>
        <a:p>
          <a:pPr>
            <a:lnSpc>
              <a:spcPct val="80000"/>
            </a:lnSpc>
          </a:pPr>
          <a:r>
            <a:rPr lang="en-US" sz="1200" b="1" i="1" dirty="0">
              <a:latin typeface="+mj-lt"/>
            </a:rPr>
            <a:t>Outcome Performance Measurement </a:t>
          </a:r>
          <a:endParaRPr lang="en-US" sz="1200" b="0" i="0" dirty="0">
            <a:latin typeface="+mj-lt"/>
          </a:endParaRPr>
        </a:p>
      </dgm:t>
    </dgm:pt>
    <dgm:pt modelId="{AC8A35B4-B197-41CE-BA3F-CC0CE3167F4F}" type="parTrans" cxnId="{D0A9544D-E318-40F0-B0E5-B88790B817CE}">
      <dgm:prSet/>
      <dgm:spPr/>
      <dgm:t>
        <a:bodyPr/>
        <a:lstStyle/>
        <a:p>
          <a:endParaRPr lang="en-US"/>
        </a:p>
      </dgm:t>
    </dgm:pt>
    <dgm:pt modelId="{99F35781-EB03-4976-99B9-D776CD221593}" type="sibTrans" cxnId="{D0A9544D-E318-40F0-B0E5-B88790B817CE}">
      <dgm:prSet/>
      <dgm:spPr/>
      <dgm:t>
        <a:bodyPr/>
        <a:lstStyle/>
        <a:p>
          <a:endParaRPr lang="en-US"/>
        </a:p>
      </dgm:t>
    </dgm:pt>
    <dgm:pt modelId="{88007B43-5416-4159-8A2F-C279CA3D127A}">
      <dgm:prSet phldrT="[Text]" custT="1"/>
      <dgm:spPr/>
      <dgm:t>
        <a:bodyPr/>
        <a:lstStyle/>
        <a:p>
          <a:pPr>
            <a:lnSpc>
              <a:spcPct val="80000"/>
            </a:lnSpc>
          </a:pPr>
          <a:endParaRPr lang="en-US" sz="1100" b="0" dirty="0">
            <a:latin typeface="+mj-lt"/>
          </a:endParaRPr>
        </a:p>
      </dgm:t>
    </dgm:pt>
    <dgm:pt modelId="{96F52E96-020C-4F21-8291-9EC079910D90}" type="parTrans" cxnId="{6B118469-B83D-4FE8-8C52-3AC8A00268A5}">
      <dgm:prSet/>
      <dgm:spPr/>
      <dgm:t>
        <a:bodyPr/>
        <a:lstStyle/>
        <a:p>
          <a:endParaRPr lang="en-US"/>
        </a:p>
      </dgm:t>
    </dgm:pt>
    <dgm:pt modelId="{4536EF11-AD07-4775-9372-C9A865C433FB}" type="sibTrans" cxnId="{6B118469-B83D-4FE8-8C52-3AC8A00268A5}">
      <dgm:prSet/>
      <dgm:spPr/>
      <dgm:t>
        <a:bodyPr/>
        <a:lstStyle/>
        <a:p>
          <a:endParaRPr lang="en-US"/>
        </a:p>
      </dgm:t>
    </dgm:pt>
    <dgm:pt modelId="{80967076-6F67-46A6-8AF8-95C78ECBF40E}">
      <dgm:prSet phldrT="[Text]" custT="1"/>
      <dgm:spPr/>
      <dgm:t>
        <a:bodyPr/>
        <a:lstStyle/>
        <a:p>
          <a:pPr>
            <a:lnSpc>
              <a:spcPct val="80000"/>
            </a:lnSpc>
          </a:pPr>
          <a:endParaRPr lang="en-US" sz="1100" b="0" dirty="0">
            <a:solidFill>
              <a:schemeClr val="tx1"/>
            </a:solidFill>
            <a:latin typeface="+mj-lt"/>
          </a:endParaRPr>
        </a:p>
      </dgm:t>
    </dgm:pt>
    <dgm:pt modelId="{C655C835-B692-4B19-A898-AC8231DCED29}" type="parTrans" cxnId="{E49101E7-2C21-4554-8C2A-D663E562EBA8}">
      <dgm:prSet/>
      <dgm:spPr/>
      <dgm:t>
        <a:bodyPr/>
        <a:lstStyle/>
        <a:p>
          <a:endParaRPr lang="en-US"/>
        </a:p>
      </dgm:t>
    </dgm:pt>
    <dgm:pt modelId="{AFF64002-4DA3-4AFA-8EFE-3EF3AB4BD9E0}" type="sibTrans" cxnId="{E49101E7-2C21-4554-8C2A-D663E562EBA8}">
      <dgm:prSet/>
      <dgm:spPr/>
      <dgm:t>
        <a:bodyPr/>
        <a:lstStyle/>
        <a:p>
          <a:endParaRPr lang="en-US"/>
        </a:p>
      </dgm:t>
    </dgm:pt>
    <dgm:pt modelId="{38B7BE76-D23C-44C0-A7E6-B096C4B23317}" type="pres">
      <dgm:prSet presAssocID="{EC677F59-0F84-4DBC-BFD4-3113F8695FE0}" presName="rootnode" presStyleCnt="0">
        <dgm:presLayoutVars>
          <dgm:chMax/>
          <dgm:chPref/>
          <dgm:dir/>
          <dgm:animLvl val="lvl"/>
        </dgm:presLayoutVars>
      </dgm:prSet>
      <dgm:spPr/>
    </dgm:pt>
    <dgm:pt modelId="{294543DC-1338-406B-8F63-A62E6E4D1BB9}" type="pres">
      <dgm:prSet presAssocID="{45BDE953-6FED-4416-A61E-3A0163E6184C}" presName="composite" presStyleCnt="0"/>
      <dgm:spPr/>
    </dgm:pt>
    <dgm:pt modelId="{A06686E7-15DD-4A31-80BA-3580EB15DF93}" type="pres">
      <dgm:prSet presAssocID="{45BDE953-6FED-4416-A61E-3A0163E6184C}" presName="LShape" presStyleLbl="alignNode1" presStyleIdx="0" presStyleCnt="9" custScaleX="93862" custScaleY="113631" custLinFactNeighborX="-12834" custLinFactNeighborY="48892">
        <dgm:style>
          <a:lnRef idx="2">
            <a:schemeClr val="dk1"/>
          </a:lnRef>
          <a:fillRef idx="1">
            <a:schemeClr val="lt1"/>
          </a:fillRef>
          <a:effectRef idx="0">
            <a:schemeClr val="dk1"/>
          </a:effectRef>
          <a:fontRef idx="minor">
            <a:schemeClr val="dk1"/>
          </a:fontRef>
        </dgm:style>
      </dgm:prSet>
      <dgm:spPr>
        <a:ln/>
      </dgm:spPr>
    </dgm:pt>
    <dgm:pt modelId="{9B648800-77DC-446B-9253-A546A638E7AB}" type="pres">
      <dgm:prSet presAssocID="{45BDE953-6FED-4416-A61E-3A0163E6184C}" presName="ParentText" presStyleLbl="revTx" presStyleIdx="0" presStyleCnt="5" custScaleY="138488" custLinFactNeighborX="6741" custLinFactNeighborY="489">
        <dgm:presLayoutVars>
          <dgm:chMax val="0"/>
          <dgm:chPref val="0"/>
          <dgm:bulletEnabled val="1"/>
        </dgm:presLayoutVars>
      </dgm:prSet>
      <dgm:spPr/>
    </dgm:pt>
    <dgm:pt modelId="{5167EDC6-5614-411A-95FE-ABEA5E9D23E3}" type="pres">
      <dgm:prSet presAssocID="{45BDE953-6FED-4416-A61E-3A0163E6184C}" presName="Triangle" presStyleLbl="alignNode1" presStyleIdx="1" presStyleCnt="9" custLinFactY="98737" custLinFactNeighborX="-92143" custLinFactNeighborY="100000">
        <dgm:style>
          <a:lnRef idx="2">
            <a:schemeClr val="dk1"/>
          </a:lnRef>
          <a:fillRef idx="1">
            <a:schemeClr val="lt1"/>
          </a:fillRef>
          <a:effectRef idx="0">
            <a:schemeClr val="dk1"/>
          </a:effectRef>
          <a:fontRef idx="minor">
            <a:schemeClr val="dk1"/>
          </a:fontRef>
        </dgm:style>
      </dgm:prSet>
      <dgm:spPr>
        <a:ln/>
      </dgm:spPr>
    </dgm:pt>
    <dgm:pt modelId="{EF135305-827E-45EC-A5FC-69A0EE978CAA}" type="pres">
      <dgm:prSet presAssocID="{4C198F4F-1102-4B00-9B52-83B080F54998}" presName="sibTrans" presStyleCnt="0"/>
      <dgm:spPr/>
    </dgm:pt>
    <dgm:pt modelId="{9E30F10F-6B86-42DA-9D5B-89774C3993AC}" type="pres">
      <dgm:prSet presAssocID="{4C198F4F-1102-4B00-9B52-83B080F54998}" presName="space" presStyleCnt="0"/>
      <dgm:spPr/>
    </dgm:pt>
    <dgm:pt modelId="{A1A527E2-182B-48EF-A5A9-63EA9CE242AE}" type="pres">
      <dgm:prSet presAssocID="{4B246890-A7C7-4866-B2E6-A37D6B0F65C6}" presName="composite" presStyleCnt="0"/>
      <dgm:spPr/>
    </dgm:pt>
    <dgm:pt modelId="{B96D8278-3148-45A7-8AF9-20551C961F01}" type="pres">
      <dgm:prSet presAssocID="{4B246890-A7C7-4866-B2E6-A37D6B0F65C6}" presName="LShape" presStyleLbl="alignNode1" presStyleIdx="2" presStyleCnt="9" custLinFactNeighborX="-3439" custLinFactNeighborY="47925">
        <dgm:style>
          <a:lnRef idx="2">
            <a:schemeClr val="dk1"/>
          </a:lnRef>
          <a:fillRef idx="1">
            <a:schemeClr val="lt1"/>
          </a:fillRef>
          <a:effectRef idx="0">
            <a:schemeClr val="dk1"/>
          </a:effectRef>
          <a:fontRef idx="minor">
            <a:schemeClr val="dk1"/>
          </a:fontRef>
        </dgm:style>
      </dgm:prSet>
      <dgm:spPr>
        <a:ln/>
      </dgm:spPr>
    </dgm:pt>
    <dgm:pt modelId="{26B8EB1D-FBD2-4286-A8DE-C0CE6EA2DCCA}" type="pres">
      <dgm:prSet presAssocID="{4B246890-A7C7-4866-B2E6-A37D6B0F65C6}" presName="ParentText" presStyleLbl="revTx" presStyleIdx="1" presStyleCnt="5" custScaleX="99031" custScaleY="105244" custLinFactNeighborX="-671" custLinFactNeighborY="39064">
        <dgm:presLayoutVars>
          <dgm:chMax val="0"/>
          <dgm:chPref val="0"/>
          <dgm:bulletEnabled val="1"/>
        </dgm:presLayoutVars>
      </dgm:prSet>
      <dgm:spPr/>
    </dgm:pt>
    <dgm:pt modelId="{FA218A40-C25D-4832-8264-7AF188AF39FC}" type="pres">
      <dgm:prSet presAssocID="{4B246890-A7C7-4866-B2E6-A37D6B0F65C6}" presName="Triangle" presStyleLbl="alignNode1" presStyleIdx="3" presStyleCnt="9" custLinFactY="100000" custLinFactNeighborX="-4673" custLinFactNeighborY="117211">
        <dgm:style>
          <a:lnRef idx="2">
            <a:schemeClr val="dk1"/>
          </a:lnRef>
          <a:fillRef idx="1">
            <a:schemeClr val="lt1"/>
          </a:fillRef>
          <a:effectRef idx="0">
            <a:schemeClr val="dk1"/>
          </a:effectRef>
          <a:fontRef idx="minor">
            <a:schemeClr val="dk1"/>
          </a:fontRef>
        </dgm:style>
      </dgm:prSet>
      <dgm:spPr>
        <a:ln/>
      </dgm:spPr>
    </dgm:pt>
    <dgm:pt modelId="{6F63773E-2CB0-4778-B653-87DB747C1610}" type="pres">
      <dgm:prSet presAssocID="{C89A25EE-5D7C-490C-8B01-9103D08B4F08}" presName="sibTrans" presStyleCnt="0"/>
      <dgm:spPr/>
    </dgm:pt>
    <dgm:pt modelId="{50376BBB-4AD9-4AE2-BCBE-2D87C5EBB891}" type="pres">
      <dgm:prSet presAssocID="{C89A25EE-5D7C-490C-8B01-9103D08B4F08}" presName="space" presStyleCnt="0"/>
      <dgm:spPr/>
    </dgm:pt>
    <dgm:pt modelId="{8C55591C-CA0C-46CD-AE09-F7C6B8CB9673}" type="pres">
      <dgm:prSet presAssocID="{DD1F3738-0F60-4459-970E-CEEB4BC80637}" presName="composite" presStyleCnt="0"/>
      <dgm:spPr/>
    </dgm:pt>
    <dgm:pt modelId="{7045B520-94D0-4F15-B720-EA6FCD9AAF57}" type="pres">
      <dgm:prSet presAssocID="{DD1F3738-0F60-4459-970E-CEEB4BC80637}" presName="LShape" presStyleLbl="alignNode1" presStyleIdx="4" presStyleCnt="9" custLinFactNeighborX="783" custLinFactNeighborY="62183">
        <dgm:style>
          <a:lnRef idx="2">
            <a:schemeClr val="dk1"/>
          </a:lnRef>
          <a:fillRef idx="1">
            <a:schemeClr val="lt1"/>
          </a:fillRef>
          <a:effectRef idx="0">
            <a:schemeClr val="dk1"/>
          </a:effectRef>
          <a:fontRef idx="minor">
            <a:schemeClr val="dk1"/>
          </a:fontRef>
        </dgm:style>
      </dgm:prSet>
      <dgm:spPr>
        <a:ln/>
      </dgm:spPr>
    </dgm:pt>
    <dgm:pt modelId="{B60D0F65-135A-4937-820F-28F2A6ECD037}" type="pres">
      <dgm:prSet presAssocID="{DD1F3738-0F60-4459-970E-CEEB4BC80637}" presName="ParentText" presStyleLbl="revTx" presStyleIdx="2" presStyleCnt="5" custLinFactNeighborX="4299" custLinFactNeighborY="57786">
        <dgm:presLayoutVars>
          <dgm:chMax val="0"/>
          <dgm:chPref val="0"/>
          <dgm:bulletEnabled val="1"/>
        </dgm:presLayoutVars>
      </dgm:prSet>
      <dgm:spPr/>
    </dgm:pt>
    <dgm:pt modelId="{098DE30B-625D-4DA2-B5F3-879B7E5CE5A2}" type="pres">
      <dgm:prSet presAssocID="{DD1F3738-0F60-4459-970E-CEEB4BC80637}" presName="Triangle" presStyleLbl="alignNode1" presStyleIdx="5" presStyleCnt="9" custLinFactY="100000" custLinFactNeighborX="12297" custLinFactNeighborY="162099">
        <dgm:style>
          <a:lnRef idx="2">
            <a:schemeClr val="dk1"/>
          </a:lnRef>
          <a:fillRef idx="1">
            <a:schemeClr val="lt1"/>
          </a:fillRef>
          <a:effectRef idx="0">
            <a:schemeClr val="dk1"/>
          </a:effectRef>
          <a:fontRef idx="minor">
            <a:schemeClr val="dk1"/>
          </a:fontRef>
        </dgm:style>
      </dgm:prSet>
      <dgm:spPr>
        <a:ln/>
      </dgm:spPr>
    </dgm:pt>
    <dgm:pt modelId="{27E92A5D-3C7B-4ED0-9EAA-0498E7DCFDA2}" type="pres">
      <dgm:prSet presAssocID="{99F35781-EB03-4976-99B9-D776CD221593}" presName="sibTrans" presStyleCnt="0"/>
      <dgm:spPr/>
    </dgm:pt>
    <dgm:pt modelId="{59783406-B76E-4635-9180-5F61CFFF34E0}" type="pres">
      <dgm:prSet presAssocID="{99F35781-EB03-4976-99B9-D776CD221593}" presName="space" presStyleCnt="0"/>
      <dgm:spPr/>
    </dgm:pt>
    <dgm:pt modelId="{72E5E12B-159A-4E9D-9FDA-50E1BAA2665B}" type="pres">
      <dgm:prSet presAssocID="{88007B43-5416-4159-8A2F-C279CA3D127A}" presName="composite" presStyleCnt="0"/>
      <dgm:spPr/>
    </dgm:pt>
    <dgm:pt modelId="{8B06DAFB-526D-4EDA-BD99-052992C0449A}" type="pres">
      <dgm:prSet presAssocID="{88007B43-5416-4159-8A2F-C279CA3D127A}" presName="LShape" presStyleLbl="alignNode1" presStyleIdx="6" presStyleCnt="9" custLinFactY="61406" custLinFactNeighborX="3681" custLinFactNeighborY="100000">
        <dgm:style>
          <a:lnRef idx="2">
            <a:schemeClr val="dk1"/>
          </a:lnRef>
          <a:fillRef idx="1">
            <a:schemeClr val="lt1"/>
          </a:fillRef>
          <a:effectRef idx="0">
            <a:schemeClr val="dk1"/>
          </a:effectRef>
          <a:fontRef idx="minor">
            <a:schemeClr val="dk1"/>
          </a:fontRef>
        </dgm:style>
      </dgm:prSet>
      <dgm:spPr>
        <a:ln/>
      </dgm:spPr>
    </dgm:pt>
    <dgm:pt modelId="{5CA63F72-146A-4C89-A004-EA94E01B0D46}" type="pres">
      <dgm:prSet presAssocID="{88007B43-5416-4159-8A2F-C279CA3D127A}" presName="ParentText" presStyleLbl="revTx" presStyleIdx="3" presStyleCnt="5" custScaleY="205049" custLinFactNeighborX="3576" custLinFactNeighborY="94184">
        <dgm:presLayoutVars>
          <dgm:chMax val="0"/>
          <dgm:chPref val="0"/>
          <dgm:bulletEnabled val="1"/>
        </dgm:presLayoutVars>
      </dgm:prSet>
      <dgm:spPr/>
    </dgm:pt>
    <dgm:pt modelId="{E15CC189-25DA-483B-BF69-2B6407CA420C}" type="pres">
      <dgm:prSet presAssocID="{88007B43-5416-4159-8A2F-C279CA3D127A}" presName="Triangle" presStyleLbl="alignNode1" presStyleIdx="7" presStyleCnt="9" custLinFactY="298729" custLinFactNeighborX="-11075" custLinFactNeighborY="300000">
        <dgm:style>
          <a:lnRef idx="2">
            <a:schemeClr val="dk1"/>
          </a:lnRef>
          <a:fillRef idx="1">
            <a:schemeClr val="lt1"/>
          </a:fillRef>
          <a:effectRef idx="0">
            <a:schemeClr val="dk1"/>
          </a:effectRef>
          <a:fontRef idx="minor">
            <a:schemeClr val="dk1"/>
          </a:fontRef>
        </dgm:style>
      </dgm:prSet>
      <dgm:spPr>
        <a:ln/>
      </dgm:spPr>
    </dgm:pt>
    <dgm:pt modelId="{C1EE8636-2EE9-4E1A-A037-D77CCD4560FE}" type="pres">
      <dgm:prSet presAssocID="{4536EF11-AD07-4775-9372-C9A865C433FB}" presName="sibTrans" presStyleCnt="0"/>
      <dgm:spPr/>
    </dgm:pt>
    <dgm:pt modelId="{28293832-609E-4260-A675-A6330F515A8E}" type="pres">
      <dgm:prSet presAssocID="{4536EF11-AD07-4775-9372-C9A865C433FB}" presName="space" presStyleCnt="0"/>
      <dgm:spPr/>
    </dgm:pt>
    <dgm:pt modelId="{228EBF7A-EF64-4AEA-8806-CCCCCA05B940}" type="pres">
      <dgm:prSet presAssocID="{80967076-6F67-46A6-8AF8-95C78ECBF40E}" presName="composite" presStyleCnt="0"/>
      <dgm:spPr/>
    </dgm:pt>
    <dgm:pt modelId="{9B8737D6-6789-4FF5-91FC-7B697D5EF84A}" type="pres">
      <dgm:prSet presAssocID="{80967076-6F67-46A6-8AF8-95C78ECBF40E}" presName="LShape" presStyleLbl="alignNode1" presStyleIdx="8" presStyleCnt="9" custLinFactY="61624" custLinFactNeighborX="580" custLinFactNeighborY="100000">
        <dgm:style>
          <a:lnRef idx="2">
            <a:schemeClr val="dk1"/>
          </a:lnRef>
          <a:fillRef idx="1">
            <a:schemeClr val="lt1"/>
          </a:fillRef>
          <a:effectRef idx="0">
            <a:schemeClr val="dk1"/>
          </a:effectRef>
          <a:fontRef idx="minor">
            <a:schemeClr val="dk1"/>
          </a:fontRef>
        </dgm:style>
      </dgm:prSet>
      <dgm:spPr>
        <a:ln/>
      </dgm:spPr>
    </dgm:pt>
    <dgm:pt modelId="{F4FB101C-4DEF-4944-B296-534855521E61}" type="pres">
      <dgm:prSet presAssocID="{80967076-6F67-46A6-8AF8-95C78ECBF40E}" presName="ParentText" presStyleLbl="revTx" presStyleIdx="4" presStyleCnt="5" custLinFactNeighborX="10791" custLinFactNeighborY="42872">
        <dgm:presLayoutVars>
          <dgm:chMax val="0"/>
          <dgm:chPref val="0"/>
          <dgm:bulletEnabled val="1"/>
        </dgm:presLayoutVars>
      </dgm:prSet>
      <dgm:spPr/>
    </dgm:pt>
  </dgm:ptLst>
  <dgm:cxnLst>
    <dgm:cxn modelId="{DE49B147-DCEA-4B26-B5A7-502CF676F23C}" type="presOf" srcId="{DD1F3738-0F60-4459-970E-CEEB4BC80637}" destId="{B60D0F65-135A-4937-820F-28F2A6ECD037}" srcOrd="0" destOrd="0" presId="urn:microsoft.com/office/officeart/2009/3/layout/StepUpProcess"/>
    <dgm:cxn modelId="{6B118469-B83D-4FE8-8C52-3AC8A00268A5}" srcId="{EC677F59-0F84-4DBC-BFD4-3113F8695FE0}" destId="{88007B43-5416-4159-8A2F-C279CA3D127A}" srcOrd="3" destOrd="0" parTransId="{96F52E96-020C-4F21-8291-9EC079910D90}" sibTransId="{4536EF11-AD07-4775-9372-C9A865C433FB}"/>
    <dgm:cxn modelId="{D0A9544D-E318-40F0-B0E5-B88790B817CE}" srcId="{EC677F59-0F84-4DBC-BFD4-3113F8695FE0}" destId="{DD1F3738-0F60-4459-970E-CEEB4BC80637}" srcOrd="2" destOrd="0" parTransId="{AC8A35B4-B197-41CE-BA3F-CC0CE3167F4F}" sibTransId="{99F35781-EB03-4976-99B9-D776CD221593}"/>
    <dgm:cxn modelId="{44CA746D-7344-4491-9D0B-64F4AF2CD938}" srcId="{EC677F59-0F84-4DBC-BFD4-3113F8695FE0}" destId="{4B246890-A7C7-4866-B2E6-A37D6B0F65C6}" srcOrd="1" destOrd="0" parTransId="{4CF5E661-9120-41D2-A939-28A7D1515F1B}" sibTransId="{C89A25EE-5D7C-490C-8B01-9103D08B4F08}"/>
    <dgm:cxn modelId="{2CAC999D-3F8F-43CE-B416-C626756637E1}" type="presOf" srcId="{4B246890-A7C7-4866-B2E6-A37D6B0F65C6}" destId="{26B8EB1D-FBD2-4286-A8DE-C0CE6EA2DCCA}" srcOrd="0" destOrd="0" presId="urn:microsoft.com/office/officeart/2009/3/layout/StepUpProcess"/>
    <dgm:cxn modelId="{00B070A2-4F2B-48C8-AAC8-556477C5F865}" type="presOf" srcId="{45BDE953-6FED-4416-A61E-3A0163E6184C}" destId="{9B648800-77DC-446B-9253-A546A638E7AB}" srcOrd="0" destOrd="0" presId="urn:microsoft.com/office/officeart/2009/3/layout/StepUpProcess"/>
    <dgm:cxn modelId="{D9668CB1-CA06-411D-B4C3-B763D951977F}" type="presOf" srcId="{EC677F59-0F84-4DBC-BFD4-3113F8695FE0}" destId="{38B7BE76-D23C-44C0-A7E6-B096C4B23317}" srcOrd="0" destOrd="0" presId="urn:microsoft.com/office/officeart/2009/3/layout/StepUpProcess"/>
    <dgm:cxn modelId="{D09D95C6-A0C5-4531-BEF0-4AA3D33A9BA3}" type="presOf" srcId="{88007B43-5416-4159-8A2F-C279CA3D127A}" destId="{5CA63F72-146A-4C89-A004-EA94E01B0D46}" srcOrd="0" destOrd="0" presId="urn:microsoft.com/office/officeart/2009/3/layout/StepUpProcess"/>
    <dgm:cxn modelId="{736CD6D4-0A72-4B16-A39F-F65F5EE5E29D}" srcId="{EC677F59-0F84-4DBC-BFD4-3113F8695FE0}" destId="{45BDE953-6FED-4416-A61E-3A0163E6184C}" srcOrd="0" destOrd="0" parTransId="{2CEC0E2C-CC6A-46D2-B5A3-674319964A17}" sibTransId="{4C198F4F-1102-4B00-9B52-83B080F54998}"/>
    <dgm:cxn modelId="{E49101E7-2C21-4554-8C2A-D663E562EBA8}" srcId="{EC677F59-0F84-4DBC-BFD4-3113F8695FE0}" destId="{80967076-6F67-46A6-8AF8-95C78ECBF40E}" srcOrd="4" destOrd="0" parTransId="{C655C835-B692-4B19-A898-AC8231DCED29}" sibTransId="{AFF64002-4DA3-4AFA-8EFE-3EF3AB4BD9E0}"/>
    <dgm:cxn modelId="{88B4FAF2-5A89-4BCE-956F-7CFC9D27A923}" type="presOf" srcId="{80967076-6F67-46A6-8AF8-95C78ECBF40E}" destId="{F4FB101C-4DEF-4944-B296-534855521E61}" srcOrd="0" destOrd="0" presId="urn:microsoft.com/office/officeart/2009/3/layout/StepUpProcess"/>
    <dgm:cxn modelId="{2E8D65EC-4222-4277-B1DB-D1968DD80D83}" type="presParOf" srcId="{38B7BE76-D23C-44C0-A7E6-B096C4B23317}" destId="{294543DC-1338-406B-8F63-A62E6E4D1BB9}" srcOrd="0" destOrd="0" presId="urn:microsoft.com/office/officeart/2009/3/layout/StepUpProcess"/>
    <dgm:cxn modelId="{4E363BA1-4E4A-454E-B0A5-A53613EA7B2C}" type="presParOf" srcId="{294543DC-1338-406B-8F63-A62E6E4D1BB9}" destId="{A06686E7-15DD-4A31-80BA-3580EB15DF93}" srcOrd="0" destOrd="0" presId="urn:microsoft.com/office/officeart/2009/3/layout/StepUpProcess"/>
    <dgm:cxn modelId="{B49306AB-140B-4855-AFFB-DD2AAC950872}" type="presParOf" srcId="{294543DC-1338-406B-8F63-A62E6E4D1BB9}" destId="{9B648800-77DC-446B-9253-A546A638E7AB}" srcOrd="1" destOrd="0" presId="urn:microsoft.com/office/officeart/2009/3/layout/StepUpProcess"/>
    <dgm:cxn modelId="{EF780233-9340-45AA-B3FC-C0CBFC23F2F0}" type="presParOf" srcId="{294543DC-1338-406B-8F63-A62E6E4D1BB9}" destId="{5167EDC6-5614-411A-95FE-ABEA5E9D23E3}" srcOrd="2" destOrd="0" presId="urn:microsoft.com/office/officeart/2009/3/layout/StepUpProcess"/>
    <dgm:cxn modelId="{1FFA0C97-6476-4F34-9737-E830D7D8A4C2}" type="presParOf" srcId="{38B7BE76-D23C-44C0-A7E6-B096C4B23317}" destId="{EF135305-827E-45EC-A5FC-69A0EE978CAA}" srcOrd="1" destOrd="0" presId="urn:microsoft.com/office/officeart/2009/3/layout/StepUpProcess"/>
    <dgm:cxn modelId="{7F550165-10CF-41D0-8F83-F09FA944EE2C}" type="presParOf" srcId="{EF135305-827E-45EC-A5FC-69A0EE978CAA}" destId="{9E30F10F-6B86-42DA-9D5B-89774C3993AC}" srcOrd="0" destOrd="0" presId="urn:microsoft.com/office/officeart/2009/3/layout/StepUpProcess"/>
    <dgm:cxn modelId="{1DB0E6CF-AB86-4DD5-B275-E613BFCF35A7}" type="presParOf" srcId="{38B7BE76-D23C-44C0-A7E6-B096C4B23317}" destId="{A1A527E2-182B-48EF-A5A9-63EA9CE242AE}" srcOrd="2" destOrd="0" presId="urn:microsoft.com/office/officeart/2009/3/layout/StepUpProcess"/>
    <dgm:cxn modelId="{3FC6CC3B-C5EB-4FB9-AF7E-10B2A4965F0D}" type="presParOf" srcId="{A1A527E2-182B-48EF-A5A9-63EA9CE242AE}" destId="{B96D8278-3148-45A7-8AF9-20551C961F01}" srcOrd="0" destOrd="0" presId="urn:microsoft.com/office/officeart/2009/3/layout/StepUpProcess"/>
    <dgm:cxn modelId="{F98E9A7F-AC0C-4106-9A70-6351E18897D0}" type="presParOf" srcId="{A1A527E2-182B-48EF-A5A9-63EA9CE242AE}" destId="{26B8EB1D-FBD2-4286-A8DE-C0CE6EA2DCCA}" srcOrd="1" destOrd="0" presId="urn:microsoft.com/office/officeart/2009/3/layout/StepUpProcess"/>
    <dgm:cxn modelId="{9B87BF60-28D5-408F-873B-84473DE0AF30}" type="presParOf" srcId="{A1A527E2-182B-48EF-A5A9-63EA9CE242AE}" destId="{FA218A40-C25D-4832-8264-7AF188AF39FC}" srcOrd="2" destOrd="0" presId="urn:microsoft.com/office/officeart/2009/3/layout/StepUpProcess"/>
    <dgm:cxn modelId="{24601EC4-C214-45ED-9BB5-422D08C0C8AC}" type="presParOf" srcId="{38B7BE76-D23C-44C0-A7E6-B096C4B23317}" destId="{6F63773E-2CB0-4778-B653-87DB747C1610}" srcOrd="3" destOrd="0" presId="urn:microsoft.com/office/officeart/2009/3/layout/StepUpProcess"/>
    <dgm:cxn modelId="{2D4F65AA-7BF7-4243-A241-23745DAB0448}" type="presParOf" srcId="{6F63773E-2CB0-4778-B653-87DB747C1610}" destId="{50376BBB-4AD9-4AE2-BCBE-2D87C5EBB891}" srcOrd="0" destOrd="0" presId="urn:microsoft.com/office/officeart/2009/3/layout/StepUpProcess"/>
    <dgm:cxn modelId="{C42DBF20-C341-46BC-884C-0D9D05C915F5}" type="presParOf" srcId="{38B7BE76-D23C-44C0-A7E6-B096C4B23317}" destId="{8C55591C-CA0C-46CD-AE09-F7C6B8CB9673}" srcOrd="4" destOrd="0" presId="urn:microsoft.com/office/officeart/2009/3/layout/StepUpProcess"/>
    <dgm:cxn modelId="{0EA3C35B-4135-481B-9EC5-46686BC8189E}" type="presParOf" srcId="{8C55591C-CA0C-46CD-AE09-F7C6B8CB9673}" destId="{7045B520-94D0-4F15-B720-EA6FCD9AAF57}" srcOrd="0" destOrd="0" presId="urn:microsoft.com/office/officeart/2009/3/layout/StepUpProcess"/>
    <dgm:cxn modelId="{F455C9E7-F3C7-4051-AEF2-8FBE8ECE426B}" type="presParOf" srcId="{8C55591C-CA0C-46CD-AE09-F7C6B8CB9673}" destId="{B60D0F65-135A-4937-820F-28F2A6ECD037}" srcOrd="1" destOrd="0" presId="urn:microsoft.com/office/officeart/2009/3/layout/StepUpProcess"/>
    <dgm:cxn modelId="{48ED6F4D-82DD-4DA2-B7D5-91644CF92F5E}" type="presParOf" srcId="{8C55591C-CA0C-46CD-AE09-F7C6B8CB9673}" destId="{098DE30B-625D-4DA2-B5F3-879B7E5CE5A2}" srcOrd="2" destOrd="0" presId="urn:microsoft.com/office/officeart/2009/3/layout/StepUpProcess"/>
    <dgm:cxn modelId="{90784B93-EA2F-45B4-B65D-9BD60C090F88}" type="presParOf" srcId="{38B7BE76-D23C-44C0-A7E6-B096C4B23317}" destId="{27E92A5D-3C7B-4ED0-9EAA-0498E7DCFDA2}" srcOrd="5" destOrd="0" presId="urn:microsoft.com/office/officeart/2009/3/layout/StepUpProcess"/>
    <dgm:cxn modelId="{16078F15-4908-4765-B168-8142ACD7781F}" type="presParOf" srcId="{27E92A5D-3C7B-4ED0-9EAA-0498E7DCFDA2}" destId="{59783406-B76E-4635-9180-5F61CFFF34E0}" srcOrd="0" destOrd="0" presId="urn:microsoft.com/office/officeart/2009/3/layout/StepUpProcess"/>
    <dgm:cxn modelId="{CF22D61C-8A19-40A1-81C3-CE9964C80846}" type="presParOf" srcId="{38B7BE76-D23C-44C0-A7E6-B096C4B23317}" destId="{72E5E12B-159A-4E9D-9FDA-50E1BAA2665B}" srcOrd="6" destOrd="0" presId="urn:microsoft.com/office/officeart/2009/3/layout/StepUpProcess"/>
    <dgm:cxn modelId="{18A91545-143A-4E2F-9481-6E06232F9FFD}" type="presParOf" srcId="{72E5E12B-159A-4E9D-9FDA-50E1BAA2665B}" destId="{8B06DAFB-526D-4EDA-BD99-052992C0449A}" srcOrd="0" destOrd="0" presId="urn:microsoft.com/office/officeart/2009/3/layout/StepUpProcess"/>
    <dgm:cxn modelId="{A9258503-1C5B-457D-BC95-0237CCC47B87}" type="presParOf" srcId="{72E5E12B-159A-4E9D-9FDA-50E1BAA2665B}" destId="{5CA63F72-146A-4C89-A004-EA94E01B0D46}" srcOrd="1" destOrd="0" presId="urn:microsoft.com/office/officeart/2009/3/layout/StepUpProcess"/>
    <dgm:cxn modelId="{3E7D4FED-8992-417A-B64E-A2475786C07C}" type="presParOf" srcId="{72E5E12B-159A-4E9D-9FDA-50E1BAA2665B}" destId="{E15CC189-25DA-483B-BF69-2B6407CA420C}" srcOrd="2" destOrd="0" presId="urn:microsoft.com/office/officeart/2009/3/layout/StepUpProcess"/>
    <dgm:cxn modelId="{22663F41-490F-467C-B655-549FEFABF8E4}" type="presParOf" srcId="{38B7BE76-D23C-44C0-A7E6-B096C4B23317}" destId="{C1EE8636-2EE9-4E1A-A037-D77CCD4560FE}" srcOrd="7" destOrd="0" presId="urn:microsoft.com/office/officeart/2009/3/layout/StepUpProcess"/>
    <dgm:cxn modelId="{B84E25DF-42FC-4F21-8EB1-D2B834E5824B}" type="presParOf" srcId="{C1EE8636-2EE9-4E1A-A037-D77CCD4560FE}" destId="{28293832-609E-4260-A675-A6330F515A8E}" srcOrd="0" destOrd="0" presId="urn:microsoft.com/office/officeart/2009/3/layout/StepUpProcess"/>
    <dgm:cxn modelId="{D5118BB6-5869-459D-AE98-4FB1ED359AA4}" type="presParOf" srcId="{38B7BE76-D23C-44C0-A7E6-B096C4B23317}" destId="{228EBF7A-EF64-4AEA-8806-CCCCCA05B940}" srcOrd="8" destOrd="0" presId="urn:microsoft.com/office/officeart/2009/3/layout/StepUpProcess"/>
    <dgm:cxn modelId="{1AE3727F-5189-4B33-9480-BD2F06B06795}" type="presParOf" srcId="{228EBF7A-EF64-4AEA-8806-CCCCCA05B940}" destId="{9B8737D6-6789-4FF5-91FC-7B697D5EF84A}" srcOrd="0" destOrd="0" presId="urn:microsoft.com/office/officeart/2009/3/layout/StepUpProcess"/>
    <dgm:cxn modelId="{A3437FB2-D6AB-42FA-BDB0-DB4B88040B55}" type="presParOf" srcId="{228EBF7A-EF64-4AEA-8806-CCCCCA05B940}" destId="{F4FB101C-4DEF-4944-B296-534855521E6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686E7-15DD-4A31-80BA-3580EB15DF93}">
      <dsp:nvSpPr>
        <dsp:cNvPr id="0" name=""/>
        <dsp:cNvSpPr/>
      </dsp:nvSpPr>
      <dsp:spPr>
        <a:xfrm rot="5400000">
          <a:off x="3281" y="3926991"/>
          <a:ext cx="1137834" cy="1563938"/>
        </a:xfrm>
        <a:prstGeom prst="corner">
          <a:avLst>
            <a:gd name="adj1" fmla="val 16120"/>
            <a:gd name="adj2" fmla="val 1611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9B648800-77DC-446B-9253-A546A638E7AB}">
      <dsp:nvSpPr>
        <dsp:cNvPr id="0" name=""/>
        <dsp:cNvSpPr/>
      </dsp:nvSpPr>
      <dsp:spPr>
        <a:xfrm>
          <a:off x="219623" y="3636818"/>
          <a:ext cx="1504263" cy="1826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80000"/>
            </a:lnSpc>
            <a:spcBef>
              <a:spcPct val="0"/>
            </a:spcBef>
            <a:spcAft>
              <a:spcPct val="35000"/>
            </a:spcAft>
            <a:buNone/>
          </a:pPr>
          <a:endParaRPr lang="en-US" sz="1100" kern="1200" dirty="0">
            <a:latin typeface="+mj-lt"/>
          </a:endParaRPr>
        </a:p>
      </dsp:txBody>
      <dsp:txXfrm>
        <a:off x="219623" y="3636818"/>
        <a:ext cx="1504263" cy="1826068"/>
      </dsp:txXfrm>
    </dsp:sp>
    <dsp:sp modelId="{5167EDC6-5614-411A-95FE-ABEA5E9D23E3}">
      <dsp:nvSpPr>
        <dsp:cNvPr id="0" name=""/>
        <dsp:cNvSpPr/>
      </dsp:nvSpPr>
      <dsp:spPr>
        <a:xfrm>
          <a:off x="1077138" y="3827673"/>
          <a:ext cx="283823" cy="283823"/>
        </a:xfrm>
        <a:prstGeom prst="triangle">
          <a:avLst>
            <a:gd name="adj" fmla="val 10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B96D8278-3148-45A7-8AF9-20551C961F01}">
      <dsp:nvSpPr>
        <dsp:cNvPr id="0" name=""/>
        <dsp:cNvSpPr/>
      </dsp:nvSpPr>
      <dsp:spPr>
        <a:xfrm rot="5400000">
          <a:off x="2069581" y="3375915"/>
          <a:ext cx="1001341" cy="1666210"/>
        </a:xfrm>
        <a:prstGeom prst="corner">
          <a:avLst>
            <a:gd name="adj1" fmla="val 16120"/>
            <a:gd name="adj2" fmla="val 1611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26B8EB1D-FBD2-4286-A8DE-C0CE6EA2DCCA}">
      <dsp:nvSpPr>
        <dsp:cNvPr id="0" name=""/>
        <dsp:cNvSpPr/>
      </dsp:nvSpPr>
      <dsp:spPr>
        <a:xfrm>
          <a:off x="1956928" y="3874375"/>
          <a:ext cx="1489687" cy="138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80000"/>
            </a:lnSpc>
            <a:spcBef>
              <a:spcPct val="0"/>
            </a:spcBef>
            <a:spcAft>
              <a:spcPct val="35000"/>
            </a:spcAft>
            <a:buNone/>
          </a:pPr>
          <a:r>
            <a:rPr lang="en-US" sz="1200" b="1" i="1" kern="1200" dirty="0">
              <a:latin typeface="+mj-lt"/>
            </a:rPr>
            <a:t>Output Performance Measurement</a:t>
          </a:r>
        </a:p>
        <a:p>
          <a:pPr marL="0" lvl="0" indent="0" algn="l" defTabSz="533400">
            <a:lnSpc>
              <a:spcPct val="80000"/>
            </a:lnSpc>
            <a:spcBef>
              <a:spcPct val="0"/>
            </a:spcBef>
            <a:spcAft>
              <a:spcPct val="35000"/>
            </a:spcAft>
            <a:buNone/>
          </a:pPr>
          <a:r>
            <a:rPr lang="en-US" sz="1200" b="1" i="1" kern="1200" dirty="0">
              <a:latin typeface="+mj-lt"/>
            </a:rPr>
            <a:t>Process evaluation</a:t>
          </a:r>
          <a:endParaRPr lang="en-US" sz="1200" b="0" i="0" kern="1200" dirty="0">
            <a:latin typeface="+mj-lt"/>
          </a:endParaRPr>
        </a:p>
        <a:p>
          <a:pPr marL="0" lvl="0" indent="0" algn="l" defTabSz="533400">
            <a:lnSpc>
              <a:spcPct val="90000"/>
            </a:lnSpc>
            <a:spcBef>
              <a:spcPct val="0"/>
            </a:spcBef>
            <a:spcAft>
              <a:spcPct val="35000"/>
            </a:spcAft>
            <a:buNone/>
          </a:pPr>
          <a:endParaRPr lang="en-US" sz="1100" kern="1200" dirty="0">
            <a:latin typeface="+mj-lt"/>
          </a:endParaRPr>
        </a:p>
      </dsp:txBody>
      <dsp:txXfrm>
        <a:off x="1956928" y="3874375"/>
        <a:ext cx="1489687" cy="1387721"/>
      </dsp:txXfrm>
    </dsp:sp>
    <dsp:sp modelId="{FA218A40-C25D-4832-8264-7AF188AF39FC}">
      <dsp:nvSpPr>
        <dsp:cNvPr id="0" name=""/>
        <dsp:cNvSpPr/>
      </dsp:nvSpPr>
      <dsp:spPr>
        <a:xfrm>
          <a:off x="3166911" y="3389850"/>
          <a:ext cx="283823" cy="283823"/>
        </a:xfrm>
        <a:prstGeom prst="triangle">
          <a:avLst>
            <a:gd name="adj" fmla="val 10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7045B520-94D0-4F15-B720-EA6FCD9AAF57}">
      <dsp:nvSpPr>
        <dsp:cNvPr id="0" name=""/>
        <dsp:cNvSpPr/>
      </dsp:nvSpPr>
      <dsp:spPr>
        <a:xfrm rot="5400000">
          <a:off x="3930305" y="3063002"/>
          <a:ext cx="1001341" cy="1666210"/>
        </a:xfrm>
        <a:prstGeom prst="corner">
          <a:avLst>
            <a:gd name="adj1" fmla="val 16120"/>
            <a:gd name="adj2" fmla="val 1611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B60D0F65-135A-4937-820F-28F2A6ECD037}">
      <dsp:nvSpPr>
        <dsp:cNvPr id="0" name=""/>
        <dsp:cNvSpPr/>
      </dsp:nvSpPr>
      <dsp:spPr>
        <a:xfrm>
          <a:off x="3814779" y="3700128"/>
          <a:ext cx="1504263" cy="131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80000"/>
            </a:lnSpc>
            <a:spcBef>
              <a:spcPct val="0"/>
            </a:spcBef>
            <a:spcAft>
              <a:spcPct val="35000"/>
            </a:spcAft>
            <a:buNone/>
          </a:pPr>
          <a:r>
            <a:rPr lang="en-US" sz="1200" b="1" i="1" kern="1200" dirty="0">
              <a:latin typeface="+mj-lt"/>
            </a:rPr>
            <a:t>Outcome Performance Measurement </a:t>
          </a:r>
          <a:endParaRPr lang="en-US" sz="1200" b="0" i="0" kern="1200" dirty="0">
            <a:latin typeface="+mj-lt"/>
          </a:endParaRPr>
        </a:p>
      </dsp:txBody>
      <dsp:txXfrm>
        <a:off x="3814779" y="3700128"/>
        <a:ext cx="1504263" cy="1318575"/>
      </dsp:txXfrm>
    </dsp:sp>
    <dsp:sp modelId="{098DE30B-625D-4DA2-B5F3-879B7E5CE5A2}">
      <dsp:nvSpPr>
        <dsp:cNvPr id="0" name=""/>
        <dsp:cNvSpPr/>
      </dsp:nvSpPr>
      <dsp:spPr>
        <a:xfrm>
          <a:off x="5005453" y="3061568"/>
          <a:ext cx="283823" cy="283823"/>
        </a:xfrm>
        <a:prstGeom prst="triangle">
          <a:avLst>
            <a:gd name="adj" fmla="val 10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8B06DAFB-526D-4EDA-BD99-052992C0449A}">
      <dsp:nvSpPr>
        <dsp:cNvPr id="0" name=""/>
        <dsp:cNvSpPr/>
      </dsp:nvSpPr>
      <dsp:spPr>
        <a:xfrm rot="5400000">
          <a:off x="5768969" y="2908304"/>
          <a:ext cx="1001341" cy="1666210"/>
        </a:xfrm>
        <a:prstGeom prst="corner">
          <a:avLst>
            <a:gd name="adj1" fmla="val 16120"/>
            <a:gd name="adj2" fmla="val 1611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5CA63F72-146A-4C89-A004-EA94E01B0D46}">
      <dsp:nvSpPr>
        <dsp:cNvPr id="0" name=""/>
        <dsp:cNvSpPr/>
      </dsp:nvSpPr>
      <dsp:spPr>
        <a:xfrm>
          <a:off x="5594280" y="2339228"/>
          <a:ext cx="1504263" cy="270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80000"/>
            </a:lnSpc>
            <a:spcBef>
              <a:spcPct val="0"/>
            </a:spcBef>
            <a:spcAft>
              <a:spcPct val="35000"/>
            </a:spcAft>
            <a:buNone/>
          </a:pPr>
          <a:endParaRPr lang="en-US" sz="1100" b="0" kern="1200" dirty="0">
            <a:latin typeface="+mj-lt"/>
          </a:endParaRPr>
        </a:p>
      </dsp:txBody>
      <dsp:txXfrm>
        <a:off x="5594280" y="2339228"/>
        <a:ext cx="1504263" cy="2703725"/>
      </dsp:txXfrm>
    </dsp:sp>
    <dsp:sp modelId="{E15CC189-25DA-483B-BF69-2B6407CA420C}">
      <dsp:nvSpPr>
        <dsp:cNvPr id="0" name=""/>
        <dsp:cNvSpPr/>
      </dsp:nvSpPr>
      <dsp:spPr>
        <a:xfrm>
          <a:off x="6729494" y="2868743"/>
          <a:ext cx="283823" cy="283823"/>
        </a:xfrm>
        <a:prstGeom prst="triangle">
          <a:avLst>
            <a:gd name="adj" fmla="val 10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9B8737D6-6789-4FF5-91FC-7B697D5EF84A}">
      <dsp:nvSpPr>
        <dsp:cNvPr id="0" name=""/>
        <dsp:cNvSpPr/>
      </dsp:nvSpPr>
      <dsp:spPr>
        <a:xfrm rot="5400000">
          <a:off x="7507677" y="2382734"/>
          <a:ext cx="1001341" cy="1666210"/>
        </a:xfrm>
        <a:prstGeom prst="corner">
          <a:avLst>
            <a:gd name="adj1" fmla="val 16120"/>
            <a:gd name="adj2" fmla="val 1611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F4FB101C-4DEF-4944-B296-534855521E61}">
      <dsp:nvSpPr>
        <dsp:cNvPr id="0" name=""/>
        <dsp:cNvSpPr/>
      </dsp:nvSpPr>
      <dsp:spPr>
        <a:xfrm>
          <a:off x="7334936" y="1827463"/>
          <a:ext cx="1504263" cy="131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80000"/>
            </a:lnSpc>
            <a:spcBef>
              <a:spcPct val="0"/>
            </a:spcBef>
            <a:spcAft>
              <a:spcPct val="35000"/>
            </a:spcAft>
            <a:buNone/>
          </a:pPr>
          <a:endParaRPr lang="en-US" sz="1100" b="0" kern="1200" dirty="0">
            <a:solidFill>
              <a:schemeClr val="tx1"/>
            </a:solidFill>
            <a:latin typeface="+mj-lt"/>
          </a:endParaRPr>
        </a:p>
      </dsp:txBody>
      <dsp:txXfrm>
        <a:off x="7334936" y="1827463"/>
        <a:ext cx="1504263" cy="131857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9217D-3066-934B-A77F-DB49E68062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7FB155-57A4-4643-B50C-F308A1730D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36B3A6-128C-B047-B8B3-D455E7993B32}" type="datetimeFigureOut">
              <a:rPr lang="en-US" smtClean="0"/>
              <a:t>1/3/2024</a:t>
            </a:fld>
            <a:endParaRPr lang="en-US"/>
          </a:p>
        </p:txBody>
      </p:sp>
      <p:sp>
        <p:nvSpPr>
          <p:cNvPr id="4" name="Footer Placeholder 3">
            <a:extLst>
              <a:ext uri="{FF2B5EF4-FFF2-40B4-BE49-F238E27FC236}">
                <a16:creationId xmlns:a16="http://schemas.microsoft.com/office/drawing/2014/main" id="{A634979A-85CB-3046-A28B-DB42C6D09D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6E86CA-572F-CD4A-841F-D5836DC6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812D51-86C3-8745-8D9D-5AE4B8E9AA94}" type="slidenum">
              <a:rPr lang="en-US" smtClean="0"/>
              <a:t>‹#›</a:t>
            </a:fld>
            <a:endParaRPr lang="en-US"/>
          </a:p>
        </p:txBody>
      </p:sp>
    </p:spTree>
    <p:extLst>
      <p:ext uri="{BB962C8B-B14F-4D97-AF65-F5344CB8AC3E}">
        <p14:creationId xmlns:p14="http://schemas.microsoft.com/office/powerpoint/2010/main" val="404872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5666B-449B-E44F-807C-820F308E0CD0}"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49445-AB42-5F40-8FC0-3094745C6D48}" type="slidenum">
              <a:rPr lang="en-US" smtClean="0"/>
              <a:t>‹#›</a:t>
            </a:fld>
            <a:endParaRPr lang="en-US"/>
          </a:p>
        </p:txBody>
      </p:sp>
    </p:spTree>
    <p:extLst>
      <p:ext uri="{BB962C8B-B14F-4D97-AF65-F5344CB8AC3E}">
        <p14:creationId xmlns:p14="http://schemas.microsoft.com/office/powerpoint/2010/main" val="176994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a:t>
            </a:fld>
            <a:endParaRPr lang="en-US"/>
          </a:p>
        </p:txBody>
      </p:sp>
      <p:sp>
        <p:nvSpPr>
          <p:cNvPr id="6" name="Notes Placeholder 5">
            <a:extLst>
              <a:ext uri="{FF2B5EF4-FFF2-40B4-BE49-F238E27FC236}">
                <a16:creationId xmlns:a16="http://schemas.microsoft.com/office/drawing/2014/main" id="{F2C2D723-922C-3F45-A96E-DEA59E8B6D26}"/>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This presentation is about developing </a:t>
            </a:r>
            <a:r>
              <a:rPr lang="en-US" baseline="0" dirty="0"/>
              <a:t>a long-term research agenda for your AmeriCorps program</a:t>
            </a:r>
            <a:r>
              <a:rPr lang="en-US" dirty="0"/>
              <a:t>. </a:t>
            </a:r>
          </a:p>
          <a:p>
            <a:endParaRPr lang="en-US" dirty="0"/>
          </a:p>
        </p:txBody>
      </p:sp>
    </p:spTree>
    <p:extLst>
      <p:ext uri="{BB962C8B-B14F-4D97-AF65-F5344CB8AC3E}">
        <p14:creationId xmlns:p14="http://schemas.microsoft.com/office/powerpoint/2010/main" val="272393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175" rtl="0" eaLnBrk="1" fontAlgn="auto" latinLnBrk="0" hangingPunct="1">
              <a:lnSpc>
                <a:spcPct val="100000"/>
              </a:lnSpc>
              <a:spcBef>
                <a:spcPts val="0"/>
              </a:spcBef>
              <a:spcAft>
                <a:spcPts val="0"/>
              </a:spcAft>
              <a:buClrTx/>
              <a:buSzTx/>
              <a:buFontTx/>
              <a:buNone/>
              <a:tabLst/>
              <a:defRPr/>
            </a:pPr>
            <a:r>
              <a:rPr lang="en-US" sz="1200" u="sng" dirty="0">
                <a:latin typeface="+mn-lt"/>
              </a:rPr>
              <a:t>Facilitator notes</a:t>
            </a:r>
            <a:r>
              <a:rPr lang="en-US" sz="1200" dirty="0">
                <a:latin typeface="+mn-lt"/>
              </a:rPr>
              <a:t>: </a:t>
            </a:r>
            <a:r>
              <a:rPr lang="en-US" dirty="0"/>
              <a:t>The scope and depth of a program’s long-term</a:t>
            </a:r>
            <a:r>
              <a:rPr lang="en-US" baseline="0" dirty="0"/>
              <a:t> research agenda </a:t>
            </a:r>
            <a:r>
              <a:rPr lang="en-US" dirty="0"/>
              <a:t>is influenced by a number of factors.</a:t>
            </a:r>
            <a:r>
              <a:rPr lang="en-US" baseline="0" dirty="0"/>
              <a:t> </a:t>
            </a:r>
            <a:r>
              <a:rPr lang="en-US" sz="1200" kern="1200" dirty="0">
                <a:solidFill>
                  <a:schemeClr val="tx1"/>
                </a:solidFill>
                <a:effectLst/>
                <a:latin typeface="+mn-lt"/>
                <a:ea typeface="+mn-ea"/>
                <a:cs typeface="+mn-cs"/>
              </a:rPr>
              <a:t>These factors include: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Program maturity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This refers to how long the program has been in operation. </a:t>
            </a:r>
            <a:r>
              <a:rPr lang="en-US" dirty="0"/>
              <a:t>Key research questions and needs for information will differ based on a program’s maturity.</a:t>
            </a:r>
            <a:r>
              <a:rPr lang="en-US" baseline="0" dirty="0"/>
              <a:t> </a:t>
            </a:r>
            <a:r>
              <a:rPr lang="en-US" dirty="0"/>
              <a:t>If your program is in an</a:t>
            </a:r>
            <a:r>
              <a:rPr lang="en-US" baseline="0" dirty="0"/>
              <a:t> early </a:t>
            </a:r>
            <a:r>
              <a:rPr lang="en-US" dirty="0"/>
              <a:t>stage of development, your long-term research agenda may include</a:t>
            </a:r>
            <a:r>
              <a:rPr lang="en-US" baseline="0" dirty="0"/>
              <a:t> </a:t>
            </a:r>
            <a:r>
              <a:rPr lang="en-US" dirty="0"/>
              <a:t>developing the appropriate data collection systems and identifying baseline information needed to measure program outcomes. On the other hand, a more established program (6+ years in operation) likely</a:t>
            </a:r>
            <a:r>
              <a:rPr lang="en-US" baseline="0" dirty="0"/>
              <a:t> already has data collection systems in place and is measuring program outcomes in some capacity. Thus, a long-term research agenda for a mature program may be different then a newer program. Factoring in a program’s level of maturity when developing a long-term research agenda will help ensure that the research agenda is appropriately focused and feasible for the program to carry out over time.</a:t>
            </a: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Existing evidence base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This refers to evidence that has already been generated on the program. As noted earlier, one aspect of a long-term research agenda is that it should be designed to build evidence of the program’s effectiveness over time. Doing so a</a:t>
            </a:r>
            <a:r>
              <a:rPr lang="en-US" sz="1200" b="0" kern="1200" baseline="0" dirty="0">
                <a:solidFill>
                  <a:schemeClr val="tx1"/>
                </a:solidFill>
                <a:effectLst/>
                <a:latin typeface="+mn-lt"/>
                <a:ea typeface="+mn-ea"/>
                <a:cs typeface="+mn-cs"/>
              </a:rPr>
              <a:t>llows a program to maximize its resources for research and evaluation to provide information that will benefit the program’s overall development</a:t>
            </a:r>
            <a:r>
              <a:rPr lang="en-US" altLang="en-US" sz="1200" baseline="0" dirty="0">
                <a:latin typeface="+mn-lt"/>
              </a:rPr>
              <a:t>. Building on past evidence also means that a program doesn’t waste time and resources by repeating the same studies over and over.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Funder requirements and other stakeholde</a:t>
            </a:r>
            <a:r>
              <a:rPr lang="en-US" altLang="en-US" sz="1200" b="0" baseline="0" dirty="0">
                <a:latin typeface="+mn-lt"/>
              </a:rPr>
              <a:t>r needs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0" dirty="0"/>
              <a:t>Often times, a program’s funder has specific evaluation requirements that must be fulfilled and those requirements may affect </a:t>
            </a:r>
            <a:r>
              <a:rPr lang="en-US" altLang="en-US" sz="1200" b="0" baseline="0" dirty="0">
                <a:latin typeface="+mn-lt"/>
              </a:rPr>
              <a:t>which evaluation design the program </a:t>
            </a:r>
            <a:r>
              <a:rPr lang="en-US" altLang="en-US" sz="1200" b="0" strike="noStrike" baseline="0" dirty="0">
                <a:latin typeface="+mn-lt"/>
              </a:rPr>
              <a:t>may decide to </a:t>
            </a:r>
            <a:r>
              <a:rPr lang="en-US" altLang="en-US" sz="1200" b="0" baseline="0" dirty="0">
                <a:latin typeface="+mn-lt"/>
              </a:rPr>
              <a:t>use to assess their program</a:t>
            </a:r>
            <a:r>
              <a:rPr lang="en-US" b="0" dirty="0"/>
              <a:t>. For example, AmeriCorps State and National grantees that receive an average annual AmeriCorps grant of $500,000 or more must conduct an evaluation that provides statistical evidence of the impact of their program compared to what would have happened in the absence of the program through the use of a comparison or control group.</a:t>
            </a:r>
            <a:r>
              <a:rPr lang="en-US" sz="1200" b="0" baseline="0" dirty="0">
                <a:latin typeface="+mn-lt"/>
              </a:rPr>
              <a:t> </a:t>
            </a:r>
            <a:r>
              <a:rPr lang="en-US" altLang="en-US" sz="1200" b="0" baseline="0" dirty="0">
                <a:latin typeface="+mn-lt"/>
              </a:rPr>
              <a:t>Small grantees or those receiving annual AmeriCorps funds of less than $500,000 are not required to demonstrate impacts of their program with the use of a comparison or control group.</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Also consider the needs and requirements of other stakeholders such as your board and community members, and note that sometimes one evaluation can meet the needs of multiple stakeholder groups.</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10</a:t>
            </a:fld>
            <a:endParaRPr lang="en-US" dirty="0"/>
          </a:p>
        </p:txBody>
      </p:sp>
    </p:spTree>
    <p:extLst>
      <p:ext uri="{BB962C8B-B14F-4D97-AF65-F5344CB8AC3E}">
        <p14:creationId xmlns:p14="http://schemas.microsoft.com/office/powerpoint/2010/main" val="115280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457175">
              <a:defRPr/>
            </a:pPr>
            <a:r>
              <a:rPr lang="en-US" sz="1200" u="sng" dirty="0">
                <a:latin typeface="+mn-lt"/>
              </a:rPr>
              <a:t>Facilitator notes</a:t>
            </a:r>
            <a:r>
              <a:rPr lang="en-US" sz="1200" dirty="0">
                <a:latin typeface="+mn-lt"/>
              </a:rPr>
              <a:t>: It’s important to also consider…</a:t>
            </a: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Long-term program goals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This refers to a program’s long-term strategic goals related to strengthening its program activities, addressing areas for improvement, moving the program forward to new accomplishments, and possibly expanding to new sites or adding new services. A long-term research agenda should be designed to systematically provide information that supports a program’s long-term strategic goals.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Long-term research goals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In addition to having long-term program goals, programs should also have long-term research goals that relate to building evidence of effectiveness over time. A long-term research agenda should be designed to </a:t>
            </a:r>
            <a:r>
              <a:rPr lang="en-US" altLang="en-US" baseline="0" dirty="0"/>
              <a:t>help programs accumulate evidence of effectiveness in a resource efficient manner. We will provide more detail on building evidence of effectiveness in Part 2 of this presentation.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Evaluation budget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altLang="en-US" sz="1200" baseline="0" dirty="0">
                <a:latin typeface="+mn-lt"/>
              </a:rPr>
              <a:t>The amount of the program’s funding base that will be set aside for evaluation activities each year or each grant period. A program’s evaluation budget should be considered in developing a long-term research agenda. Because programs may need to raise additional funds to carry out the research activities identified in a long-term research agenda, it is important to plan ahead. </a:t>
            </a:r>
            <a:endParaRPr lang="en-US" altLang="en-US" sz="1200" dirty="0">
              <a:latin typeface="+mn-lt"/>
            </a:endParaRPr>
          </a:p>
          <a:p>
            <a:pPr marL="628650" marR="0" lvl="1" indent="-171450" algn="l" defTabSz="457200" rtl="0" eaLnBrk="1" fontAlgn="auto" latinLnBrk="0" hangingPunct="1">
              <a:lnSpc>
                <a:spcPct val="100000"/>
              </a:lnSpc>
              <a:spcBef>
                <a:spcPts val="0"/>
              </a:spcBef>
              <a:spcAft>
                <a:spcPts val="0"/>
              </a:spcAft>
              <a:buClrTx/>
              <a:buSzTx/>
              <a:buFontTx/>
              <a:buChar char="-"/>
              <a:tabLst/>
              <a:defRPr/>
            </a:pPr>
            <a:endParaRPr lang="en-US" altLang="en-US" sz="1200" baseline="0" dirty="0">
              <a:latin typeface="+mn-lt"/>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11</a:t>
            </a:fld>
            <a:endParaRPr lang="en-US" dirty="0"/>
          </a:p>
        </p:txBody>
      </p:sp>
    </p:spTree>
    <p:extLst>
      <p:ext uri="{BB962C8B-B14F-4D97-AF65-F5344CB8AC3E}">
        <p14:creationId xmlns:p14="http://schemas.microsoft.com/office/powerpoint/2010/main" val="115280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u="sng" dirty="0"/>
              <a:t>-Facilitator notes</a:t>
            </a:r>
            <a:r>
              <a:rPr lang="en-US" altLang="en-US" dirty="0"/>
              <a:t>: </a:t>
            </a:r>
            <a:r>
              <a:rPr lang="en-US" altLang="en-US" sz="1200" baseline="0" dirty="0"/>
              <a:t>This course has one exercise that we are going to present in phases throughout the presentation. </a:t>
            </a:r>
          </a:p>
          <a:p>
            <a:pPr>
              <a:spcBef>
                <a:spcPct val="0"/>
              </a:spcBef>
            </a:pPr>
            <a:r>
              <a:rPr lang="en-US" altLang="en-US" dirty="0"/>
              <a:t>-For this first</a:t>
            </a:r>
            <a:r>
              <a:rPr lang="en-US" altLang="en-US" baseline="0" dirty="0"/>
              <a:t> part, f</a:t>
            </a:r>
            <a:r>
              <a:rPr lang="en-US" altLang="en-US" dirty="0"/>
              <a:t>ill</a:t>
            </a:r>
            <a:r>
              <a:rPr lang="en-US" altLang="en-US" baseline="0" dirty="0"/>
              <a:t> in these k</a:t>
            </a:r>
            <a:r>
              <a:rPr lang="en-US" altLang="en-US" dirty="0"/>
              <a:t>ey</a:t>
            </a:r>
            <a:r>
              <a:rPr lang="en-US" altLang="en-US" baseline="0" dirty="0"/>
              <a:t> considerations for developing a long-term research agenda for your program. You have a copy in your handout. </a:t>
            </a:r>
            <a:endParaRPr lang="en-US" altLang="en-US" dirty="0"/>
          </a:p>
          <a:p>
            <a:pPr>
              <a:spcBef>
                <a:spcPct val="0"/>
              </a:spcBef>
            </a:pPr>
            <a:r>
              <a:rPr lang="en-US" altLang="en-US" b="1" dirty="0"/>
              <a:t>Program maturity:</a:t>
            </a:r>
          </a:p>
          <a:p>
            <a:pPr>
              <a:spcBef>
                <a:spcPct val="0"/>
              </a:spcBef>
            </a:pPr>
            <a:r>
              <a:rPr lang="en-US" altLang="en-US" b="1" dirty="0"/>
              <a:t>Existing</a:t>
            </a:r>
            <a:r>
              <a:rPr lang="en-US" altLang="en-US" b="1" baseline="0" dirty="0"/>
              <a:t> evidence: </a:t>
            </a:r>
          </a:p>
          <a:p>
            <a:pPr>
              <a:spcBef>
                <a:spcPct val="0"/>
              </a:spcBef>
            </a:pPr>
            <a:r>
              <a:rPr lang="en-US" altLang="en-US" b="1" baseline="0" dirty="0"/>
              <a:t>Funder requirements: </a:t>
            </a:r>
          </a:p>
          <a:p>
            <a:pPr>
              <a:spcBef>
                <a:spcPct val="0"/>
              </a:spcBef>
            </a:pPr>
            <a:r>
              <a:rPr lang="en-US" altLang="en-US" b="1" baseline="0" dirty="0"/>
              <a:t>Long-term program goals: </a:t>
            </a:r>
          </a:p>
          <a:p>
            <a:pPr>
              <a:spcBef>
                <a:spcPct val="0"/>
              </a:spcBef>
            </a:pPr>
            <a:r>
              <a:rPr lang="en-US" altLang="en-US" b="1" baseline="0" dirty="0"/>
              <a:t>Long-term research goals:</a:t>
            </a:r>
            <a:r>
              <a:rPr lang="en-US" altLang="en-US" b="0" baseline="0" dirty="0"/>
              <a:t>.</a:t>
            </a:r>
            <a:endParaRPr lang="en-US" altLang="en-US" b="1" baseline="0" dirty="0"/>
          </a:p>
          <a:p>
            <a:pPr>
              <a:spcBef>
                <a:spcPct val="0"/>
              </a:spcBef>
            </a:pPr>
            <a:r>
              <a:rPr lang="en-US" altLang="en-US" b="1" baseline="0" dirty="0"/>
              <a:t>Evaluation budget:</a:t>
            </a:r>
          </a:p>
          <a:p>
            <a:pPr>
              <a:spcBef>
                <a:spcPct val="0"/>
              </a:spcBef>
            </a:pPr>
            <a:r>
              <a:rPr lang="en-US" altLang="en-US" b="0" baseline="0" dirty="0"/>
              <a:t>-Keep this in mind as we go through the next sections of the presentation, and we’ll return to the next part later on. </a:t>
            </a:r>
            <a:endParaRPr lang="en-US" altLang="en-US" b="0" dirty="0"/>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a:defRPr/>
            </a:pPr>
            <a:fld id="{5FB790BF-E8A3-4803-A670-C97A79A25D9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60430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In</a:t>
            </a:r>
            <a:r>
              <a:rPr lang="en-US" baseline="0" dirty="0"/>
              <a:t> Part 2 of this presentation, we will focus on building evidence of effectiveness, which is a key factor that influences a program’s long-term research agenda.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13</a:t>
            </a:fld>
            <a:endParaRPr lang="en-US" dirty="0"/>
          </a:p>
        </p:txBody>
      </p:sp>
    </p:spTree>
    <p:extLst>
      <p:ext uri="{BB962C8B-B14F-4D97-AF65-F5344CB8AC3E}">
        <p14:creationId xmlns:p14="http://schemas.microsoft.com/office/powerpoint/2010/main" val="3441351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lvl="0">
              <a:lnSpc>
                <a:spcPct val="100000"/>
              </a:lnSpc>
            </a:pPr>
            <a:r>
              <a:rPr lang="en-US" sz="1200" u="sng" dirty="0"/>
              <a:t>Facilitator Notes</a:t>
            </a:r>
            <a:r>
              <a:rPr lang="en-US" sz="1200" dirty="0"/>
              <a:t>:</a:t>
            </a:r>
            <a:r>
              <a:rPr lang="en-US" sz="1200" baseline="0" dirty="0"/>
              <a:t> </a:t>
            </a:r>
            <a:r>
              <a:rPr lang="en-US" altLang="en-US" sz="1200" dirty="0"/>
              <a:t>As an agency, AmeriCorps continues to invest in a portfolio of programs reflecting a range of evidence,</a:t>
            </a:r>
            <a:r>
              <a:rPr lang="en-US" altLang="en-US" sz="1200" baseline="0" dirty="0"/>
              <a:t> from evidence-informed to evidence-based</a:t>
            </a:r>
            <a:r>
              <a:rPr lang="en-US" altLang="en-US" sz="1200" dirty="0"/>
              <a:t>.</a:t>
            </a:r>
            <a:r>
              <a:rPr lang="en-US" altLang="en-US" sz="1200" baseline="0" dirty="0"/>
              <a:t> </a:t>
            </a:r>
            <a:r>
              <a:rPr lang="en-US" sz="1200" baseline="0" dirty="0"/>
              <a:t>The diagram on this slide </a:t>
            </a:r>
            <a:r>
              <a:rPr lang="en-US" dirty="0"/>
              <a:t>i</a:t>
            </a:r>
            <a:r>
              <a:rPr lang="en-US" altLang="en-US" dirty="0"/>
              <a:t>llustrates AmeriCorps' approach to building evidence</a:t>
            </a:r>
            <a:r>
              <a:rPr lang="en-US" altLang="en-US" baseline="0" dirty="0"/>
              <a:t> </a:t>
            </a:r>
            <a:r>
              <a:rPr lang="en-US" altLang="en-US" dirty="0"/>
              <a:t>which emphasizes that evidence of effectiveness is built over time and </a:t>
            </a:r>
            <a:r>
              <a:rPr lang="en-US" altLang="en-US" sz="1200" dirty="0"/>
              <a:t>falls along a continuum</a:t>
            </a:r>
            <a:r>
              <a:rPr lang="en-US" altLang="en-US" dirty="0"/>
              <a:t>. Evidence should be appropriate for a program’s life cycle and investment of public dollars.</a:t>
            </a:r>
            <a:r>
              <a:rPr lang="en-US" altLang="en-US" baseline="0" dirty="0"/>
              <a:t> This diagram shows different stages to situate a program’s cumulative body of evidence along an evidence continuum. Having a long-term research agenda will help programs progress from stage to stage along the evidence continuum in a resource efficient manner. Programs are not expected to follow the same linear path to building evidence along the continuum. Some programs </a:t>
            </a:r>
            <a:r>
              <a:rPr lang="en-US" baseline="0" dirty="0"/>
              <a:t>may accumulate evidence from output </a:t>
            </a:r>
            <a:r>
              <a:rPr lang="en-US" dirty="0"/>
              <a:t>performance measurement activities (stage</a:t>
            </a:r>
            <a:r>
              <a:rPr lang="en-US" baseline="0" dirty="0"/>
              <a:t> 2)</a:t>
            </a:r>
            <a:r>
              <a:rPr lang="en-US" dirty="0"/>
              <a:t> to having causal evidence of effectiveness from an impact evaluation (stage</a:t>
            </a:r>
            <a:r>
              <a:rPr lang="en-US" baseline="0" dirty="0"/>
              <a:t> 5)</a:t>
            </a:r>
            <a:r>
              <a:rPr lang="en-US" dirty="0"/>
              <a:t>. Others may move from collecting output</a:t>
            </a:r>
            <a:r>
              <a:rPr lang="en-US" baseline="0" dirty="0"/>
              <a:t> </a:t>
            </a:r>
            <a:r>
              <a:rPr lang="en-US" dirty="0"/>
              <a:t>performance</a:t>
            </a:r>
            <a:r>
              <a:rPr lang="en-US" baseline="0" dirty="0"/>
              <a:t> measurement data (stage 2)</a:t>
            </a:r>
            <a:r>
              <a:rPr lang="en-US" dirty="0"/>
              <a:t> to having pre/post outcome data (stage</a:t>
            </a:r>
            <a:r>
              <a:rPr lang="en-US" baseline="0" dirty="0"/>
              <a:t> 3)</a:t>
            </a:r>
            <a:r>
              <a:rPr lang="en-US" dirty="0"/>
              <a:t>. Programs</a:t>
            </a:r>
            <a:r>
              <a:rPr lang="en-US" baseline="0" dirty="0"/>
              <a:t> may also go back and forth between stages as they refine and adjust their program models over time. </a:t>
            </a:r>
            <a:endParaRPr lang="en-US" dirty="0"/>
          </a:p>
          <a:p>
            <a:pPr lvl="0">
              <a:lnSpc>
                <a:spcPct val="100000"/>
              </a:lnSpc>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dirty="0"/>
              <a:t>The key </a:t>
            </a:r>
            <a:r>
              <a:rPr lang="en-US" altLang="en-US" baseline="0" dirty="0"/>
              <a:t>stages that a program goes through as they build their evidence base </a:t>
            </a:r>
            <a:r>
              <a:rPr lang="en-US" altLang="en-US" dirty="0"/>
              <a:t>are shown in the diagram. </a:t>
            </a:r>
          </a:p>
          <a:p>
            <a:pPr lvl="0">
              <a:lnSpc>
                <a:spcPct val="100000"/>
              </a:lnSpc>
            </a:pPr>
            <a:r>
              <a:rPr lang="en-US" altLang="en-US" sz="1200" dirty="0"/>
              <a:t>Stage 1: Identify a strong</a:t>
            </a:r>
            <a:r>
              <a:rPr lang="en-US" altLang="en-US" sz="1200" baseline="0" dirty="0"/>
              <a:t> program design</a:t>
            </a:r>
            <a:endParaRPr lang="en-US" altLang="en-US" sz="1200" dirty="0"/>
          </a:p>
          <a:p>
            <a:pPr lvl="0">
              <a:lnSpc>
                <a:spcPct val="100000"/>
              </a:lnSpc>
            </a:pPr>
            <a:r>
              <a:rPr lang="en-US" altLang="en-US" sz="1200" dirty="0"/>
              <a:t>Stage</a:t>
            </a:r>
            <a:r>
              <a:rPr lang="en-US" altLang="en-US" sz="1200" baseline="0" dirty="0"/>
              <a:t> 2: Ensure effective implementation</a:t>
            </a:r>
          </a:p>
          <a:p>
            <a:pPr lvl="0">
              <a:lnSpc>
                <a:spcPct val="100000"/>
              </a:lnSpc>
            </a:pPr>
            <a:r>
              <a:rPr lang="en-US" altLang="en-US" sz="1200" baseline="0" dirty="0"/>
              <a:t>Stage 3: Assess program outcomes </a:t>
            </a:r>
          </a:p>
          <a:p>
            <a:pPr lvl="0">
              <a:lnSpc>
                <a:spcPct val="100000"/>
              </a:lnSpc>
            </a:pPr>
            <a:r>
              <a:rPr lang="en-US" altLang="en-US" sz="1200" baseline="0" dirty="0"/>
              <a:t>Stage 4: Obtain evidence of positive program outcomes</a:t>
            </a:r>
          </a:p>
          <a:p>
            <a:pPr lvl="0">
              <a:lnSpc>
                <a:spcPct val="100000"/>
              </a:lnSpc>
            </a:pPr>
            <a:r>
              <a:rPr lang="en-US" altLang="en-US" sz="1200" baseline="0" dirty="0"/>
              <a:t>Stage 5: Attain causal evidence of positive program outcomes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-It’s important</a:t>
            </a:r>
            <a:r>
              <a:rPr lang="en-US" altLang="en-US" baseline="0" dirty="0"/>
              <a:t> to note that these stages are not mutually exclusive, and they do overlap, so consider the continuum to be a guide.  </a:t>
            </a:r>
            <a:r>
              <a:rPr lang="en-US" altLang="en-US" dirty="0"/>
              <a:t>Next, e</a:t>
            </a:r>
            <a:r>
              <a:rPr lang="en-US" altLang="en-US" sz="1200" baseline="0" dirty="0"/>
              <a:t>ach of these stages will be discussed in more detail.</a:t>
            </a:r>
            <a:endParaRPr lang="en-US" altLang="en-US" sz="1200" dirty="0"/>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28713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a:t>
            </a:r>
            <a:endParaRPr lang="en-US" altLang="en-US" dirty="0">
              <a:solidFill>
                <a:schemeClr val="tx1"/>
              </a:solidFill>
              <a:latin typeface="+mn-lt"/>
            </a:endParaRPr>
          </a:p>
          <a:p>
            <a:r>
              <a:rPr lang="en-US" altLang="en-US" dirty="0">
                <a:solidFill>
                  <a:schemeClr val="tx1"/>
                </a:solidFill>
                <a:latin typeface="+mn-lt"/>
              </a:rPr>
              <a:t>The first stage on the evidence</a:t>
            </a:r>
            <a:r>
              <a:rPr lang="en-US" altLang="en-US" baseline="0" dirty="0">
                <a:solidFill>
                  <a:schemeClr val="tx1"/>
                </a:solidFill>
                <a:latin typeface="+mn-lt"/>
              </a:rPr>
              <a:t> </a:t>
            </a:r>
            <a:r>
              <a:rPr lang="en-US" altLang="en-US" dirty="0">
                <a:solidFill>
                  <a:schemeClr val="tx1"/>
                </a:solidFill>
                <a:latin typeface="+mn-lt"/>
              </a:rPr>
              <a:t>continuum</a:t>
            </a:r>
            <a:r>
              <a:rPr lang="en-US" altLang="en-US" baseline="0" dirty="0">
                <a:solidFill>
                  <a:schemeClr val="tx1"/>
                </a:solidFill>
                <a:latin typeface="+mn-lt"/>
              </a:rPr>
              <a:t> </a:t>
            </a:r>
            <a:r>
              <a:rPr lang="en-US" altLang="en-US" dirty="0">
                <a:solidFill>
                  <a:schemeClr val="tx1"/>
                </a:solidFill>
                <a:latin typeface="+mn-lt"/>
              </a:rPr>
              <a:t>is to identify and implement a strong program design by g</a:t>
            </a:r>
            <a:r>
              <a:rPr lang="en-US" dirty="0">
                <a:solidFill>
                  <a:schemeClr val="tx1"/>
                </a:solidFill>
                <a:latin typeface="+mn-lt"/>
              </a:rPr>
              <a:t>athering evidence that supports the intervention to be used. </a:t>
            </a:r>
            <a:r>
              <a:rPr lang="en-US" altLang="en-US" dirty="0">
                <a:solidFill>
                  <a:schemeClr val="tx1"/>
                </a:solidFill>
                <a:latin typeface="+mn-lt"/>
              </a:rPr>
              <a:t>At this stage, programs might be looking at evidence from other programs to better</a:t>
            </a:r>
            <a:r>
              <a:rPr lang="en-US" altLang="en-US" baseline="0" dirty="0">
                <a:solidFill>
                  <a:schemeClr val="tx1"/>
                </a:solidFill>
                <a:latin typeface="+mn-lt"/>
              </a:rPr>
              <a:t> define their program model such that it is evidence-informed. This may be done by conducting a literature review or a needs assessment. </a:t>
            </a:r>
            <a:r>
              <a:rPr lang="en-US" dirty="0">
                <a:solidFill>
                  <a:schemeClr val="tx1"/>
                </a:solidFill>
                <a:latin typeface="+mn-lt"/>
              </a:rPr>
              <a:t>During this initial stage, you should develop a logic model which clearly communicates the central model of your program. </a:t>
            </a:r>
            <a:r>
              <a:rPr lang="en-US" i="1" dirty="0">
                <a:solidFill>
                  <a:schemeClr val="tx1"/>
                </a:solidFill>
                <a:latin typeface="+mn-lt"/>
                <a:cs typeface="Arial" panose="020B0604020202020204" pitchFamily="34" charset="0"/>
              </a:rPr>
              <a:t>For an overview of logic models, AmeriCorps grantees can refer to the module, “How to Develop a Program Logic Model” located on AmeriCorps’ Evaluation Resources Page.</a:t>
            </a:r>
            <a:r>
              <a:rPr lang="en-US" i="1" baseline="0" dirty="0">
                <a:solidFill>
                  <a:schemeClr val="tx1"/>
                </a:solidFill>
                <a:latin typeface="+mn-lt"/>
                <a:cs typeface="Arial" panose="020B0604020202020204" pitchFamily="34" charset="0"/>
              </a:rPr>
              <a:t> </a:t>
            </a:r>
            <a:r>
              <a:rPr lang="en-US" dirty="0">
                <a:solidFill>
                  <a:schemeClr val="tx1"/>
                </a:solidFill>
                <a:latin typeface="+mn-lt"/>
                <a:cs typeface="Arial" panose="020B0604020202020204" pitchFamily="34" charset="0"/>
              </a:rPr>
              <a:t>I</a:t>
            </a:r>
            <a:r>
              <a:rPr lang="en-US" dirty="0">
                <a:solidFill>
                  <a:schemeClr val="tx1"/>
                </a:solidFill>
                <a:latin typeface="+mn-lt"/>
              </a:rPr>
              <a:t>t is also recommended that the program be piloted during this initial step to</a:t>
            </a:r>
            <a:r>
              <a:rPr lang="en-US" altLang="en-US" dirty="0">
                <a:solidFill>
                  <a:schemeClr val="tx1"/>
                </a:solidFill>
                <a:latin typeface="+mn-lt"/>
              </a:rPr>
              <a:t> achieve full implementation prior to expanding the program more widely. </a:t>
            </a:r>
            <a:endParaRPr lang="en-US" dirty="0">
              <a:solidFill>
                <a:schemeClr val="tx1"/>
              </a:solidFill>
              <a:latin typeface="+mn-lt"/>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15</a:t>
            </a:fld>
            <a:endParaRPr lang="en-US" dirty="0"/>
          </a:p>
        </p:txBody>
      </p:sp>
    </p:spTree>
    <p:extLst>
      <p:ext uri="{BB962C8B-B14F-4D97-AF65-F5344CB8AC3E}">
        <p14:creationId xmlns:p14="http://schemas.microsoft.com/office/powerpoint/2010/main" val="3510424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a:t>
            </a:r>
            <a:r>
              <a:rPr lang="en-US" altLang="en-US" dirty="0"/>
              <a:t>Once a strong program design has been identified, the second stage on</a:t>
            </a:r>
            <a:r>
              <a:rPr lang="en-US" altLang="en-US" baseline="0" dirty="0"/>
              <a:t> the evidence continuum </a:t>
            </a:r>
            <a:r>
              <a:rPr lang="en-US" altLang="en-US" dirty="0"/>
              <a:t>is ensuring the effective full implementation of the program. In other words, it is important to gather evidence to</a:t>
            </a:r>
            <a:r>
              <a:rPr lang="en-US" altLang="en-US" baseline="0" dirty="0"/>
              <a:t> confirm that </a:t>
            </a:r>
            <a:r>
              <a:rPr lang="en-US" altLang="en-US" dirty="0"/>
              <a:t>the program is operating as envisioned.</a:t>
            </a:r>
            <a:r>
              <a:rPr lang="en-US" altLang="en-US" baseline="0" dirty="0"/>
              <a:t> </a:t>
            </a:r>
            <a:r>
              <a:rPr lang="en-US" altLang="en-US" dirty="0"/>
              <a:t>Much of these activities can be supported through the identification and regular monitoring of performance measures. In addition, </a:t>
            </a:r>
            <a:r>
              <a:rPr lang="en-US" altLang="en-US" baseline="0" dirty="0"/>
              <a:t>a</a:t>
            </a:r>
            <a:r>
              <a:rPr lang="en-US" altLang="en-US" dirty="0"/>
              <a:t> formal process evaluation should be conducted a</a:t>
            </a:r>
            <a:r>
              <a:rPr lang="en-US" altLang="en-US" baseline="0" dirty="0"/>
              <a:t>t this stage </a:t>
            </a:r>
            <a:r>
              <a:rPr lang="en-US" altLang="en-US" dirty="0"/>
              <a:t>to document program processes, ensure fidelity to the program model, evaluate program quality and efficiency, and establish continuous improvement protocols.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many programs, this includes collecting data on the specific activities carried out and the direct products and services produced by your program’s activities,</a:t>
            </a:r>
            <a:r>
              <a:rPr lang="en-US" baseline="0" dirty="0"/>
              <a:t> referred to as outputs</a:t>
            </a:r>
            <a:r>
              <a:rPr lang="en-US" dirty="0"/>
              <a:t>. </a:t>
            </a:r>
            <a:r>
              <a:rPr lang="en-US" sz="1200" b="0" i="0" kern="1200" dirty="0">
                <a:solidFill>
                  <a:schemeClr val="tx1"/>
                </a:solidFill>
                <a:effectLst/>
                <a:latin typeface="+mn-lt"/>
                <a:ea typeface="+mn-ea"/>
                <a:cs typeface="+mn-cs"/>
              </a:rPr>
              <a:t>Outputs are generally measured in terms of the volume of work accomplished, such as amount of service delivered, staff hired, systems developed, sessions conducted, and materials developed. Examples include number of beneficiaries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served, number of hours of service provided to beneficiaries,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number of staff trained, number of materials distributed, 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number of trainings</a:t>
            </a:r>
            <a:r>
              <a:rPr lang="en-US" sz="1200" b="0" i="0" kern="1200" baseline="0" dirty="0">
                <a:solidFill>
                  <a:schemeClr val="tx1"/>
                </a:solidFill>
                <a:effectLst/>
                <a:latin typeface="+mn-lt"/>
                <a:ea typeface="+mn-ea"/>
                <a:cs typeface="+mn-cs"/>
              </a:rPr>
              <a:t> conducted</a:t>
            </a:r>
            <a:r>
              <a:rPr lang="en-US" sz="1200" b="0" i="0" kern="1200" dirty="0">
                <a:solidFill>
                  <a:schemeClr val="tx1"/>
                </a:solidFill>
                <a:effectLst/>
                <a:latin typeface="+mn-lt"/>
                <a:ea typeface="+mn-ea"/>
                <a:cs typeface="+mn-cs"/>
              </a:rPr>
              <a:t>. </a:t>
            </a:r>
            <a:r>
              <a:rPr lang="en-US" dirty="0"/>
              <a:t>Collecting and analyzing</a:t>
            </a:r>
            <a:r>
              <a:rPr lang="en-US" baseline="0" dirty="0"/>
              <a:t> a program’s output </a:t>
            </a:r>
            <a:r>
              <a:rPr lang="en-US" dirty="0"/>
              <a:t>data </a:t>
            </a:r>
            <a:r>
              <a:rPr lang="en-US" sz="1200" b="0" i="0" kern="1200" dirty="0">
                <a:solidFill>
                  <a:schemeClr val="tx1"/>
                </a:solidFill>
                <a:effectLst/>
                <a:latin typeface="+mn-lt"/>
                <a:ea typeface="+mn-ea"/>
                <a:cs typeface="+mn-cs"/>
              </a:rPr>
              <a:t>are useful for keeping implementation of the program on track and also for determining if program implementation meets the quality standards to which the program aspires. This is important so that, if a program does not achieve its intended goals, it can be determined if the program was using the wrong approach or if it was a strong program that simply was not implemented correctly. Output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measures also can assess issues such as the costs of operating a program, the numbers of beneficiaries reached, the most successful program locations, or comparisons of the program’s design and activities to other</a:t>
            </a:r>
            <a:r>
              <a:rPr lang="en-US" sz="1200" b="0" i="0" kern="1200" baseline="0" dirty="0">
                <a:solidFill>
                  <a:schemeClr val="tx1"/>
                </a:solidFill>
                <a:effectLst/>
                <a:latin typeface="+mn-lt"/>
                <a:ea typeface="+mn-ea"/>
                <a:cs typeface="+mn-cs"/>
              </a:rPr>
              <a:t> similar programs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16</a:t>
            </a:fld>
            <a:endParaRPr lang="en-US" dirty="0"/>
          </a:p>
        </p:txBody>
      </p:sp>
    </p:spTree>
    <p:extLst>
      <p:ext uri="{BB962C8B-B14F-4D97-AF65-F5344CB8AC3E}">
        <p14:creationId xmlns:p14="http://schemas.microsoft.com/office/powerpoint/2010/main" val="1144913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a:t>
            </a:r>
            <a:r>
              <a:rPr lang="en-US" altLang="en-US" dirty="0">
                <a:latin typeface="+mn-lt"/>
              </a:rPr>
              <a:t>The third stage</a:t>
            </a:r>
            <a:r>
              <a:rPr lang="en-US" altLang="en-US" baseline="0" dirty="0">
                <a:latin typeface="+mn-lt"/>
              </a:rPr>
              <a:t> </a:t>
            </a:r>
            <a:r>
              <a:rPr lang="en-US" altLang="en-US" dirty="0">
                <a:latin typeface="+mn-lt"/>
              </a:rPr>
              <a:t>in the continuum involves assessing the program’s actual outcomes to better</a:t>
            </a:r>
            <a:r>
              <a:rPr lang="en-US" altLang="en-US" baseline="0" dirty="0">
                <a:latin typeface="+mn-lt"/>
              </a:rPr>
              <a:t> understand whether the program is achieving its expected outcomes</a:t>
            </a:r>
            <a:r>
              <a:rPr lang="en-US" altLang="en-US" dirty="0">
                <a:latin typeface="+mn-lt"/>
              </a:rPr>
              <a:t>. This process involves d</a:t>
            </a:r>
            <a:r>
              <a:rPr lang="en-US" dirty="0">
                <a:latin typeface="+mn-lt"/>
              </a:rPr>
              <a:t>eveloping indicators for measuring outcomes</a:t>
            </a:r>
            <a:r>
              <a:rPr lang="en-US" baseline="0" dirty="0">
                <a:latin typeface="+mn-lt"/>
              </a:rPr>
              <a:t> and </a:t>
            </a:r>
            <a:r>
              <a:rPr lang="en-US" dirty="0">
                <a:latin typeface="+mn-lt"/>
              </a:rPr>
              <a:t>possibly conducting one of the less rigorous and less resource-intensive</a:t>
            </a:r>
            <a:r>
              <a:rPr lang="en-US" baseline="0" dirty="0">
                <a:latin typeface="+mn-lt"/>
              </a:rPr>
              <a:t> </a:t>
            </a:r>
            <a:r>
              <a:rPr lang="en-US" dirty="0">
                <a:latin typeface="+mn-lt"/>
              </a:rPr>
              <a:t>outcome evaluation designs, such as a non-experimental</a:t>
            </a:r>
            <a:r>
              <a:rPr lang="en-US" baseline="0" dirty="0">
                <a:latin typeface="+mn-lt"/>
              </a:rPr>
              <a:t> outcome study</a:t>
            </a:r>
            <a:r>
              <a:rPr lang="en-US" dirty="0">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An example of a non-experimental outcome design is </a:t>
            </a:r>
            <a:r>
              <a:rPr lang="en-US" dirty="0"/>
              <a:t>a single group pre-post design, which examines program beneficiaries both before and after they receive program services. For example, an AmeriCorps program</a:t>
            </a:r>
            <a:r>
              <a:rPr lang="en-US" baseline="0" dirty="0"/>
              <a:t> that provides literacy assistance to struggling readers in elementary schools may conduct a non-experimental outcome evaluation by administering a literacy assessment to students who were served by the program at two time points – at the beginning of the school semester and at the end of the school semester. The pre-post outcome data would be analyzed to determine if students’ literacy scores improved over the semester. </a:t>
            </a:r>
            <a:r>
              <a:rPr lang="en-US" baseline="0" dirty="0">
                <a:cs typeface="Arial" panose="020B0604020202020204" pitchFamily="34" charset="0"/>
              </a:rPr>
              <a:t>It is important to point out that a non-experimental evaluation design such as this would not </a:t>
            </a:r>
            <a:r>
              <a:rPr lang="en-US" dirty="0">
                <a:cs typeface="Arial" panose="020B0604020202020204" pitchFamily="34" charset="0"/>
              </a:rPr>
              <a:t>produce results which can be considered attributable</a:t>
            </a:r>
            <a:r>
              <a:rPr lang="en-US" baseline="0" dirty="0">
                <a:cs typeface="Arial" panose="020B0604020202020204" pitchFamily="34" charset="0"/>
              </a:rPr>
              <a:t> or caused by </a:t>
            </a:r>
            <a:r>
              <a:rPr lang="en-US" dirty="0">
                <a:cs typeface="Arial" panose="020B0604020202020204" pitchFamily="34" charset="0"/>
              </a:rPr>
              <a:t>the program. That</a:t>
            </a:r>
            <a:r>
              <a:rPr lang="en-US" baseline="0" dirty="0">
                <a:cs typeface="Arial" panose="020B0604020202020204" pitchFamily="34" charset="0"/>
              </a:rPr>
              <a:t> evidence would be generated by an impact evaluation, which we will discuss later.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mn-lt"/>
                <a:cs typeface="Arial" panose="020B0604020202020204" pitchFamily="34" charset="0"/>
              </a:rPr>
              <a:t>For an overview on evaluation designs, AmeriCorps grantees can refer to the module, “Overview of Evaluation Designs” located on AmeriCorps’ Evaluation Resources</a:t>
            </a:r>
            <a:r>
              <a:rPr lang="en-US" i="1" baseline="0" dirty="0">
                <a:solidFill>
                  <a:schemeClr val="tx1"/>
                </a:solidFill>
                <a:latin typeface="+mn-lt"/>
                <a:cs typeface="Arial" panose="020B0604020202020204" pitchFamily="34" charset="0"/>
              </a:rPr>
              <a:t> page.</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17</a:t>
            </a:fld>
            <a:endParaRPr lang="en-US" dirty="0"/>
          </a:p>
        </p:txBody>
      </p:sp>
    </p:spTree>
    <p:extLst>
      <p:ext uri="{BB962C8B-B14F-4D97-AF65-F5344CB8AC3E}">
        <p14:creationId xmlns:p14="http://schemas.microsoft.com/office/powerpoint/2010/main" val="3154223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One stage further in the continuum is obtaining evidence of positive program outcomes by examining the relationship between program activities and outcomes to determine if </a:t>
            </a:r>
            <a:r>
              <a:rPr lang="en-US" baseline="0" dirty="0"/>
              <a:t>the program’s activities lead to the program’s expected outcomes</a:t>
            </a:r>
            <a:r>
              <a:rPr lang="en-US" dirty="0"/>
              <a:t>. Programs at this stage of the continuum will have p</a:t>
            </a:r>
            <a:r>
              <a:rPr lang="en-US" dirty="0">
                <a:ea typeface="ＭＳ Ｐゴシック" pitchFamily="34" charset="-128"/>
                <a:cs typeface="Tahoma" pitchFamily="34" charset="0"/>
              </a:rPr>
              <a:t>erformed</a:t>
            </a:r>
            <a:r>
              <a:rPr lang="en-US" dirty="0">
                <a:ea typeface="ＭＳ Ｐゴシック" pitchFamily="-111" charset="-128"/>
                <a:sym typeface="Bookshelf Symbol 7" pitchFamily="-111" charset="2"/>
              </a:rPr>
              <a:t> multiple non-experimental</a:t>
            </a:r>
            <a:r>
              <a:rPr lang="en-US" baseline="0" dirty="0">
                <a:ea typeface="ＭＳ Ｐゴシック" pitchFamily="-111" charset="-128"/>
                <a:sym typeface="Bookshelf Symbol 7" pitchFamily="-111" charset="2"/>
              </a:rPr>
              <a:t> </a:t>
            </a:r>
            <a:r>
              <a:rPr lang="en-US" dirty="0">
                <a:ea typeface="ＭＳ Ｐゴシック" pitchFamily="-111" charset="-128"/>
                <a:sym typeface="Bookshelf Symbol 7" pitchFamily="-111" charset="2"/>
              </a:rPr>
              <a:t>outcome evaluations on their program using pre/post measures that</a:t>
            </a:r>
            <a:r>
              <a:rPr lang="en-US" baseline="0" dirty="0">
                <a:ea typeface="ＭＳ Ｐゴシック" pitchFamily="-111" charset="-128"/>
                <a:sym typeface="Bookshelf Symbol 7" pitchFamily="-111" charset="2"/>
              </a:rPr>
              <a:t> yielded positive findings.</a:t>
            </a:r>
            <a:r>
              <a:rPr lang="en-US" dirty="0">
                <a:ea typeface="ＭＳ Ｐゴシック" pitchFamily="-111" charset="-128"/>
                <a:sym typeface="Bookshelf Symbol 7" pitchFamily="-111" charset="2"/>
              </a:rPr>
              <a:t> A program at this stage</a:t>
            </a:r>
            <a:r>
              <a:rPr lang="en-US" baseline="0" dirty="0">
                <a:ea typeface="ＭＳ Ｐゴシック" pitchFamily="-111" charset="-128"/>
                <a:sym typeface="Bookshelf Symbol 7" pitchFamily="-111" charset="2"/>
              </a:rPr>
              <a:t> might utilize an independent external evaluator to conduct a more rigorous outcome study. Or, u</a:t>
            </a:r>
            <a:r>
              <a:rPr lang="en-US" dirty="0">
                <a:ea typeface="ＭＳ Ｐゴシック" pitchFamily="-111" charset="-128"/>
                <a:sym typeface="Bookshelf Symbol 7" pitchFamily="-111" charset="2"/>
              </a:rPr>
              <a:t>sing the example from the previous slide, at this stage the literacy program might administer a follow-up</a:t>
            </a:r>
            <a:r>
              <a:rPr lang="en-US" baseline="0" dirty="0">
                <a:ea typeface="ＭＳ Ｐゴシック" pitchFamily="-111" charset="-128"/>
                <a:sym typeface="Bookshelf Symbol 7" pitchFamily="-111" charset="2"/>
              </a:rPr>
              <a:t> assessment to students one semester later to see if literacy gains have been sustained.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ea typeface="ＭＳ Ｐゴシック" pitchFamily="-111" charset="-128"/>
              <a:sym typeface="Bookshelf Symbol 7" pitchFamily="-111" charset="2"/>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ea typeface="ＭＳ Ｐゴシック" pitchFamily="-111" charset="-128"/>
                <a:sym typeface="Bookshelf Symbol 7" pitchFamily="-111" charset="2"/>
              </a:rPr>
              <a:t>Also, by this stage a </a:t>
            </a:r>
            <a:r>
              <a:rPr lang="en-US" sz="1200" kern="1200" dirty="0">
                <a:solidFill>
                  <a:schemeClr val="tx1"/>
                </a:solidFill>
                <a:effectLst/>
                <a:latin typeface="+mn-lt"/>
                <a:ea typeface="+mn-ea"/>
                <a:cs typeface="+mn-cs"/>
              </a:rPr>
              <a:t>program has established regular evaluation activities and processes for obtaining continuous program feedback (e.g., annual member surveys and regular data collection and analysis of pre-post measures on their program beneficiaries,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sym typeface="Bookshelf Symbol 7" pitchFamily="-111" charset="2"/>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mn-lt"/>
              </a:rPr>
              <a:t>An outcome evaluation is not the same as collecting and reporting on performance measurement outcome data. Performance measures should be collected on an ongoing basis and compared to a target level, whereas an evaluation is designed to answer a specific research question about the goals of the intervention. Also, an outcome evaluation may in some cases examine different outcomes, or it may involve collecting data on outcomes at an additional time point.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18</a:t>
            </a:fld>
            <a:endParaRPr lang="en-US" dirty="0"/>
          </a:p>
        </p:txBody>
      </p:sp>
    </p:spTree>
    <p:extLst>
      <p:ext uri="{BB962C8B-B14F-4D97-AF65-F5344CB8AC3E}">
        <p14:creationId xmlns:p14="http://schemas.microsoft.com/office/powerpoint/2010/main" val="2841752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latin typeface="+mn-lt"/>
              </a:rPr>
              <a:t>Facilitator notes</a:t>
            </a:r>
            <a:r>
              <a:rPr lang="en-US" dirty="0">
                <a:latin typeface="+mn-lt"/>
              </a:rPr>
              <a:t>: </a:t>
            </a:r>
            <a:r>
              <a:rPr lang="en-US" dirty="0">
                <a:latin typeface="+mn-lt"/>
                <a:ea typeface="ＭＳ Ｐゴシック" pitchFamily="-111" charset="-128"/>
                <a:sym typeface="Bookshelf Symbol 7" pitchFamily="-111" charset="2"/>
              </a:rPr>
              <a:t>Finally, the highest stage of evidence allows a program to make the claim of being evidence-based after attaining causal evidence of positive program outcomes. At this stage, programs have </a:t>
            </a:r>
            <a:r>
              <a:rPr lang="en-US" dirty="0">
                <a:latin typeface="+mn-lt"/>
                <a:ea typeface="ＭＳ Ｐゴシック" pitchFamily="34" charset="-128"/>
                <a:cs typeface="Tahoma" pitchFamily="34" charset="0"/>
              </a:rPr>
              <a:t>completed multiple independent evaluations using strong study designs, such as a quasi-experimental evaluation using a comparison group or an experimental, random assignment design study</a:t>
            </a:r>
            <a:r>
              <a:rPr lang="en-US" baseline="0" dirty="0">
                <a:latin typeface="+mn-lt"/>
                <a:ea typeface="ＭＳ Ｐゴシック" pitchFamily="34" charset="-128"/>
                <a:cs typeface="Tahoma" pitchFamily="34" charset="0"/>
              </a:rPr>
              <a:t> using a control group to </a:t>
            </a:r>
            <a:r>
              <a:rPr lang="en-US" dirty="0">
                <a:latin typeface="+mn-lt"/>
                <a:ea typeface="ＭＳ Ｐゴシック" pitchFamily="-111" charset="-128"/>
                <a:sym typeface="Bookshelf Symbol 7" pitchFamily="-111" charset="2"/>
              </a:rPr>
              <a:t>establish </a:t>
            </a:r>
            <a:r>
              <a:rPr lang="en-US" dirty="0">
                <a:latin typeface="+mn-lt"/>
                <a:ea typeface="ＭＳ Ｐゴシック" pitchFamily="-111" charset="-128"/>
                <a:cs typeface="Tahoma" pitchFamily="34" charset="0"/>
                <a:sym typeface="Bookshelf Symbol 7" pitchFamily="-111" charset="2"/>
              </a:rPr>
              <a:t>the causal linkage between program activities and intended outcomes.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These types of evaluation designs</a:t>
            </a:r>
            <a:r>
              <a:rPr lang="en-US" baseline="0" dirty="0">
                <a:latin typeface="+mn-lt"/>
              </a:rPr>
              <a:t> are referred to as impact evaluations, and they are distinguished by the </a:t>
            </a:r>
            <a:r>
              <a:rPr lang="en-US" dirty="0">
                <a:latin typeface="+mn-lt"/>
              </a:rPr>
              <a:t>use of a comparison or control group, </a:t>
            </a:r>
            <a:r>
              <a:rPr lang="en-US" baseline="0" dirty="0">
                <a:latin typeface="+mn-lt"/>
              </a:rPr>
              <a:t>which is a group of individuals </a:t>
            </a:r>
            <a:r>
              <a:rPr lang="en-US" dirty="0">
                <a:latin typeface="+mn-lt"/>
              </a:rPr>
              <a:t>that either receive a different intervention than the one being evaluated or no intervention at all. A comparison or control group is necessary for deriving an estimate of the program’s impact by comparing the amount of change or improvement between comparison/control groups and those who participated in the program. An evaluation design that utilizes</a:t>
            </a:r>
            <a:r>
              <a:rPr lang="en-US" baseline="0" dirty="0">
                <a:latin typeface="+mn-lt"/>
              </a:rPr>
              <a:t> a</a:t>
            </a:r>
            <a:r>
              <a:rPr lang="en-US" dirty="0">
                <a:latin typeface="+mn-lt"/>
              </a:rPr>
              <a:t> </a:t>
            </a:r>
            <a:r>
              <a:rPr lang="en-US" baseline="0" dirty="0">
                <a:latin typeface="+mn-lt"/>
              </a:rPr>
              <a:t>comparison/control group provides more reliable evidence </a:t>
            </a:r>
            <a:r>
              <a:rPr lang="en-US" dirty="0">
                <a:latin typeface="+mn-lt"/>
              </a:rPr>
              <a:t>that observed changes in program beneficiaries were due to the program or intervention and not caused by something else.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a typeface="ＭＳ Ｐゴシック" pitchFamily="-111" charset="-128"/>
              <a:cs typeface="Tahoma" pitchFamily="34" charset="0"/>
              <a:sym typeface="Bookshelf Symbol 7" pitchFamily="-111" charset="2"/>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mn-lt"/>
              </a:rPr>
              <a:t>For this stage on the evidence continuum, </a:t>
            </a:r>
            <a:r>
              <a:rPr lang="en-US" dirty="0">
                <a:latin typeface="+mn-lt"/>
              </a:rPr>
              <a:t>an AmeriCorps program</a:t>
            </a:r>
            <a:r>
              <a:rPr lang="en-US" baseline="0" dirty="0">
                <a:latin typeface="+mn-lt"/>
              </a:rPr>
              <a:t> that provides literacy assistance to struggling readers in elementary schools may conduct an experimental impact evaluation by administering a literacy assessment to students in the treatment group who were served by the program and a control group of students who were not served by the program. An evaluator would randomly assign students to either the treatment group or the control group. To determine if the program has an impact on students’ literacy achievement, a literacy assessment would be administered to students in both groups at </a:t>
            </a:r>
            <a:r>
              <a:rPr lang="en-US" sz="1200" baseline="0" dirty="0">
                <a:solidFill>
                  <a:srgbClr val="595959"/>
                </a:solidFill>
                <a:effectLst/>
                <a:latin typeface="+mn-lt"/>
                <a:ea typeface="Calibri"/>
                <a:cs typeface="Times New Roman"/>
              </a:rPr>
              <a:t>two time points </a:t>
            </a:r>
            <a:r>
              <a:rPr lang="en-US" baseline="0" dirty="0">
                <a:latin typeface="+mn-lt"/>
              </a:rPr>
              <a:t>– at the beginning of the school semester when the program starts and at the end of the school semester when the program ends. The pre-post literacy assessment data would be analyzed to c</a:t>
            </a:r>
            <a:r>
              <a:rPr lang="en-US" sz="1200" baseline="0" dirty="0">
                <a:solidFill>
                  <a:srgbClr val="595959"/>
                </a:solidFill>
                <a:effectLst/>
                <a:latin typeface="+mn-lt"/>
                <a:ea typeface="Calibri"/>
                <a:cs typeface="Times New Roman"/>
              </a:rPr>
              <a:t>alculate the difference in average score of the intervention group minus the difference in average score of the comparison group before and after treatment (difference in differences method). If the data shows that the average score gain of the treatment group is higher than average score gain of the control group at the end of the program, there is reliable causal evidence that shows the program has an effect on students’ literacy achievement. </a:t>
            </a:r>
            <a:endParaRPr lang="en-US" sz="1200" baseline="0" dirty="0">
              <a:solidFill>
                <a:schemeClr val="tx1"/>
              </a:solidFill>
              <a:effectLst/>
              <a:latin typeface="+mn-lt"/>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a typeface="ＭＳ Ｐゴシック" pitchFamily="-111" charset="-128"/>
              <a:sym typeface="Bookshelf Symbol 7" pitchFamily="-111" charset="2"/>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mn-lt"/>
                <a:ea typeface="ＭＳ Ｐゴシック" pitchFamily="-111" charset="-128"/>
                <a:sym typeface="Bookshelf Symbol 7" pitchFamily="-111" charset="2"/>
              </a:rPr>
              <a:t>AmeriCorps understands that it may not be possible for all</a:t>
            </a:r>
            <a:r>
              <a:rPr lang="en-US" baseline="0" dirty="0">
                <a:latin typeface="+mn-lt"/>
                <a:ea typeface="ＭＳ Ｐゴシック" pitchFamily="-111" charset="-128"/>
                <a:sym typeface="Bookshelf Symbol 7" pitchFamily="-111" charset="2"/>
              </a:rPr>
              <a:t> programs to </a:t>
            </a:r>
            <a:r>
              <a:rPr lang="en-US" dirty="0">
                <a:latin typeface="+mn-lt"/>
                <a:ea typeface="ＭＳ Ｐゴシック" pitchFamily="-111" charset="-128"/>
                <a:sym typeface="Bookshelf Symbol 7" pitchFamily="-111" charset="2"/>
              </a:rPr>
              <a:t>obtain </a:t>
            </a:r>
            <a:r>
              <a:rPr lang="en-US" baseline="0" dirty="0">
                <a:latin typeface="+mn-lt"/>
                <a:ea typeface="ＭＳ Ｐゴシック" pitchFamily="-111" charset="-128"/>
                <a:sym typeface="Bookshelf Symbol 7" pitchFamily="-111" charset="2"/>
              </a:rPr>
              <a:t>evidence at this highest stage on the evidence continuum due to the structure of their program model, their program’s life cycle, and/or resource limitations. Instead, AmeriCorps' expectation is that </a:t>
            </a:r>
            <a:r>
              <a:rPr lang="en-US" dirty="0">
                <a:latin typeface="+mn-lt"/>
                <a:ea typeface="ＭＳ Ｐゴシック" pitchFamily="-111" charset="-128"/>
                <a:sym typeface="Bookshelf Symbol 7" pitchFamily="-111" charset="2"/>
              </a:rPr>
              <a:t>programs will use the most rigorous evaluation approaches possible</a:t>
            </a:r>
            <a:r>
              <a:rPr lang="en-US" baseline="0" dirty="0">
                <a:latin typeface="+mn-lt"/>
                <a:ea typeface="ＭＳ Ｐゴシック" pitchFamily="-111" charset="-128"/>
                <a:sym typeface="Bookshelf Symbol 7" pitchFamily="-111" charset="2"/>
              </a:rPr>
              <a:t> as they continue to build their evidence base and obtain the highest level on the evidence continuum that is appropriate for their program. </a:t>
            </a:r>
            <a:r>
              <a:rPr lang="en-US" dirty="0">
                <a:latin typeface="+mn-lt"/>
                <a:ea typeface="ＭＳ Ｐゴシック" pitchFamily="-111" charset="-128"/>
                <a:sym typeface="Bookshelf Symbol 7" pitchFamily="-111" charset="2"/>
              </a:rPr>
              <a:t>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19</a:t>
            </a:fld>
            <a:endParaRPr lang="en-US" dirty="0"/>
          </a:p>
        </p:txBody>
      </p:sp>
    </p:spTree>
    <p:extLst>
      <p:ext uri="{BB962C8B-B14F-4D97-AF65-F5344CB8AC3E}">
        <p14:creationId xmlns:p14="http://schemas.microsoft.com/office/powerpoint/2010/main" val="149013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u="sng" dirty="0"/>
              <a:t>Facilitator</a:t>
            </a:r>
            <a:r>
              <a:rPr lang="en-US" u="sng" baseline="0" dirty="0"/>
              <a:t> notes</a:t>
            </a:r>
            <a:r>
              <a:rPr lang="en-US" baseline="0" dirty="0"/>
              <a:t>: For this presentation, we have identified a number of learning objectives.</a:t>
            </a:r>
          </a:p>
          <a:p>
            <a:pPr>
              <a:spcAft>
                <a:spcPts val="0"/>
              </a:spcAft>
            </a:pPr>
            <a:endParaRPr lang="en-US" baseline="0" dirty="0"/>
          </a:p>
          <a:p>
            <a:pPr>
              <a:spcAft>
                <a:spcPts val="0"/>
              </a:spcAft>
            </a:pPr>
            <a:r>
              <a:rPr lang="en-US" baseline="0" dirty="0"/>
              <a:t>By the end of this presentation, you will be able to:</a:t>
            </a:r>
          </a:p>
          <a:p>
            <a:pPr marL="171440" indent="-171440">
              <a:spcAft>
                <a:spcPts val="0"/>
              </a:spcAft>
              <a:buFontTx/>
              <a:buChar char="-"/>
            </a:pPr>
            <a:r>
              <a:rPr lang="en-US" baseline="0" dirty="0"/>
              <a:t>Recognize the importance of building a long-term research agenda</a:t>
            </a:r>
          </a:p>
          <a:p>
            <a:pPr marL="171440" indent="-171440">
              <a:spcAft>
                <a:spcPts val="0"/>
              </a:spcAft>
              <a:buFontTx/>
              <a:buChar char="-"/>
            </a:pPr>
            <a:r>
              <a:rPr lang="en-US" baseline="0" dirty="0"/>
              <a:t>Identify the various stages in building evidence of a program’s effectiveness</a:t>
            </a:r>
          </a:p>
          <a:p>
            <a:pPr marL="171440" marR="0" indent="-171440" algn="l" defTabSz="457200" rtl="0" eaLnBrk="1" fontAlgn="auto" latinLnBrk="0" hangingPunct="1">
              <a:lnSpc>
                <a:spcPct val="100000"/>
              </a:lnSpc>
              <a:spcBef>
                <a:spcPts val="0"/>
              </a:spcBef>
              <a:spcAft>
                <a:spcPts val="0"/>
              </a:spcAft>
              <a:buClrTx/>
              <a:buSzTx/>
              <a:buFontTx/>
              <a:buChar char="-"/>
              <a:tabLst/>
              <a:defRPr/>
            </a:pPr>
            <a:r>
              <a:rPr lang="en-US" baseline="0" dirty="0"/>
              <a:t>Understand the key questions to consider prior to developing a long-term research agenda for your program</a:t>
            </a:r>
          </a:p>
          <a:p>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dirty="0"/>
          </a:p>
        </p:txBody>
      </p:sp>
    </p:spTree>
    <p:extLst>
      <p:ext uri="{BB962C8B-B14F-4D97-AF65-F5344CB8AC3E}">
        <p14:creationId xmlns:p14="http://schemas.microsoft.com/office/powerpoint/2010/main" val="134985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457175">
              <a:defRPr/>
            </a:pPr>
            <a:r>
              <a:rPr lang="en-US" u="sng" dirty="0"/>
              <a:t>Facilitator notes</a:t>
            </a:r>
            <a:r>
              <a:rPr lang="en-US" dirty="0"/>
              <a:t>: </a:t>
            </a:r>
            <a:r>
              <a:rPr lang="en-US" altLang="en-US" sz="1200" dirty="0"/>
              <a:t>To summarize, programs</a:t>
            </a:r>
            <a:r>
              <a:rPr lang="en-US" altLang="en-US" sz="1200" baseline="0" dirty="0"/>
              <a:t> should have a long-term research agenda that </a:t>
            </a:r>
            <a:r>
              <a:rPr lang="en-US" altLang="en-US" baseline="0" dirty="0"/>
              <a:t>will help them progress from stage to stage along the evidence continuum in a resource efficient manner. </a:t>
            </a:r>
            <a:r>
              <a:rPr lang="en-US" altLang="en-US" sz="1200" baseline="0" dirty="0"/>
              <a:t>Programs should conduct research and evaluation activities with the </a:t>
            </a:r>
            <a:r>
              <a:rPr lang="en-US" altLang="en-US" sz="1200" dirty="0"/>
              <a:t>understanding that these</a:t>
            </a:r>
            <a:r>
              <a:rPr lang="en-US" altLang="en-US" sz="1200" baseline="0" dirty="0"/>
              <a:t> accomplishments are part of a larger</a:t>
            </a:r>
            <a:r>
              <a:rPr lang="en-US" altLang="en-US" sz="1200" dirty="0"/>
              <a:t> continuum of evidence that builds over time and across </a:t>
            </a:r>
            <a:r>
              <a:rPr lang="en-US" altLang="en-US" sz="1200" baseline="0" dirty="0"/>
              <a:t>multiple stages.</a:t>
            </a:r>
            <a:r>
              <a:rPr lang="en-US" altLang="en-US" sz="1200" dirty="0"/>
              <a:t> It is important to note that establishing a strong program design, sound performance measures, and data collection systems, and identifying</a:t>
            </a:r>
            <a:r>
              <a:rPr lang="en-US" altLang="en-US" sz="1200" baseline="0" dirty="0"/>
              <a:t> </a:t>
            </a:r>
            <a:r>
              <a:rPr lang="en-US" altLang="en-US" sz="1200" dirty="0"/>
              <a:t>measureable program outcomes are key accomplishments in the earlier stages of a program’s evaluation activities. These</a:t>
            </a:r>
            <a:r>
              <a:rPr lang="en-US" altLang="en-US" sz="1200" baseline="0" dirty="0"/>
              <a:t> activities a</a:t>
            </a:r>
            <a:r>
              <a:rPr lang="en-US" altLang="en-US" sz="1200" dirty="0"/>
              <a:t>lso are fundamental to building later stages</a:t>
            </a:r>
            <a:r>
              <a:rPr lang="en-US" altLang="en-US" sz="1200" baseline="0" dirty="0"/>
              <a:t> of </a:t>
            </a:r>
            <a:r>
              <a:rPr lang="en-US" altLang="en-US" sz="1200" dirty="0"/>
              <a:t>evidence of effectiveness through more rigorous evaluation methods such as an impact evaluation design. </a:t>
            </a:r>
            <a:r>
              <a:rPr lang="en-US" dirty="0"/>
              <a:t>Impact evaluations are best implemented after a program has had sufficient time to mature and is no longer undergoing refinement of its central model. </a:t>
            </a:r>
          </a:p>
          <a:p>
            <a:pPr defTabSz="457175">
              <a:defRPr/>
            </a:pPr>
            <a:endParaRPr lang="en-US" altLang="en-US" sz="1200" baseline="0" dirty="0"/>
          </a:p>
          <a:p>
            <a:pPr marL="0" marR="0" indent="0" algn="l" defTabSz="457175"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While the evidence continuum is described in terms of stages, a program’s movement along the continuum is not always linear and may be completed </a:t>
            </a:r>
            <a:r>
              <a:rPr lang="en-US" sz="1200" kern="1200" dirty="0">
                <a:solidFill>
                  <a:schemeClr val="tx1"/>
                </a:solidFill>
                <a:effectLst/>
                <a:latin typeface="+mn-lt"/>
                <a:ea typeface="+mn-ea"/>
                <a:cs typeface="+mn-cs"/>
              </a:rPr>
              <a:t>in a back-and-forth direction that is more cyclical in nature. </a:t>
            </a:r>
            <a:r>
              <a:rPr lang="en-US" sz="1200" kern="1200" baseline="0" dirty="0">
                <a:solidFill>
                  <a:schemeClr val="tx1"/>
                </a:solidFill>
                <a:effectLst/>
                <a:latin typeface="+mn-lt"/>
                <a:ea typeface="+mn-ea"/>
                <a:cs typeface="+mn-cs"/>
              </a:rPr>
              <a:t>For example, a program that is at stage 3 on the continuum may find that the results from a non-experimental outcome evaluation showed no changes in the program’s short-term outcome for beneficiaries. This finding suggests that the relationship between the program’s activities and the short-term outcome may not be working as intended and thus may need to be examined further through a targeted process evaluation to gather more in-depth information about how the program’s activities are being implemented and whether there is fidelity to the program’s central model. While conducting a process evaluation after an outcome evaluation implies moving back to stage 2 on the evidence continuum, the program will still be accumulating new evidence to further its path on the evidence continuum.  </a:t>
            </a:r>
            <a:endParaRPr lang="en-US" baseline="0"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20</a:t>
            </a:fld>
            <a:endParaRPr lang="en-US" dirty="0"/>
          </a:p>
        </p:txBody>
      </p:sp>
    </p:spTree>
    <p:extLst>
      <p:ext uri="{BB962C8B-B14F-4D97-AF65-F5344CB8AC3E}">
        <p14:creationId xmlns:p14="http://schemas.microsoft.com/office/powerpoint/2010/main" val="115280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aseline="0" dirty="0"/>
              <a:t>-</a:t>
            </a:r>
            <a:r>
              <a:rPr lang="en-US" altLang="en-US" sz="1200" u="sng" baseline="0" dirty="0"/>
              <a:t>Facilitator notes:</a:t>
            </a:r>
            <a:r>
              <a:rPr lang="en-US" altLang="en-US" sz="1200" u="none" baseline="0" dirty="0"/>
              <a:t> </a:t>
            </a:r>
            <a:r>
              <a:rPr lang="en-US" altLang="en-US" sz="1200" baseline="0" dirty="0"/>
              <a:t>Now we’ll return back to the exercise. For this second part, identify where your program currently is on the evidence continuum and then consider where you want to go. Where would you place the stars for your program?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aseline="0" dirty="0"/>
              <a:t>-Keep this in mind as we go through the next section of the presentation, and we’ll return to the final part of the exercise later on.</a:t>
            </a:r>
            <a:endParaRPr lang="en-US" altLang="en-US" sz="1200" dirty="0"/>
          </a:p>
          <a:p>
            <a:pPr lvl="0">
              <a:lnSpc>
                <a:spcPct val="100000"/>
              </a:lnSpc>
            </a:pPr>
            <a:endParaRPr lang="en-US" altLang="en-US" sz="1200" dirty="0"/>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948082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For this next section of the</a:t>
            </a:r>
            <a:r>
              <a:rPr lang="en-US" baseline="0" dirty="0"/>
              <a:t> presentation, </a:t>
            </a:r>
            <a:r>
              <a:rPr lang="en-US" dirty="0"/>
              <a:t>we present</a:t>
            </a:r>
            <a:r>
              <a:rPr lang="en-US" baseline="0" dirty="0"/>
              <a:t> two example scenarios of what a long-term research agenda might look like for different types of funded AmeriCorps programs. </a:t>
            </a:r>
          </a:p>
          <a:p>
            <a:endParaRPr lang="en-US" baseline="0" dirty="0"/>
          </a:p>
          <a:p>
            <a:r>
              <a:rPr lang="en-US" baseline="0" dirty="0"/>
              <a:t>The first scenario is of a small, new AmeriCorps program, and the second scenario is of a large, established AmeriCorps program. Your program may fit with one of these better than the other, but there are lessons from both that will likely apply to your program and its particular stage of evidence-building.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22</a:t>
            </a:fld>
            <a:endParaRPr lang="en-US" dirty="0"/>
          </a:p>
        </p:txBody>
      </p:sp>
    </p:spTree>
    <p:extLst>
      <p:ext uri="{BB962C8B-B14F-4D97-AF65-F5344CB8AC3E}">
        <p14:creationId xmlns:p14="http://schemas.microsoft.com/office/powerpoint/2010/main" val="3441351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0">
              <a:lnSpc>
                <a:spcPct val="100000"/>
              </a:lnSpc>
            </a:pPr>
            <a:r>
              <a:rPr lang="en-US" sz="1200" u="sng" dirty="0"/>
              <a:t>Facilitator notes</a:t>
            </a:r>
            <a:r>
              <a:rPr lang="en-US" sz="1200" dirty="0"/>
              <a:t>: </a:t>
            </a:r>
            <a:r>
              <a:rPr lang="en-US" sz="1200" dirty="0">
                <a:latin typeface="+mn-lt"/>
              </a:rPr>
              <a:t>Example scenario 1 is based</a:t>
            </a:r>
            <a:r>
              <a:rPr lang="en-US" sz="1200" baseline="0" dirty="0">
                <a:latin typeface="+mn-lt"/>
              </a:rPr>
              <a:t> on an </a:t>
            </a:r>
            <a:r>
              <a:rPr lang="en-US" dirty="0">
                <a:latin typeface="+mn-lt"/>
              </a:rPr>
              <a:t>AmeriCorps Seniors grantee</a:t>
            </a:r>
            <a:r>
              <a:rPr lang="en-US" baseline="0" dirty="0">
                <a:latin typeface="+mn-lt"/>
                <a:ea typeface="Times New Roman"/>
                <a:cs typeface="Arial" pitchFamily="34" charset="0"/>
              </a:rPr>
              <a:t> </a:t>
            </a:r>
            <a:r>
              <a:rPr lang="en-US" dirty="0">
                <a:latin typeface="+mn-lt"/>
              </a:rPr>
              <a:t>implementing a new Senior Companion Program.</a:t>
            </a:r>
            <a:r>
              <a:rPr lang="en-US" baseline="0" dirty="0">
                <a:latin typeface="+mn-lt"/>
              </a:rPr>
              <a:t> This slide shows that for a small, new AmeriCorps program, their evidence of effectiveness is initially at stage 1, but the grantee intends to develop a long-term research agenda that will move them to the third stage on the evidence continuum. </a:t>
            </a: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68861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u="sng" dirty="0"/>
              <a:t>Facilitator notes</a:t>
            </a:r>
            <a:r>
              <a:rPr lang="en-US" dirty="0"/>
              <a:t>: On this slide we present an example of what a logic model might look like for a small, new Senior Companions Program</a:t>
            </a:r>
            <a:r>
              <a:rPr lang="en-US" baseline="0" dirty="0"/>
              <a:t> (SCP) that focuses on providing </a:t>
            </a:r>
            <a:r>
              <a:rPr lang="en-US" sz="1200" dirty="0"/>
              <a:t>supportive and individualized services to homebound older adults. SCP volunteers offer companionship to offset feelings of isolation, but also provide other supportive services as necessary such as driving older adults to medical appointments, doing chores around the house, and assisting with shopping for groceries.</a:t>
            </a:r>
            <a:r>
              <a:rPr lang="en-US" baseline="0" dirty="0"/>
              <a:t> </a:t>
            </a:r>
            <a:endParaRPr lang="en-US" sz="1200" b="0" i="0" kern="1200" dirty="0">
              <a:solidFill>
                <a:schemeClr val="tx1"/>
              </a:solidFill>
              <a:effectLst/>
              <a:latin typeface="+mn-lt"/>
              <a:ea typeface="+mn-ea"/>
              <a:cs typeface="+mn-cs"/>
            </a:endParaRPr>
          </a:p>
          <a:p>
            <a:pPr>
              <a:defRPr/>
            </a:pPr>
            <a:endParaRPr lang="en-US" dirty="0"/>
          </a:p>
          <a:p>
            <a:pPr>
              <a:defRPr/>
            </a:pPr>
            <a:r>
              <a:rPr lang="en-US" dirty="0"/>
              <a:t>Based on the logic model, the program has the</a:t>
            </a:r>
            <a:r>
              <a:rPr lang="en-US" baseline="0" dirty="0"/>
              <a:t> following </a:t>
            </a:r>
            <a:r>
              <a:rPr lang="en-US" dirty="0"/>
              <a:t>inputs and resources: </a:t>
            </a:r>
            <a:r>
              <a:rPr lang="en-US" baseline="0" dirty="0"/>
              <a:t>funding, full-time program </a:t>
            </a:r>
            <a:r>
              <a:rPr lang="en-US" dirty="0"/>
              <a:t>staff,</a:t>
            </a:r>
            <a:r>
              <a:rPr lang="en-US" baseline="0" dirty="0"/>
              <a:t> SCP volunteers, and trainings in order to provide </a:t>
            </a:r>
            <a:r>
              <a:rPr lang="en-US" sz="1200" b="0" dirty="0"/>
              <a:t>independent living and companionship </a:t>
            </a:r>
            <a:r>
              <a:rPr lang="en-US" baseline="0" dirty="0"/>
              <a:t>services</a:t>
            </a:r>
            <a:r>
              <a:rPr lang="en-US" sz="1200" b="0" i="0" kern="1200" dirty="0">
                <a:solidFill>
                  <a:schemeClr val="tx1"/>
                </a:solidFill>
                <a:effectLst/>
                <a:latin typeface="+mn-lt"/>
                <a:ea typeface="+mn-ea"/>
                <a:cs typeface="+mn-cs"/>
              </a:rPr>
              <a:t>.</a:t>
            </a:r>
            <a:r>
              <a:rPr lang="en-US" dirty="0"/>
              <a:t> By carrying</a:t>
            </a:r>
            <a:r>
              <a:rPr lang="en-US" baseline="0" dirty="0"/>
              <a:t> out these activities</a:t>
            </a:r>
            <a:r>
              <a:rPr lang="en-US" dirty="0"/>
              <a:t>, the program</a:t>
            </a:r>
            <a:r>
              <a:rPr lang="en-US" baseline="0" dirty="0"/>
              <a:t> expects to produce the </a:t>
            </a:r>
            <a:r>
              <a:rPr lang="en-US" dirty="0"/>
              <a:t>following outputs each year</a:t>
            </a:r>
            <a:r>
              <a:rPr lang="en-US" baseline="0" dirty="0"/>
              <a:t>: 50 older adults receive transportation services, 45 older adults receive nutrition/food support, 30 older adults receive assistance with medical appointments, and 30 older adult volunteers receive companionship services</a:t>
            </a:r>
            <a:r>
              <a:rPr lang="en-US" dirty="0"/>
              <a:t>. The program is expected </a:t>
            </a:r>
            <a:r>
              <a:rPr lang="en-US" baseline="0" dirty="0"/>
              <a:t>to </a:t>
            </a:r>
            <a:r>
              <a:rPr lang="en-US" dirty="0"/>
              <a:t>achieve the following outcomes:</a:t>
            </a:r>
            <a:r>
              <a:rPr lang="en-US" baseline="0" dirty="0"/>
              <a:t> </a:t>
            </a:r>
          </a:p>
          <a:p>
            <a:pPr>
              <a:defRPr/>
            </a:pPr>
            <a:r>
              <a:rPr lang="en-US" i="1" baseline="0" dirty="0"/>
              <a:t>Short-term</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rgbClr val="595959"/>
                </a:solidFill>
                <a:effectLst/>
                <a:latin typeface="Arial" panose="020B0604020202020204" pitchFamily="34" charset="0"/>
                <a:cs typeface="Arial" panose="020B0604020202020204" pitchFamily="34" charset="0"/>
              </a:rPr>
              <a:t>Older adults experience improved capacity for independent living.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rgbClr val="595959"/>
                </a:solidFill>
                <a:effectLst/>
                <a:latin typeface="Arial" panose="020B0604020202020204" pitchFamily="34" charset="0"/>
                <a:cs typeface="Arial" panose="020B0604020202020204" pitchFamily="34" charset="0"/>
              </a:rPr>
              <a:t>Older adults experience increases in social support.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rgbClr val="595959"/>
                </a:solidFill>
                <a:effectLst/>
                <a:latin typeface="Arial" panose="020B0604020202020204" pitchFamily="34" charset="0"/>
                <a:cs typeface="Arial" panose="020B0604020202020204" pitchFamily="34" charset="0"/>
              </a:rPr>
              <a:t>SCP volunteers experience increased feelings of social-connectedness</a:t>
            </a:r>
            <a:endParaRPr lang="en-US" baseline="0" dirty="0"/>
          </a:p>
          <a:p>
            <a:pPr>
              <a:defRPr/>
            </a:pPr>
            <a:r>
              <a:rPr lang="en-US" i="1" baseline="0" dirty="0"/>
              <a:t>Medium-term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rgbClr val="595959"/>
                </a:solidFill>
                <a:effectLst/>
                <a:latin typeface="Arial" panose="020B0604020202020204" pitchFamily="34" charset="0"/>
                <a:ea typeface="+mn-ea"/>
                <a:cs typeface="Arial" panose="020B0604020202020204" pitchFamily="34" charset="0"/>
              </a:rPr>
              <a:t>-   Older adults experience increased social and instrumental support.</a:t>
            </a:r>
          </a:p>
          <a:p>
            <a:pPr marL="0" marR="0">
              <a:lnSpc>
                <a:spcPct val="100000"/>
              </a:lnSpc>
              <a:spcBef>
                <a:spcPts val="0"/>
              </a:spcBef>
              <a:spcAft>
                <a:spcPts val="0"/>
              </a:spcAft>
            </a:pPr>
            <a:r>
              <a:rPr lang="en-US" sz="1200" kern="1200" baseline="0" dirty="0">
                <a:solidFill>
                  <a:srgbClr val="595959"/>
                </a:solidFill>
                <a:effectLst/>
                <a:latin typeface="Arial" panose="020B0604020202020204" pitchFamily="34" charset="0"/>
                <a:ea typeface="+mn-ea"/>
                <a:cs typeface="Arial" panose="020B0604020202020204" pitchFamily="34" charset="0"/>
              </a:rPr>
              <a:t>-   Older adults experience decreases in stress, anxiety, and depression.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rgbClr val="595959"/>
                </a:solidFill>
                <a:effectLst/>
                <a:latin typeface="Arial" panose="020B0604020202020204" pitchFamily="34" charset="0"/>
                <a:ea typeface="+mn-ea"/>
                <a:cs typeface="Arial" panose="020B0604020202020204" pitchFamily="34" charset="0"/>
              </a:rPr>
              <a:t>-   SCP volunteers experience feelings of making a positive impact.</a:t>
            </a:r>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a:t>Long-term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rgbClr val="595959"/>
                </a:solidFill>
                <a:effectLst/>
                <a:latin typeface="Arial" panose="020B0604020202020204" pitchFamily="34" charset="0"/>
                <a:ea typeface="+mn-ea"/>
                <a:cs typeface="Arial" panose="020B0604020202020204" pitchFamily="34" charset="0"/>
              </a:rPr>
              <a:t>Older adults experience greater levels of independence.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rgbClr val="595959"/>
                </a:solidFill>
                <a:effectLst/>
                <a:latin typeface="Arial" panose="020B0604020202020204" pitchFamily="34" charset="0"/>
                <a:ea typeface="+mn-ea"/>
                <a:cs typeface="Arial" panose="020B0604020202020204" pitchFamily="34" charset="0"/>
              </a:rPr>
              <a:t>Older adults experience increases in overall health and well-being.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rgbClr val="595959"/>
                </a:solidFill>
                <a:effectLst/>
                <a:latin typeface="Arial" panose="020B0604020202020204" pitchFamily="34" charset="0"/>
                <a:ea typeface="+mn-ea"/>
                <a:cs typeface="Arial" panose="020B0604020202020204" pitchFamily="34" charset="0"/>
              </a:rPr>
              <a:t>SCP volunteers experience increases in overall health.</a:t>
            </a:r>
            <a:endParaRPr lang="en-US" i="1"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E9412443-5E0C-4BB0-9281-FE132B13FE11}" type="slidenum">
              <a:rPr lang="en-US" smtClean="0"/>
              <a:pPr>
                <a:defRPr/>
              </a:pPr>
              <a:t>24</a:t>
            </a:fld>
            <a:endParaRPr lang="en-US" dirty="0"/>
          </a:p>
        </p:txBody>
      </p:sp>
    </p:spTree>
    <p:extLst>
      <p:ext uri="{BB962C8B-B14F-4D97-AF65-F5344CB8AC3E}">
        <p14:creationId xmlns:p14="http://schemas.microsoft.com/office/powerpoint/2010/main" val="2217803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spcBef>
                <a:spcPct val="0"/>
              </a:spcBef>
            </a:pPr>
            <a:r>
              <a:rPr lang="en-US" altLang="en-US" u="sng" dirty="0"/>
              <a:t>Facilitator notes</a:t>
            </a:r>
            <a:r>
              <a:rPr lang="en-US" altLang="en-US" dirty="0"/>
              <a:t>: Some</a:t>
            </a:r>
            <a:r>
              <a:rPr lang="en-US" altLang="en-US" baseline="0" dirty="0"/>
              <a:t> k</a:t>
            </a:r>
            <a:r>
              <a:rPr lang="en-US" altLang="en-US" dirty="0"/>
              <a:t>ey</a:t>
            </a:r>
            <a:r>
              <a:rPr lang="en-US" altLang="en-US" baseline="0" dirty="0"/>
              <a:t> considerations in developing a long-term research agenda for this new AmeriCorps Seniors program that provides senior companion services include: </a:t>
            </a:r>
            <a:endParaRPr lang="en-US" altLang="en-US" dirty="0"/>
          </a:p>
          <a:p>
            <a:pPr>
              <a:spcBef>
                <a:spcPct val="0"/>
              </a:spcBef>
            </a:pPr>
            <a:r>
              <a:rPr lang="en-US" altLang="en-US" b="1" dirty="0"/>
              <a:t>Program maturity: </a:t>
            </a:r>
            <a:r>
              <a:rPr lang="en-US" altLang="en-US" b="0" dirty="0"/>
              <a:t>The </a:t>
            </a:r>
            <a:r>
              <a:rPr lang="en-US" altLang="en-US" b="0" baseline="0" dirty="0"/>
              <a:t>program is new, a first-time AmeriCorps grantee with no prior years of program implementation. In its first year of operation, the program is only operating in one community site. </a:t>
            </a:r>
            <a:endParaRPr lang="en-US" altLang="en-US" b="1" dirty="0"/>
          </a:p>
          <a:p>
            <a:pPr>
              <a:spcBef>
                <a:spcPct val="0"/>
              </a:spcBef>
            </a:pPr>
            <a:r>
              <a:rPr lang="en-US" altLang="en-US" b="1" dirty="0"/>
              <a:t>Existing</a:t>
            </a:r>
            <a:r>
              <a:rPr lang="en-US" altLang="en-US" b="1" baseline="0" dirty="0"/>
              <a:t> evidence: </a:t>
            </a:r>
            <a:r>
              <a:rPr lang="en-US" altLang="en-US" b="0" baseline="0" dirty="0"/>
              <a:t>As a new program, the program’s evidence falls in the first stage on the continuum. The program’s is considered evidence-informed based on conducting a literature review to determine best practices for implementing its core service activities.  </a:t>
            </a:r>
          </a:p>
          <a:p>
            <a:pPr>
              <a:spcBef>
                <a:spcPct val="0"/>
              </a:spcBef>
            </a:pPr>
            <a:r>
              <a:rPr lang="en-US" altLang="en-US" b="1" baseline="0" dirty="0"/>
              <a:t>Funder requirements: </a:t>
            </a:r>
            <a:r>
              <a:rPr lang="en-US" altLang="en-US" b="0" baseline="0" dirty="0"/>
              <a:t>AmeriCorps Seniors requires its grantees to select and report on National Performance Measures. While grantees are encouraged to participate in evaluation activities, there is no explicit evaluation requirement for its grantees. </a:t>
            </a:r>
            <a:endParaRPr lang="en-US" altLang="en-US" b="1" baseline="0" dirty="0"/>
          </a:p>
          <a:p>
            <a:pPr>
              <a:spcBef>
                <a:spcPct val="0"/>
              </a:spcBef>
            </a:pPr>
            <a:r>
              <a:rPr lang="en-US" altLang="en-US" b="1" baseline="0" dirty="0"/>
              <a:t>Long-term program goals: </a:t>
            </a:r>
            <a:r>
              <a:rPr lang="en-US" altLang="en-US" b="0" baseline="0" dirty="0"/>
              <a:t>Within a six-year time frame, the program intends to achieve full program operation with efficiency and fidelity to the program’s central model. It intends to realize all expected short- and medium-term program outcomes.</a:t>
            </a:r>
          </a:p>
          <a:p>
            <a:pPr marL="0" marR="0">
              <a:lnSpc>
                <a:spcPct val="100000"/>
              </a:lnSpc>
              <a:spcBef>
                <a:spcPts val="0"/>
              </a:spcBef>
              <a:spcAft>
                <a:spcPts val="0"/>
              </a:spcAft>
            </a:pPr>
            <a:r>
              <a:rPr lang="en-US" altLang="en-US" b="1" baseline="0" dirty="0"/>
              <a:t>Long-term research goals: </a:t>
            </a:r>
            <a:r>
              <a:rPr lang="en-US" altLang="en-US" b="0" baseline="0" dirty="0"/>
              <a:t>The program’s long-term research goals are aligned with its programmatic goals and involve generating data to facilitate program improvements and ensure an efficient, full operation of the program’s service activities. Additionally, the goal is to generate data on the program’s targeted short- and medium-term outcomes, specifically </a:t>
            </a:r>
            <a:r>
              <a:rPr lang="en-US" altLang="en-US" b="0" baseline="0" dirty="0">
                <a:latin typeface="+mn-lt"/>
              </a:rPr>
              <a:t>assessing whether changes occur between beneficiaries’ program entry and exit. </a:t>
            </a:r>
          </a:p>
          <a:p>
            <a:pPr marL="0" marR="0">
              <a:lnSpc>
                <a:spcPct val="100000"/>
              </a:lnSpc>
              <a:spcBef>
                <a:spcPts val="0"/>
              </a:spcBef>
              <a:spcAft>
                <a:spcPts val="0"/>
              </a:spcAft>
            </a:pPr>
            <a:r>
              <a:rPr lang="en-US" altLang="en-US" b="1" baseline="0" dirty="0"/>
              <a:t>Evaluation budget: </a:t>
            </a:r>
            <a:r>
              <a:rPr lang="en-US" altLang="en-US" b="0" baseline="0" dirty="0"/>
              <a:t>The program has a small evaluation budget and has set aside between 10% of its annual funding for evaluation activities. </a:t>
            </a:r>
            <a:endParaRPr lang="en-US" altLang="en-US" b="1"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5FB790BF-E8A3-4803-A670-C97A79A25D9A}" type="slidenum">
              <a:rPr lang="en-US" smtClean="0"/>
              <a:pPr>
                <a:defRPr/>
              </a:pPr>
              <a:t>25</a:t>
            </a:fld>
            <a:endParaRPr lang="en-US" dirty="0"/>
          </a:p>
        </p:txBody>
      </p:sp>
    </p:spTree>
    <p:extLst>
      <p:ext uri="{BB962C8B-B14F-4D97-AF65-F5344CB8AC3E}">
        <p14:creationId xmlns:p14="http://schemas.microsoft.com/office/powerpoint/2010/main" val="3466551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spcBef>
                <a:spcPct val="0"/>
              </a:spcBef>
            </a:pPr>
            <a:r>
              <a:rPr lang="en-US" altLang="en-US" u="sng" dirty="0"/>
              <a:t>Facilitator notes</a:t>
            </a:r>
            <a:r>
              <a:rPr lang="en-US" altLang="en-US" dirty="0"/>
              <a:t>: </a:t>
            </a:r>
            <a:r>
              <a:rPr lang="en-US" altLang="en-US" baseline="0" dirty="0"/>
              <a:t>On this slide we present an example of a long-term research agenda for the new SCP grantee that takes into account the program’s logic model and other key characteristics. </a:t>
            </a:r>
          </a:p>
          <a:p>
            <a:pPr>
              <a:spcBef>
                <a:spcPct val="0"/>
              </a:spcBef>
            </a:pPr>
            <a:endParaRPr lang="en-US" altLang="en-US" baseline="0" dirty="0"/>
          </a:p>
          <a:p>
            <a:pPr>
              <a:spcBef>
                <a:spcPct val="0"/>
              </a:spcBef>
            </a:pPr>
            <a:r>
              <a:rPr lang="en-US" altLang="en-US" baseline="0" dirty="0"/>
              <a:t>The grantee’s long-term research agenda outlines a set of evaluation activities that are designed to move the program from stage 1 (Identify a strong program design) to stage 3: (Assess program outcomes) on the evidence continuum. Over a six-year time frame, the activities include:</a:t>
            </a:r>
          </a:p>
          <a:p>
            <a:pPr marL="228600" indent="-228600">
              <a:spcBef>
                <a:spcPct val="0"/>
              </a:spcBef>
              <a:buAutoNum type="arabicPeriod"/>
            </a:pPr>
            <a:r>
              <a:rPr lang="en-US" altLang="en-US" baseline="0" dirty="0"/>
              <a:t>Conduct a literature review to determine best practices for implementing the program’s core service activities –</a:t>
            </a:r>
            <a:r>
              <a:rPr lang="en-US" baseline="0" dirty="0"/>
              <a:t>providing </a:t>
            </a:r>
            <a:r>
              <a:rPr lang="en-US" sz="1200" dirty="0"/>
              <a:t>supportive and individualized services to homebound older adults</a:t>
            </a:r>
            <a:r>
              <a:rPr lang="en-US" sz="1200" b="0" i="0" kern="1200" dirty="0">
                <a:solidFill>
                  <a:schemeClr val="tx1"/>
                </a:solidFill>
                <a:effectLst/>
                <a:latin typeface="+mn-lt"/>
                <a:ea typeface="+mn-ea"/>
                <a:cs typeface="+mn-cs"/>
              </a:rPr>
              <a:t>. Develop a logic</a:t>
            </a:r>
            <a:r>
              <a:rPr lang="en-US" sz="1200" b="0" i="0" kern="1200" baseline="0" dirty="0">
                <a:solidFill>
                  <a:schemeClr val="tx1"/>
                </a:solidFill>
                <a:effectLst/>
                <a:latin typeface="+mn-lt"/>
                <a:ea typeface="+mn-ea"/>
                <a:cs typeface="+mn-cs"/>
              </a:rPr>
              <a:t> model and a detailed program implementation plan that lays out what and how each of the program’s core service activities are to be implemented, incorporating best practices identified in the literature. This first set of activities aligns with stage 1 on the evidence continuum and should have been accomplished before the program applied for funding.</a:t>
            </a:r>
          </a:p>
          <a:p>
            <a:pPr marL="228600" indent="-228600">
              <a:spcBef>
                <a:spcPct val="0"/>
              </a:spcBef>
              <a:buAutoNum type="arabicPeriod"/>
            </a:pPr>
            <a:r>
              <a:rPr lang="en-US" altLang="en-US" sz="1200" b="0" i="0" kern="1200" baseline="0" dirty="0">
                <a:solidFill>
                  <a:schemeClr val="tx1"/>
                </a:solidFill>
                <a:effectLst/>
                <a:latin typeface="+mn-lt"/>
                <a:ea typeface="+mn-ea"/>
                <a:cs typeface="+mn-cs"/>
              </a:rPr>
              <a:t>Create a data system to routinely collect performance measurement data and background data on program beneficiaries, program staff, and SCP volunteers. Collecting background data on all individuals who are involved in the program helps lay the groundwork for a process evaluation. Once the core elements of the data system have been developed, program staff and volunteers will begin to support routine data collection activities. This second set of activities aligns with stage 2 on the evidence continuum. Data collection systems should be in place before the program begins its first year of operation.</a:t>
            </a:r>
          </a:p>
          <a:p>
            <a:pPr marL="228600" indent="-228600">
              <a:spcBef>
                <a:spcPct val="0"/>
              </a:spcBef>
              <a:buAutoNum type="arabicPeriod"/>
            </a:pPr>
            <a:r>
              <a:rPr lang="en-US" altLang="en-US" sz="1200" b="0" i="0" kern="1200" baseline="0" dirty="0">
                <a:solidFill>
                  <a:schemeClr val="tx1"/>
                </a:solidFill>
                <a:effectLst/>
                <a:latin typeface="+mn-lt"/>
                <a:ea typeface="+mn-ea"/>
                <a:cs typeface="+mn-cs"/>
              </a:rPr>
              <a:t>Once the program is collecting performance measure routinely and accurately, they would develop a survey to measure the program’s short-term outcomes such as </a:t>
            </a:r>
            <a:r>
              <a:rPr lang="en-US" altLang="en-US" b="0" baseline="0" dirty="0">
                <a:latin typeface="+mn-lt"/>
              </a:rPr>
              <a:t>beneficiaries’ </a:t>
            </a:r>
            <a:r>
              <a:rPr lang="en-US" sz="1200" kern="1200" baseline="0" dirty="0">
                <a:solidFill>
                  <a:schemeClr val="dk1"/>
                </a:solidFill>
                <a:latin typeface="+mn-lt"/>
                <a:ea typeface="+mn-ea"/>
                <a:cs typeface="+mn-cs"/>
              </a:rPr>
              <a:t>capacity for independent living and increases in social support</a:t>
            </a:r>
            <a:r>
              <a:rPr lang="en-US" sz="1200" baseline="0" dirty="0">
                <a:solidFill>
                  <a:srgbClr val="595959"/>
                </a:solidFill>
                <a:effectLst/>
                <a:latin typeface="+mn-lt"/>
                <a:ea typeface="Calibri"/>
                <a:cs typeface="Arial" panose="020B0604020202020204" pitchFamily="34" charset="0"/>
              </a:rPr>
              <a:t>. </a:t>
            </a:r>
            <a:r>
              <a:rPr lang="en-US" altLang="en-US" sz="1200" b="0" i="0" kern="1200" baseline="0" dirty="0">
                <a:solidFill>
                  <a:schemeClr val="tx1"/>
                </a:solidFill>
                <a:effectLst/>
                <a:latin typeface="+mn-lt"/>
                <a:ea typeface="+mn-ea"/>
                <a:cs typeface="+mn-cs"/>
              </a:rPr>
              <a:t>After the survey has been developed and pilot-tested with a small sample, volunteers will begin to administer the survey to program beneficiaries at program entry and program exit. This third set of activities aligns with stage 3 on the evidence continuum.</a:t>
            </a:r>
          </a:p>
          <a:p>
            <a:pPr marL="228600" indent="-228600">
              <a:spcBef>
                <a:spcPct val="0"/>
              </a:spcBef>
              <a:buAutoNum type="arabicPeriod"/>
            </a:pPr>
            <a:r>
              <a:rPr lang="en-US" altLang="en-US" sz="1200" b="0" i="0" kern="1200" baseline="0" dirty="0">
                <a:solidFill>
                  <a:schemeClr val="tx1"/>
                </a:solidFill>
                <a:effectLst/>
                <a:latin typeface="+mn-lt"/>
                <a:ea typeface="+mn-ea"/>
                <a:cs typeface="+mn-cs"/>
              </a:rPr>
              <a:t>Next, for the program’s first evaluation, they could conduct an internal process evaluation to determine if the program is being implemented with fidelity to the central model as depicted by the logic model and program implementation plan. Examples of questions that a process evaluation might address include: </a:t>
            </a:r>
          </a:p>
          <a:p>
            <a:pPr marL="0" indent="0">
              <a:spcBef>
                <a:spcPct val="0"/>
              </a:spcBef>
              <a:buNone/>
            </a:pPr>
            <a:r>
              <a:rPr lang="en-US" altLang="en-US" sz="1200" b="0" i="0" kern="1200" baseline="0" dirty="0">
                <a:solidFill>
                  <a:schemeClr val="tx1"/>
                </a:solidFill>
                <a:effectLst/>
                <a:latin typeface="+mn-lt"/>
                <a:ea typeface="+mn-ea"/>
                <a:cs typeface="+mn-cs"/>
              </a:rPr>
              <a:t>	- Who is the program serving? Is the program reaching its target population? Are volunteers 	implementing the supportive and individualized services according to the program’s central model? 	Are volunteers using the workshop curriculum according to the central model? What challenges are 	volunteers facing in serving the program’s beneficiaries? The program would then make data-	driven adjustments to the program’s implementation as needed. This fourth set of activities aligns 	with stage 2 on the evidence continuum.</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startAt="5"/>
              <a:tabLst/>
              <a:defRPr/>
            </a:pPr>
            <a:r>
              <a:rPr lang="en-US" altLang="en-US" sz="1200" b="0" i="0" kern="1200" baseline="0" dirty="0">
                <a:solidFill>
                  <a:schemeClr val="tx1"/>
                </a:solidFill>
                <a:effectLst/>
                <a:latin typeface="+mn-lt"/>
                <a:ea typeface="+mn-ea"/>
                <a:cs typeface="+mn-cs"/>
              </a:rPr>
              <a:t>Next, conduct a non-experimental outcome evaluation using an external evaluator, measuring both short-term and medium-term outcomes. Again, t</a:t>
            </a:r>
            <a:r>
              <a:rPr lang="en-US" altLang="en-US" b="0" baseline="0" dirty="0">
                <a:latin typeface="+mn-lt"/>
              </a:rPr>
              <a:t>he short-term outcomes that will be measured are outcomes on beneficiaries’ </a:t>
            </a:r>
            <a:r>
              <a:rPr lang="en-US" sz="1200" kern="1200" baseline="0" dirty="0">
                <a:solidFill>
                  <a:schemeClr val="dk1"/>
                </a:solidFill>
                <a:latin typeface="+mn-lt"/>
                <a:ea typeface="+mn-ea"/>
                <a:cs typeface="+mn-cs"/>
              </a:rPr>
              <a:t>capacity for independent living and increases in social support</a:t>
            </a:r>
            <a:r>
              <a:rPr lang="en-US" sz="1200" baseline="0" dirty="0">
                <a:solidFill>
                  <a:srgbClr val="595959"/>
                </a:solidFill>
                <a:effectLst/>
                <a:latin typeface="+mn-lt"/>
                <a:ea typeface="Calibri"/>
                <a:cs typeface="Arial" panose="020B0604020202020204" pitchFamily="34" charset="0"/>
              </a:rPr>
              <a:t>.</a:t>
            </a:r>
            <a:r>
              <a:rPr lang="en-US" sz="1200" b="0" i="0" kern="1200" baseline="0" dirty="0">
                <a:solidFill>
                  <a:schemeClr val="tx1"/>
                </a:solidFill>
                <a:effectLst/>
                <a:latin typeface="+mn-lt"/>
                <a:ea typeface="+mn-ea"/>
                <a:cs typeface="+mn-cs"/>
              </a:rPr>
              <a:t> Also, some medium level outcomes, such as </a:t>
            </a:r>
            <a:r>
              <a:rPr lang="en-US" sz="1200" kern="1200" baseline="0" dirty="0">
                <a:solidFill>
                  <a:srgbClr val="595959"/>
                </a:solidFill>
                <a:effectLst/>
                <a:latin typeface="Arial" panose="020B0604020202020204" pitchFamily="34" charset="0"/>
                <a:ea typeface="+mn-ea"/>
                <a:cs typeface="Arial" panose="020B0604020202020204" pitchFamily="34" charset="0"/>
              </a:rPr>
              <a:t>decreases in stress, anxiety, and depression, could be examined. </a:t>
            </a:r>
            <a:r>
              <a:rPr lang="en-US" altLang="en-US" sz="1200" b="0" i="0" kern="1200" baseline="0" dirty="0">
                <a:solidFill>
                  <a:schemeClr val="tx1"/>
                </a:solidFill>
                <a:effectLst/>
                <a:latin typeface="+mn-lt"/>
                <a:ea typeface="+mn-ea"/>
                <a:cs typeface="+mn-cs"/>
              </a:rPr>
              <a:t>This fifth set of activities aligns with stage 3 on the evidence continuum.</a:t>
            </a:r>
          </a:p>
          <a:p>
            <a:pPr marL="0" indent="0">
              <a:spcBef>
                <a:spcPct val="0"/>
              </a:spcBef>
              <a:buNone/>
            </a:pPr>
            <a:endParaRPr lang="en-US" altLang="en-US" sz="1200" b="0" i="0" kern="1200" baseline="0" dirty="0">
              <a:solidFill>
                <a:schemeClr val="tx1"/>
              </a:solidFill>
              <a:effectLst/>
              <a:latin typeface="+mn-lt"/>
              <a:ea typeface="+mn-ea"/>
              <a:cs typeface="+mn-cs"/>
            </a:endParaRPr>
          </a:p>
          <a:p>
            <a:pPr marL="0" indent="0">
              <a:spcBef>
                <a:spcPct val="0"/>
              </a:spcBef>
              <a:buNone/>
            </a:pPr>
            <a:r>
              <a:rPr lang="en-US" altLang="en-US" sz="1200" b="0" i="0" kern="1200" baseline="0" dirty="0">
                <a:solidFill>
                  <a:schemeClr val="tx1"/>
                </a:solidFill>
                <a:effectLst/>
                <a:latin typeface="+mn-lt"/>
                <a:ea typeface="+mn-ea"/>
                <a:cs typeface="+mn-cs"/>
              </a:rPr>
              <a:t>In sum, this example long-term research agenda for a small, new AmeriCorps grantee covers stages 1, 2, and 3 on the evidence continuum with each of the evaluation activities designed to build evidence of program effectiveness.</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5FB790BF-E8A3-4803-A670-C97A79A25D9A}" type="slidenum">
              <a:rPr lang="en-US" smtClean="0"/>
              <a:pPr>
                <a:defRPr/>
              </a:pPr>
              <a:t>26</a:t>
            </a:fld>
            <a:endParaRPr lang="en-US" dirty="0"/>
          </a:p>
        </p:txBody>
      </p:sp>
    </p:spTree>
    <p:extLst>
      <p:ext uri="{BB962C8B-B14F-4D97-AF65-F5344CB8AC3E}">
        <p14:creationId xmlns:p14="http://schemas.microsoft.com/office/powerpoint/2010/main" val="346655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0">
              <a:lnSpc>
                <a:spcPct val="100000"/>
              </a:lnSpc>
            </a:pPr>
            <a:r>
              <a:rPr lang="en-US" sz="1200" u="sng" dirty="0"/>
              <a:t>Facilitator Notes</a:t>
            </a:r>
            <a:r>
              <a:rPr lang="en-US" sz="1200" dirty="0"/>
              <a:t>: Example </a:t>
            </a:r>
            <a:r>
              <a:rPr lang="en-US" sz="1200" dirty="0">
                <a:latin typeface="+mn-lt"/>
              </a:rPr>
              <a:t>scenario 2 is based</a:t>
            </a:r>
            <a:r>
              <a:rPr lang="en-US" sz="1200" baseline="0" dirty="0">
                <a:latin typeface="+mn-lt"/>
              </a:rPr>
              <a:t> on a large, AmeriCorps State and National (ASN) </a:t>
            </a:r>
            <a:r>
              <a:rPr lang="en-US" dirty="0">
                <a:latin typeface="+mn-lt"/>
              </a:rPr>
              <a:t>grantee (</a:t>
            </a:r>
            <a:r>
              <a:rPr lang="en-US" dirty="0">
                <a:latin typeface="+mn-lt"/>
                <a:ea typeface="Times New Roman"/>
                <a:cs typeface="Arial" pitchFamily="34" charset="0"/>
              </a:rPr>
              <a:t>annual AmeriCorps funds &gt; $500k)</a:t>
            </a:r>
            <a:r>
              <a:rPr lang="en-US" baseline="0" dirty="0">
                <a:latin typeface="+mn-lt"/>
                <a:ea typeface="Times New Roman"/>
                <a:cs typeface="Arial" pitchFamily="34" charset="0"/>
              </a:rPr>
              <a:t> </a:t>
            </a:r>
            <a:r>
              <a:rPr lang="en-US" baseline="0" dirty="0">
                <a:latin typeface="+mn-lt"/>
                <a:ea typeface="+mn-ea"/>
                <a:cs typeface="+mn-cs"/>
              </a:rPr>
              <a:t>in its second three-year AmeriCorps grant cycle</a:t>
            </a:r>
            <a:r>
              <a:rPr lang="en-US" dirty="0">
                <a:latin typeface="+mn-lt"/>
              </a:rPr>
              <a:t>.</a:t>
            </a:r>
            <a:r>
              <a:rPr lang="en-US" baseline="0" dirty="0">
                <a:latin typeface="+mn-lt"/>
              </a:rPr>
              <a:t> Large ASN grantees are required to complete impact evaluations of their programs during their second or higher three-year grant cycles. This slide shows that for this large, relatively established AmeriCorps program, its evidence falls at stage 3 on the evidence continuum, but the grantee intends to develop a long-term research agenda that will </a:t>
            </a:r>
            <a:r>
              <a:rPr lang="en-US" baseline="0" dirty="0"/>
              <a:t>move them to the fifth stage on the evidence continuum. At the same time, the grantee’s research agenda includes evaluation activities to continue to generate evidence that falls under stages 2 and 3 on the continuum. </a:t>
            </a:r>
            <a:endParaRPr lang="en-US" altLang="en-US" sz="1200" dirty="0"/>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688619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u="sng" dirty="0"/>
              <a:t>Facilitator notes</a:t>
            </a:r>
            <a:r>
              <a:rPr lang="en-US" dirty="0"/>
              <a:t>: </a:t>
            </a:r>
          </a:p>
          <a:p>
            <a:r>
              <a:rPr lang="en-US" dirty="0"/>
              <a:t>On this slide we present an example of what a logic model might look like for a large, relatively</a:t>
            </a:r>
            <a:r>
              <a:rPr lang="en-US" baseline="0" dirty="0"/>
              <a:t> </a:t>
            </a:r>
            <a:r>
              <a:rPr lang="en-US" dirty="0"/>
              <a:t>established ASN AmeriCorps program</a:t>
            </a:r>
            <a:r>
              <a:rPr lang="en-US" baseline="0" dirty="0"/>
              <a:t> that recruits members to protect and restore natural habitats. </a:t>
            </a:r>
            <a:r>
              <a:rPr lang="en-US" sz="1200" kern="1200" dirty="0">
                <a:solidFill>
                  <a:schemeClr val="tx1"/>
                </a:solidFill>
                <a:effectLst/>
                <a:latin typeface="+mn-lt"/>
                <a:ea typeface="+mn-ea"/>
                <a:cs typeface="+mn-cs"/>
              </a:rPr>
              <a:t>Improving habitat for state and federally listed species is a primary goal of the program and member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projects</a:t>
            </a:r>
            <a:r>
              <a:rPr lang="en-US" sz="1200" kern="1200" baseline="0" dirty="0">
                <a:solidFill>
                  <a:schemeClr val="tx1"/>
                </a:solidFill>
                <a:effectLst/>
                <a:latin typeface="+mn-lt"/>
                <a:ea typeface="+mn-ea"/>
                <a:cs typeface="+mn-cs"/>
              </a:rPr>
              <a:t> focus on f</a:t>
            </a:r>
            <a:r>
              <a:rPr lang="en-US" sz="1200" kern="1200" dirty="0">
                <a:solidFill>
                  <a:schemeClr val="tx1"/>
                </a:solidFill>
                <a:effectLst/>
                <a:latin typeface="+mn-lt"/>
                <a:ea typeface="+mn-ea"/>
                <a:cs typeface="+mn-cs"/>
              </a:rPr>
              <a:t>orest enhancement and restoration.</a:t>
            </a:r>
            <a:endParaRPr lang="en-US" baseline="0" dirty="0"/>
          </a:p>
          <a:p>
            <a:pPr>
              <a:defRPr/>
            </a:pPr>
            <a:endParaRPr lang="en-US" baseline="0" dirty="0"/>
          </a:p>
          <a:p>
            <a:pPr>
              <a:defRPr/>
            </a:pPr>
            <a:r>
              <a:rPr lang="en-US" dirty="0"/>
              <a:t>The program has the</a:t>
            </a:r>
            <a:r>
              <a:rPr lang="en-US" baseline="0" dirty="0"/>
              <a:t> following </a:t>
            </a:r>
            <a:r>
              <a:rPr lang="en-US" dirty="0"/>
              <a:t>inputs and resources: </a:t>
            </a:r>
            <a:r>
              <a:rPr lang="en-US" baseline="0" dirty="0"/>
              <a:t>funding, full-time program </a:t>
            </a:r>
            <a:r>
              <a:rPr lang="en-US" dirty="0"/>
              <a:t>staff,</a:t>
            </a:r>
            <a:r>
              <a:rPr lang="en-US" baseline="0" dirty="0"/>
              <a:t> AmeriCorps members, staff, enhancement and restoration projects on forest and wetland sites, and upkeep activities to enable native plants to survive. </a:t>
            </a:r>
            <a:r>
              <a:rPr lang="en-US" dirty="0"/>
              <a:t>By carrying</a:t>
            </a:r>
            <a:r>
              <a:rPr lang="en-US" baseline="0" dirty="0"/>
              <a:t> out these activities</a:t>
            </a:r>
            <a:r>
              <a:rPr lang="en-US" dirty="0"/>
              <a:t>, the program</a:t>
            </a:r>
            <a:r>
              <a:rPr lang="en-US" baseline="0" dirty="0"/>
              <a:t> expects to produce the </a:t>
            </a:r>
            <a:r>
              <a:rPr lang="en-US" dirty="0"/>
              <a:t>following outputs in a three-year</a:t>
            </a:r>
            <a:r>
              <a:rPr lang="en-US" baseline="0" dirty="0"/>
              <a:t> period: install 100,000 native trees and shrubs on public land and remove 50% of invasive plant species on 10 forest sites (25 acres in size). </a:t>
            </a:r>
            <a:r>
              <a:rPr lang="en-US" dirty="0"/>
              <a:t>The program is expected </a:t>
            </a:r>
            <a:r>
              <a:rPr lang="en-US" baseline="0" dirty="0"/>
              <a:t>to </a:t>
            </a:r>
            <a:r>
              <a:rPr lang="en-US" dirty="0"/>
              <a:t>achieve the following outcomes:</a:t>
            </a:r>
            <a:r>
              <a:rPr lang="en-US" baseline="0" dirty="0"/>
              <a:t> </a:t>
            </a:r>
          </a:p>
          <a:p>
            <a:pPr>
              <a:defRPr/>
            </a:pPr>
            <a:r>
              <a:rPr lang="en-US" i="1" baseline="0" dirty="0"/>
              <a:t>Short-term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Increase </a:t>
            </a:r>
            <a:r>
              <a:rPr lang="en-US" baseline="0" dirty="0"/>
              <a:t>diversity and coverage of native plant species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Reduce presence of invasive plant species</a:t>
            </a:r>
          </a:p>
          <a:p>
            <a:pPr>
              <a:defRPr/>
            </a:pPr>
            <a:r>
              <a:rPr lang="en-US" i="1" baseline="0" dirty="0"/>
              <a:t>Medium-term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Improve habitat spaces for native plants and wildlife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Increase survival rate of native plants</a:t>
            </a:r>
            <a:r>
              <a:rPr lang="en-US" baseline="0" dirty="0"/>
              <a:t> and wildlife</a:t>
            </a:r>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a:t>Long-term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Maintain conservation of healthy, productive, sustainable ecosystems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28</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pPr>
            <a:r>
              <a:rPr lang="en-US" altLang="en-US" u="sng" dirty="0"/>
              <a:t>Facilitator notes</a:t>
            </a:r>
            <a:r>
              <a:rPr lang="en-US" altLang="en-US" dirty="0"/>
              <a:t>: Some</a:t>
            </a:r>
            <a:r>
              <a:rPr lang="en-US" altLang="en-US" baseline="0" dirty="0"/>
              <a:t> k</a:t>
            </a:r>
            <a:r>
              <a:rPr lang="en-US" altLang="en-US" dirty="0"/>
              <a:t>ey</a:t>
            </a:r>
            <a:r>
              <a:rPr lang="en-US" altLang="en-US" baseline="0" dirty="0"/>
              <a:t> considerations in developing a long-term research agenda for a large, established AmeriCorps ASN program that focuses on environmental restoration services include: </a:t>
            </a:r>
            <a:endParaRPr lang="en-US" altLang="en-US" dirty="0"/>
          </a:p>
          <a:p>
            <a:pPr>
              <a:spcBef>
                <a:spcPct val="0"/>
              </a:spcBef>
            </a:pPr>
            <a:r>
              <a:rPr lang="en-US" altLang="en-US" b="1" dirty="0"/>
              <a:t>Program maturity: </a:t>
            </a:r>
            <a:r>
              <a:rPr lang="en-US" altLang="en-US" b="0" dirty="0"/>
              <a:t>The </a:t>
            </a:r>
            <a:r>
              <a:rPr lang="en-US" altLang="en-US" b="0" baseline="0" dirty="0"/>
              <a:t>program has completed its first three-year AmeriCorps grant cycle, and has just received a second three-year cycle of funding. Members conduct environmental restoration projects in multiple sites and 2 new sites are to be added in the coming years. </a:t>
            </a:r>
            <a:endParaRPr lang="en-US" altLang="en-US" b="1" dirty="0"/>
          </a:p>
          <a:p>
            <a:pPr>
              <a:spcBef>
                <a:spcPct val="0"/>
              </a:spcBef>
            </a:pPr>
            <a:r>
              <a:rPr lang="en-US" altLang="en-US" b="1" dirty="0"/>
              <a:t>Existing</a:t>
            </a:r>
            <a:r>
              <a:rPr lang="en-US" altLang="en-US" b="1" baseline="0" dirty="0"/>
              <a:t> evidence: </a:t>
            </a:r>
            <a:r>
              <a:rPr lang="en-US" altLang="en-US" b="0" baseline="0" dirty="0"/>
              <a:t>During its first grant cycle, the grantee developed a program-wide database and established routine data collection processes for collecting performance measurement output and outcome data across all </a:t>
            </a:r>
            <a:r>
              <a:rPr lang="en-US" altLang="en-US" b="0" baseline="0" dirty="0">
                <a:latin typeface="+mn-lt"/>
              </a:rPr>
              <a:t>service sites. This program also conducted a process evaluation in its first grant cycle; while this is good practice, note that it is technically more than AmeriCorps requires for the first grant cycle. </a:t>
            </a:r>
          </a:p>
          <a:p>
            <a:pPr>
              <a:spcBef>
                <a:spcPct val="0"/>
              </a:spcBef>
            </a:pPr>
            <a:r>
              <a:rPr lang="en-US" altLang="en-US" b="1" baseline="0" dirty="0">
                <a:latin typeface="+mn-lt"/>
              </a:rPr>
              <a:t>Funder requirements: </a:t>
            </a:r>
            <a:r>
              <a:rPr lang="en-US" altLang="en-US" b="0" baseline="0" dirty="0">
                <a:latin typeface="+mn-lt"/>
              </a:rPr>
              <a:t>For </a:t>
            </a:r>
            <a:r>
              <a:rPr lang="en-US" altLang="en-US" b="0" baseline="0">
                <a:latin typeface="+mn-lt"/>
              </a:rPr>
              <a:t>large ASN grantees</a:t>
            </a:r>
            <a:r>
              <a:rPr lang="en-US" altLang="en-US" b="0" baseline="0" dirty="0">
                <a:latin typeface="+mn-lt"/>
              </a:rPr>
              <a:t>, AmeriCorps requires an external impact evaluation to be completed by the end of their second three-year grant cycle. Grantees are required to submit an evaluation report AND an evaluation plan with their re-compete application after completing two or more three-year cycles.</a:t>
            </a:r>
            <a:endParaRPr lang="en-US" altLang="en-US" b="1" baseline="0" dirty="0">
              <a:latin typeface="+mn-lt"/>
            </a:endParaRPr>
          </a:p>
          <a:p>
            <a:pPr>
              <a:spcBef>
                <a:spcPct val="0"/>
              </a:spcBef>
            </a:pPr>
            <a:r>
              <a:rPr lang="en-US" altLang="en-US" b="1" baseline="0" dirty="0">
                <a:latin typeface="+mn-lt"/>
              </a:rPr>
              <a:t>Long-term program goals: </a:t>
            </a:r>
            <a:r>
              <a:rPr lang="en-US" altLang="en-US" b="0" baseline="0" dirty="0">
                <a:latin typeface="+mn-lt"/>
              </a:rPr>
              <a:t>The program’s long-term goals include maintaining fidelity of program implementation across existing program sites as well as new sites that are added during the second grant cycle. Additionally, the program intends to build up its evidence of effectiveness as part of a larger strategy to secure additional funding to expand program operations in the future.</a:t>
            </a:r>
            <a:endParaRPr lang="en-US" altLang="en-US" b="1" baseline="0" dirty="0">
              <a:latin typeface="+mn-lt"/>
            </a:endParaRPr>
          </a:p>
          <a:p>
            <a:pPr marL="0" marR="0">
              <a:lnSpc>
                <a:spcPct val="115000"/>
              </a:lnSpc>
              <a:spcBef>
                <a:spcPts val="0"/>
              </a:spcBef>
              <a:spcAft>
                <a:spcPts val="0"/>
              </a:spcAft>
            </a:pPr>
            <a:r>
              <a:rPr lang="en-US" altLang="en-US" b="1" baseline="0" dirty="0">
                <a:latin typeface="+mn-lt"/>
              </a:rPr>
              <a:t>Long-term research goals: </a:t>
            </a:r>
            <a:r>
              <a:rPr lang="en-US" altLang="en-US" b="0" baseline="0" dirty="0">
                <a:latin typeface="+mn-lt"/>
              </a:rPr>
              <a:t>The program’s long-term research goals consist of conducting an impact evaluation that spans a six-year time frame to assess the program’s short- and medium-term outcomes, specifically whether there’s an increase in the </a:t>
            </a:r>
            <a:r>
              <a:rPr lang="en-US" sz="1200" dirty="0">
                <a:solidFill>
                  <a:srgbClr val="595959"/>
                </a:solidFill>
                <a:effectLst/>
                <a:latin typeface="+mn-lt"/>
                <a:ea typeface="Calibri"/>
                <a:cs typeface="Times New Roman"/>
              </a:rPr>
              <a:t>diversity</a:t>
            </a:r>
            <a:r>
              <a:rPr lang="en-US" sz="1200" baseline="0" dirty="0">
                <a:solidFill>
                  <a:srgbClr val="595959"/>
                </a:solidFill>
                <a:effectLst/>
                <a:latin typeface="+mn-lt"/>
                <a:ea typeface="Calibri"/>
                <a:cs typeface="Times New Roman"/>
              </a:rPr>
              <a:t> and coverage of native plant species, a reduced presence of invasive plant species, improved</a:t>
            </a:r>
            <a:r>
              <a:rPr lang="en-US" sz="1200" dirty="0">
                <a:solidFill>
                  <a:srgbClr val="595959"/>
                </a:solidFill>
                <a:effectLst/>
                <a:latin typeface="+mn-lt"/>
                <a:ea typeface="Calibri"/>
                <a:cs typeface="Times New Roman"/>
              </a:rPr>
              <a:t> habitat</a:t>
            </a:r>
            <a:r>
              <a:rPr lang="en-US" sz="1200" baseline="0" dirty="0">
                <a:solidFill>
                  <a:srgbClr val="595959"/>
                </a:solidFill>
                <a:effectLst/>
                <a:latin typeface="+mn-lt"/>
                <a:ea typeface="Calibri"/>
                <a:cs typeface="Times New Roman"/>
              </a:rPr>
              <a:t> spaces for wildlife, and an increase in survival rate of native plant species and wildlife</a:t>
            </a:r>
            <a:r>
              <a:rPr lang="en-US" altLang="en-US" b="0" baseline="0" dirty="0">
                <a:latin typeface="+mn-lt"/>
              </a:rPr>
              <a:t>. As an environmental restoration program, four to six years is the minimum amount of time needed for the program’s short- and medium-term outcomes to be fully realized. For this reason, the grantee intends to submit a request for an alternative evaluation approach for timing considerations, specifically requesting approval for a three-year extension to complete an external impact evaluation report. If their request is approved, the grantee will submit an “interim” evaluation report with their re-compete application after completing a second three-year grant cycle. More information on AmeriCorps' “</a:t>
            </a:r>
            <a:r>
              <a:rPr lang="en-US" dirty="0">
                <a:latin typeface="+mn-lt"/>
              </a:rPr>
              <a:t>Approval of Alternative Evaluation Approaches for ACSN Grantees” can be found on the Evaluation Resources page. </a:t>
            </a:r>
            <a:endParaRPr lang="en-US" altLang="en-US" b="1" baseline="0" dirty="0">
              <a:latin typeface="+mn-lt"/>
            </a:endParaRPr>
          </a:p>
          <a:p>
            <a:pPr>
              <a:spcBef>
                <a:spcPct val="0"/>
              </a:spcBef>
            </a:pPr>
            <a:r>
              <a:rPr lang="en-US" altLang="en-US" b="1" baseline="0" dirty="0">
                <a:latin typeface="+mn-lt"/>
              </a:rPr>
              <a:t>Evaluation budget: </a:t>
            </a:r>
            <a:r>
              <a:rPr lang="en-US" altLang="en-US" b="0" baseline="0" dirty="0">
                <a:latin typeface="+mn-lt"/>
              </a:rPr>
              <a:t>The program has set aside 15% of its annual funding for evaluation activities and is seeking additional outside funding to cover the last three years of the impact evaluation study. </a:t>
            </a:r>
            <a:endParaRPr lang="en-US" altLang="en-US" b="1" dirty="0">
              <a:latin typeface="+mn-lt"/>
            </a:endParaRP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5FB790BF-E8A3-4803-A670-C97A79A25D9A}" type="slidenum">
              <a:rPr lang="en-US" smtClean="0"/>
              <a:pPr>
                <a:defRPr/>
              </a:pPr>
              <a:t>29</a:t>
            </a:fld>
            <a:endParaRPr lang="en-US" dirty="0"/>
          </a:p>
        </p:txBody>
      </p:sp>
    </p:spTree>
    <p:extLst>
      <p:ext uri="{BB962C8B-B14F-4D97-AF65-F5344CB8AC3E}">
        <p14:creationId xmlns:p14="http://schemas.microsoft.com/office/powerpoint/2010/main" val="346655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We begin</a:t>
            </a:r>
            <a:r>
              <a:rPr lang="en-US" baseline="0" dirty="0"/>
              <a:t> this presentation with an overview of what a long-term research agenda is, why it is important to develop one, and the relationship between a long-term research agenda and a program’s evidence of effectiveness.</a:t>
            </a:r>
            <a:endParaRPr lang="en-US" dirty="0"/>
          </a:p>
          <a:p>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a:t>
            </a:fld>
            <a:endParaRPr lang="en-US" dirty="0"/>
          </a:p>
        </p:txBody>
      </p:sp>
    </p:spTree>
    <p:extLst>
      <p:ext uri="{BB962C8B-B14F-4D97-AF65-F5344CB8AC3E}">
        <p14:creationId xmlns:p14="http://schemas.microsoft.com/office/powerpoint/2010/main" val="3081865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pPr>
            <a:r>
              <a:rPr lang="en-US" altLang="en-US" u="sng" dirty="0"/>
              <a:t>Facilitator notes</a:t>
            </a:r>
            <a:r>
              <a:rPr lang="en-US" altLang="en-US" dirty="0"/>
              <a:t>: </a:t>
            </a:r>
            <a:r>
              <a:rPr lang="en-US" altLang="en-US" baseline="0" dirty="0"/>
              <a:t>On this slide we present an example of a long-term research agenda for a large, established AmeriCorps grantee that takes into account the program’s logic model and other key characteristics. </a:t>
            </a:r>
          </a:p>
          <a:p>
            <a:pPr>
              <a:spcBef>
                <a:spcPct val="0"/>
              </a:spcBef>
            </a:pPr>
            <a:endParaRPr lang="en-US" altLang="en-US" baseline="0" dirty="0"/>
          </a:p>
          <a:p>
            <a:pPr>
              <a:spcBef>
                <a:spcPct val="0"/>
              </a:spcBef>
            </a:pPr>
            <a:r>
              <a:rPr lang="en-US" altLang="en-US" baseline="0" dirty="0"/>
              <a:t>The grantee’s long-term research agenda outlines a set of evaluation activities that are designed to move the program from stage 3 (Assess program outcomes) to stage 5: (Obtain strong evidence of positive program impact) on the evidence continuum while continuing to generate evidence that supports stages 2 and 3. The activities include:</a:t>
            </a:r>
          </a:p>
          <a:p>
            <a:pPr marL="228600" marR="0" indent="-228600" algn="l" defTabSz="457200" rtl="0" eaLnBrk="1" fontAlgn="auto" latinLnBrk="0" hangingPunct="1">
              <a:lnSpc>
                <a:spcPct val="100000"/>
              </a:lnSpc>
              <a:spcBef>
                <a:spcPct val="0"/>
              </a:spcBef>
              <a:spcAft>
                <a:spcPts val="0"/>
              </a:spcAft>
              <a:buClrTx/>
              <a:buSzTx/>
              <a:buFontTx/>
              <a:buAutoNum type="arabicPeriod"/>
              <a:tabLst/>
              <a:defRPr/>
            </a:pPr>
            <a:r>
              <a:rPr lang="en-US" altLang="en-US" sz="1200" b="0" i="0" kern="1200" baseline="0" dirty="0">
                <a:solidFill>
                  <a:schemeClr val="tx1"/>
                </a:solidFill>
                <a:effectLst/>
                <a:latin typeface="+mn-lt"/>
                <a:ea typeface="+mn-ea"/>
                <a:cs typeface="+mn-cs"/>
              </a:rPr>
              <a:t>Continue to collect and analyze output and outcome performance measurement data on an annual basis. This set of activities aligns with stage 3 on the evidence continuum, and will occur in the second grant cycle and beyond. </a:t>
            </a:r>
          </a:p>
          <a:p>
            <a:pPr marL="228600" marR="0" indent="-228600" algn="l" defTabSz="457200" rtl="0" eaLnBrk="1" fontAlgn="auto" latinLnBrk="0" hangingPunct="1">
              <a:lnSpc>
                <a:spcPct val="100000"/>
              </a:lnSpc>
              <a:spcBef>
                <a:spcPct val="0"/>
              </a:spcBef>
              <a:spcAft>
                <a:spcPts val="0"/>
              </a:spcAft>
              <a:buClrTx/>
              <a:buSzTx/>
              <a:buFontTx/>
              <a:buAutoNum type="arabicPeriod"/>
              <a:tabLst/>
              <a:defRPr/>
            </a:pPr>
            <a:r>
              <a:rPr lang="en-US" altLang="en-US" sz="1200" b="0" i="0" kern="1200" baseline="0" dirty="0">
                <a:solidFill>
                  <a:schemeClr val="tx1"/>
                </a:solidFill>
                <a:effectLst/>
                <a:latin typeface="+mn-lt"/>
                <a:ea typeface="+mn-ea"/>
                <a:cs typeface="+mn-cs"/>
              </a:rPr>
              <a:t>Simultaneous to those ongoing activities, c</a:t>
            </a:r>
            <a:r>
              <a:rPr lang="en-US" altLang="en-US" baseline="0" dirty="0"/>
              <a:t>onduct a quasi-experimental (QED) study using an external evaluator, measuring all short- and medium-term outcomes over a six-year time frame and relative to a matched comparison group of sites (i.e., adjacent non-serviced areas that are similar to the pre-restoration conditions at the treatment sites). Data collection for the QED study may include: </a:t>
            </a:r>
          </a:p>
          <a:p>
            <a:pPr marL="171450" marR="0" indent="-171450" algn="l" defTabSz="457200" rtl="0" eaLnBrk="1" fontAlgn="auto" latinLnBrk="0" hangingPunct="1">
              <a:lnSpc>
                <a:spcPct val="100000"/>
              </a:lnSpc>
              <a:spcBef>
                <a:spcPct val="0"/>
              </a:spcBef>
              <a:spcAft>
                <a:spcPts val="0"/>
              </a:spcAft>
              <a:buClrTx/>
              <a:buSzTx/>
              <a:buFontTx/>
              <a:buChar char="-"/>
              <a:tabLst/>
              <a:defRPr/>
            </a:pPr>
            <a:r>
              <a:rPr lang="en-US" altLang="en-US" baseline="0" dirty="0"/>
              <a:t>A pre-restoration site condition survey </a:t>
            </a:r>
            <a:r>
              <a:rPr lang="en-US" sz="1200" kern="1200" dirty="0">
                <a:solidFill>
                  <a:schemeClr val="tx1"/>
                </a:solidFill>
                <a:effectLst/>
                <a:latin typeface="+mn-lt"/>
                <a:ea typeface="+mn-ea"/>
                <a:cs typeface="+mn-cs"/>
              </a:rPr>
              <a:t>at both treatment and comparison sites </a:t>
            </a:r>
            <a:r>
              <a:rPr lang="en-US" altLang="en-US" baseline="0" dirty="0"/>
              <a:t>to document </a:t>
            </a:r>
            <a:r>
              <a:rPr lang="en-US" sz="1200" kern="1200" dirty="0">
                <a:solidFill>
                  <a:schemeClr val="tx1"/>
                </a:solidFill>
                <a:effectLst/>
                <a:latin typeface="+mn-lt"/>
                <a:ea typeface="+mn-ea"/>
                <a:cs typeface="+mn-cs"/>
              </a:rPr>
              <a:t>the dominant invasive plants at each site, existing native vegetation conditions and coverage, and existing</a:t>
            </a:r>
            <a:r>
              <a:rPr lang="en-US" sz="1200" kern="1200" baseline="0" dirty="0">
                <a:solidFill>
                  <a:schemeClr val="tx1"/>
                </a:solidFill>
                <a:effectLst/>
                <a:latin typeface="+mn-lt"/>
                <a:ea typeface="+mn-ea"/>
                <a:cs typeface="+mn-cs"/>
              </a:rPr>
              <a:t> habitat conditions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ct val="0"/>
              </a:spcBef>
              <a:spcAft>
                <a:spcPts val="0"/>
              </a:spcAft>
              <a:buClrTx/>
              <a:buSzTx/>
              <a:buFontTx/>
              <a:buChar char="-"/>
              <a:tabLst/>
              <a:defRPr/>
            </a:pPr>
            <a:r>
              <a:rPr lang="en-US" sz="1200" kern="1200" baseline="0" dirty="0">
                <a:solidFill>
                  <a:schemeClr val="tx1"/>
                </a:solidFill>
                <a:effectLst/>
                <a:latin typeface="+mn-lt"/>
                <a:ea typeface="+mn-ea"/>
                <a:cs typeface="+mn-cs"/>
              </a:rPr>
              <a:t>A post-restoration site condition survey administered at multiple time points over a six-year period </a:t>
            </a:r>
            <a:r>
              <a:rPr lang="en-US" sz="1200" kern="1200" dirty="0">
                <a:solidFill>
                  <a:schemeClr val="tx1"/>
                </a:solidFill>
                <a:effectLst/>
                <a:latin typeface="+mn-lt"/>
                <a:ea typeface="+mn-ea"/>
                <a:cs typeface="+mn-cs"/>
              </a:rPr>
              <a:t>at both treatment and comparison sites</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o record native and invasive plant cover estimates, native species richness, plant health and vigor, and habitat</a:t>
            </a:r>
            <a:r>
              <a:rPr lang="en-US" sz="1200" kern="1200" baseline="0" dirty="0">
                <a:solidFill>
                  <a:schemeClr val="tx1"/>
                </a:solidFill>
                <a:effectLst/>
                <a:latin typeface="+mn-lt"/>
                <a:ea typeface="+mn-ea"/>
                <a:cs typeface="+mn-cs"/>
              </a:rPr>
              <a:t> conditions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This set of activities aligns with stage 5 on the evidence continuum, and will start in the second grant cycle and continue into the third grant cycle.</a:t>
            </a:r>
          </a:p>
          <a:p>
            <a:pPr marL="228600" marR="0" indent="-228600" algn="l" defTabSz="457200" rtl="0" eaLnBrk="1" fontAlgn="auto" latinLnBrk="0" hangingPunct="1">
              <a:lnSpc>
                <a:spcPct val="100000"/>
              </a:lnSpc>
              <a:spcBef>
                <a:spcPct val="0"/>
              </a:spcBef>
              <a:spcAft>
                <a:spcPts val="0"/>
              </a:spcAft>
              <a:buClrTx/>
              <a:buSzTx/>
              <a:buFont typeface="+mj-lt"/>
              <a:buAutoNum type="arabicPeriod" startAt="3"/>
              <a:tabLst/>
              <a:defRPr/>
            </a:pPr>
            <a:r>
              <a:rPr lang="en-US" altLang="en-US" sz="1200" b="0" i="0" kern="1200" baseline="0" dirty="0">
                <a:solidFill>
                  <a:schemeClr val="tx1"/>
                </a:solidFill>
                <a:effectLst/>
                <a:latin typeface="+mn-lt"/>
                <a:ea typeface="+mn-ea"/>
                <a:cs typeface="+mn-cs"/>
              </a:rPr>
              <a:t>Conduct an internal process evaluation focused on new service sites to determine if the new restoration projects are being implemented with fidelity to the central model. Make data-driven adjustments to the program’s implementation as needed. This set of activities aligns with stage 2 on the evidence continuum, and will occur in the second grant cycle.</a:t>
            </a:r>
            <a:endParaRPr lang="en-US" altLang="en-US" baseline="0" dirty="0"/>
          </a:p>
          <a:p>
            <a:pPr marL="0" indent="0">
              <a:spcBef>
                <a:spcPct val="0"/>
              </a:spcBef>
              <a:buNone/>
            </a:pPr>
            <a:endParaRPr lang="en-US" altLang="en-US" sz="1200" b="0" i="0" kern="1200" baseline="0" dirty="0">
              <a:solidFill>
                <a:schemeClr val="tx1"/>
              </a:solidFill>
              <a:effectLst/>
              <a:latin typeface="+mn-lt"/>
              <a:ea typeface="+mn-ea"/>
              <a:cs typeface="+mn-cs"/>
            </a:endParaRPr>
          </a:p>
          <a:p>
            <a:pPr marL="0" indent="0">
              <a:spcBef>
                <a:spcPct val="0"/>
              </a:spcBef>
              <a:buNone/>
            </a:pPr>
            <a:r>
              <a:rPr lang="en-US" altLang="en-US" sz="1200" b="0" i="0" kern="1200" baseline="0" dirty="0">
                <a:solidFill>
                  <a:schemeClr val="tx1"/>
                </a:solidFill>
                <a:effectLst/>
                <a:latin typeface="+mn-lt"/>
                <a:ea typeface="+mn-ea"/>
                <a:cs typeface="+mn-cs"/>
              </a:rPr>
              <a:t>In sum, this example long-term research agenda for a large, relatively established AmeriCorps grantee shows the grantee moving from stage 3 to stage 5 on the evidence continuum while also carrying out evaluation activities that fall under stages 2 and 3 to assess program implementation across new service sites and generate performance measurement data. </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5FB790BF-E8A3-4803-A670-C97A79A25D9A}" type="slidenum">
              <a:rPr lang="en-US" smtClean="0"/>
              <a:pPr>
                <a:defRPr/>
              </a:pPr>
              <a:t>30</a:t>
            </a:fld>
            <a:endParaRPr lang="en-US" dirty="0"/>
          </a:p>
        </p:txBody>
      </p:sp>
    </p:spTree>
    <p:extLst>
      <p:ext uri="{BB962C8B-B14F-4D97-AF65-F5344CB8AC3E}">
        <p14:creationId xmlns:p14="http://schemas.microsoft.com/office/powerpoint/2010/main" val="3466551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Now let’s finish up the exercise, first reviewing the two parts</a:t>
            </a:r>
            <a:r>
              <a:rPr lang="en-US" baseline="0" dirty="0"/>
              <a:t> that you completed earlier. </a:t>
            </a:r>
          </a:p>
          <a:p>
            <a:endParaRPr lang="en-US" baseline="0" dirty="0"/>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31</a:t>
            </a:fld>
            <a:endParaRPr lang="en-US" dirty="0"/>
          </a:p>
        </p:txBody>
      </p:sp>
    </p:spTree>
    <p:extLst>
      <p:ext uri="{BB962C8B-B14F-4D97-AF65-F5344CB8AC3E}">
        <p14:creationId xmlns:p14="http://schemas.microsoft.com/office/powerpoint/2010/main" val="3441351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0">
              <a:lnSpc>
                <a:spcPct val="100000"/>
              </a:lnSpc>
            </a:pPr>
            <a:r>
              <a:rPr lang="en-US" sz="1200" u="sng" dirty="0"/>
              <a:t>Facilitator Notes</a:t>
            </a:r>
            <a:r>
              <a:rPr lang="en-US" sz="1200" dirty="0"/>
              <a:t>: Remember</a:t>
            </a:r>
            <a:r>
              <a:rPr lang="en-US" sz="1200" baseline="0" dirty="0"/>
              <a:t>, the goal of the exercise is to begin to build a long-term research agenda for your AmeriCorps program.</a:t>
            </a:r>
          </a:p>
          <a:p>
            <a:pPr lvl="0">
              <a:lnSpc>
                <a:spcPct val="100000"/>
              </a:lnSpc>
            </a:pPr>
            <a:endParaRPr lang="en-US" altLang="en-US" sz="1200" baseline="0" dirty="0"/>
          </a:p>
          <a:p>
            <a:pPr lvl="0">
              <a:lnSpc>
                <a:spcPct val="100000"/>
              </a:lnSpc>
            </a:pPr>
            <a:endParaRPr lang="en-US" altLang="en-US" sz="1200" baseline="0" dirty="0"/>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195997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u="sng" dirty="0"/>
              <a:t>Facilitator notes</a:t>
            </a:r>
            <a:r>
              <a:rPr lang="en-US" altLang="en-US" dirty="0"/>
              <a:t>: First, we asked you to fill</a:t>
            </a:r>
            <a:r>
              <a:rPr lang="en-US" altLang="en-US" baseline="0" dirty="0"/>
              <a:t> in these k</a:t>
            </a:r>
            <a:r>
              <a:rPr lang="en-US" altLang="en-US" dirty="0"/>
              <a:t>ey</a:t>
            </a:r>
            <a:r>
              <a:rPr lang="en-US" altLang="en-US" baseline="0" dirty="0"/>
              <a:t> considerations for developing a long-term research agenda for your program: </a:t>
            </a:r>
            <a:endParaRPr lang="en-US" altLang="en-US" dirty="0"/>
          </a:p>
          <a:p>
            <a:pPr>
              <a:spcBef>
                <a:spcPct val="0"/>
              </a:spcBef>
            </a:pPr>
            <a:r>
              <a:rPr lang="en-US" altLang="en-US" b="1" dirty="0"/>
              <a:t>Program maturity:</a:t>
            </a:r>
          </a:p>
          <a:p>
            <a:pPr>
              <a:spcBef>
                <a:spcPct val="0"/>
              </a:spcBef>
            </a:pPr>
            <a:r>
              <a:rPr lang="en-US" altLang="en-US" b="1" dirty="0"/>
              <a:t>Existing</a:t>
            </a:r>
            <a:r>
              <a:rPr lang="en-US" altLang="en-US" b="1" baseline="0" dirty="0"/>
              <a:t> evidence: </a:t>
            </a:r>
          </a:p>
          <a:p>
            <a:pPr>
              <a:spcBef>
                <a:spcPct val="0"/>
              </a:spcBef>
            </a:pPr>
            <a:r>
              <a:rPr lang="en-US" altLang="en-US" b="1" baseline="0" dirty="0"/>
              <a:t>Funder requirements: </a:t>
            </a:r>
          </a:p>
          <a:p>
            <a:pPr>
              <a:spcBef>
                <a:spcPct val="0"/>
              </a:spcBef>
            </a:pPr>
            <a:r>
              <a:rPr lang="en-US" altLang="en-US" b="1" baseline="0" dirty="0"/>
              <a:t>Long-term program goals: </a:t>
            </a:r>
          </a:p>
          <a:p>
            <a:pPr>
              <a:spcBef>
                <a:spcPct val="0"/>
              </a:spcBef>
            </a:pPr>
            <a:r>
              <a:rPr lang="en-US" altLang="en-US" b="1" baseline="0" dirty="0"/>
              <a:t>Long-term research goals:</a:t>
            </a:r>
            <a:r>
              <a:rPr lang="en-US" altLang="en-US" b="0" baseline="0" dirty="0"/>
              <a:t>.</a:t>
            </a:r>
            <a:endParaRPr lang="en-US" altLang="en-US" b="1" baseline="0" dirty="0"/>
          </a:p>
          <a:p>
            <a:pPr>
              <a:spcBef>
                <a:spcPct val="0"/>
              </a:spcBef>
            </a:pPr>
            <a:r>
              <a:rPr lang="en-US" altLang="en-US" b="1" baseline="0" dirty="0"/>
              <a:t>Evaluation budget:</a:t>
            </a:r>
            <a:endParaRPr lang="en-US" altLang="en-US" b="1" dirty="0"/>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a:defRPr/>
            </a:pPr>
            <a:fld id="{5FB790BF-E8A3-4803-A670-C97A79A25D9A}"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811704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u="sng" baseline="0" dirty="0"/>
              <a:t>Facilitator notes:</a:t>
            </a:r>
            <a:r>
              <a:rPr lang="en-US" altLang="en-US" sz="1200" u="none" baseline="0" dirty="0"/>
              <a:t> Next we asked you to identify where</a:t>
            </a:r>
            <a:r>
              <a:rPr lang="en-US" altLang="en-US" sz="1200" baseline="0" dirty="0"/>
              <a:t> your program currently is on the evidence continuum and then consider where you want to go. </a:t>
            </a:r>
            <a:endParaRPr lang="en-US" altLang="en-US" sz="1200" dirty="0"/>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688619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u="sng" dirty="0"/>
              <a:t>Facilitator notes</a:t>
            </a:r>
            <a:r>
              <a:rPr lang="en-US" altLang="en-US" dirty="0"/>
              <a:t>:</a:t>
            </a:r>
            <a:r>
              <a:rPr lang="en-US" altLang="en-US" baseline="0" dirty="0"/>
              <a:t> Now for this last part of the exercise, fill in the evaluation activities that match up with each stage of evidence that you will be building as part of your long-term research agenda.</a:t>
            </a:r>
          </a:p>
          <a:p>
            <a:pPr>
              <a:spcBef>
                <a:spcPct val="0"/>
              </a:spcBef>
            </a:pPr>
            <a:endParaRPr lang="en-US" altLang="en-US" baseline="0" dirty="0"/>
          </a:p>
          <a:p>
            <a:pPr marL="0" indent="0">
              <a:spcBef>
                <a:spcPct val="0"/>
              </a:spcBef>
              <a:buNone/>
            </a:pPr>
            <a:endParaRPr lang="en-US" altLang="en-US" baseline="0"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5FB790BF-E8A3-4803-A670-C97A79A25D9A}" type="slidenum">
              <a:rPr lang="en-US" smtClean="0"/>
              <a:pPr>
                <a:defRPr/>
              </a:pPr>
              <a:t>35</a:t>
            </a:fld>
            <a:endParaRPr lang="en-US" dirty="0"/>
          </a:p>
        </p:txBody>
      </p:sp>
    </p:spTree>
    <p:extLst>
      <p:ext uri="{BB962C8B-B14F-4D97-AF65-F5344CB8AC3E}">
        <p14:creationId xmlns:p14="http://schemas.microsoft.com/office/powerpoint/2010/main" val="3466551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u="sng" dirty="0"/>
              <a:t>Facilitator notes:</a:t>
            </a:r>
            <a:r>
              <a:rPr lang="en-US" dirty="0"/>
              <a:t> There are a few points that are important to remember when developing a long-term research</a:t>
            </a:r>
            <a:r>
              <a:rPr lang="en-US" baseline="0" dirty="0"/>
              <a:t> agenda</a:t>
            </a:r>
            <a:r>
              <a:rPr lang="en-US" dirty="0"/>
              <a:t>:</a:t>
            </a:r>
          </a:p>
          <a:p>
            <a:pPr defTabSz="457175">
              <a:defRPr/>
            </a:pPr>
            <a:endParaRPr lang="en-US"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A</a:t>
            </a:r>
            <a:r>
              <a:rPr lang="en-US" dirty="0"/>
              <a:t> long-term</a:t>
            </a:r>
            <a:r>
              <a:rPr lang="en-US" baseline="0" dirty="0"/>
              <a:t> research agenda is a</a:t>
            </a:r>
            <a:r>
              <a:rPr lang="en-US" altLang="en-US" dirty="0"/>
              <a:t> developmental approach to evaluation whereby evidence of effectiveness is built over time</a:t>
            </a:r>
            <a:r>
              <a:rPr lang="en-US" altLang="en-US" baseline="0" dirty="0"/>
              <a:t>, </a:t>
            </a:r>
            <a:r>
              <a:rPr lang="en-US" baseline="0" dirty="0"/>
              <a:t>including your planned research activities over several future years.</a:t>
            </a:r>
          </a:p>
          <a:p>
            <a:pPr marL="171450" indent="-171450">
              <a:buFontTx/>
              <a:buChar char="-"/>
            </a:pPr>
            <a:r>
              <a:rPr lang="en-US" altLang="en-US" dirty="0"/>
              <a:t>A number of unique factors help determine a</a:t>
            </a:r>
            <a:r>
              <a:rPr lang="en-US" altLang="en-US" baseline="0" dirty="0"/>
              <a:t> program’s </a:t>
            </a:r>
            <a:r>
              <a:rPr lang="en-US" sz="1200" kern="1200" dirty="0">
                <a:solidFill>
                  <a:schemeClr val="tx1"/>
                </a:solidFill>
                <a:effectLst/>
                <a:latin typeface="+mn-lt"/>
                <a:ea typeface="+mn-ea"/>
                <a:cs typeface="+mn-cs"/>
              </a:rPr>
              <a:t>long-term research agenda, so it </a:t>
            </a:r>
            <a:r>
              <a:rPr lang="en-US" sz="1200" kern="1200" baseline="0" dirty="0">
                <a:solidFill>
                  <a:schemeClr val="tx1"/>
                </a:solidFill>
                <a:effectLst/>
                <a:latin typeface="+mn-lt"/>
                <a:ea typeface="+mn-ea"/>
                <a:cs typeface="+mn-cs"/>
              </a:rPr>
              <a:t>should be tailored to your program’s goals, structure, and available resources.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ea typeface="ＭＳ Ｐゴシック" pitchFamily="-111" charset="-128"/>
                <a:sym typeface="Bookshelf Symbol 7" pitchFamily="-111" charset="2"/>
              </a:rPr>
              <a:t>There is value</a:t>
            </a:r>
            <a:r>
              <a:rPr lang="en-US" baseline="0" dirty="0">
                <a:ea typeface="ＭＳ Ｐゴシック" pitchFamily="-111" charset="-128"/>
                <a:sym typeface="Bookshelf Symbol 7" pitchFamily="-111" charset="2"/>
              </a:rPr>
              <a:t> to building evidence at all stages along the continuum. </a:t>
            </a:r>
            <a:r>
              <a:rPr lang="en-US" dirty="0">
                <a:ea typeface="ＭＳ Ｐゴシック" pitchFamily="-111" charset="-128"/>
                <a:sym typeface="Bookshelf Symbol 7" pitchFamily="-111" charset="2"/>
              </a:rPr>
              <a:t>While</a:t>
            </a:r>
            <a:r>
              <a:rPr lang="en-US" baseline="0" dirty="0">
                <a:ea typeface="ＭＳ Ｐゴシック" pitchFamily="-111" charset="-128"/>
                <a:sym typeface="Bookshelf Symbol 7" pitchFamily="-111" charset="2"/>
              </a:rPr>
              <a:t> it may not be possible for all programs to </a:t>
            </a:r>
            <a:r>
              <a:rPr lang="en-US" dirty="0">
                <a:ea typeface="ＭＳ Ｐゴシック" pitchFamily="-111" charset="-128"/>
                <a:sym typeface="Bookshelf Symbol 7" pitchFamily="-111" charset="2"/>
              </a:rPr>
              <a:t>obtain </a:t>
            </a:r>
            <a:r>
              <a:rPr lang="en-US" baseline="0" dirty="0">
                <a:ea typeface="ＭＳ Ｐゴシック" pitchFamily="-111" charset="-128"/>
                <a:sym typeface="Bookshelf Symbol 7" pitchFamily="-111" charset="2"/>
              </a:rPr>
              <a:t>evidence at the highest stage on the evidence continuum due to the structure of their program model, their program’s life cycle, and/or resource limitations, AmeriCorps' expectation is that </a:t>
            </a:r>
            <a:r>
              <a:rPr lang="en-US" dirty="0">
                <a:ea typeface="ＭＳ Ｐゴシック" pitchFamily="-111" charset="-128"/>
                <a:sym typeface="Bookshelf Symbol 7" pitchFamily="-111" charset="2"/>
              </a:rPr>
              <a:t>programs will use the most rigorous evaluation approaches possible</a:t>
            </a:r>
            <a:r>
              <a:rPr lang="en-US" baseline="0" dirty="0">
                <a:ea typeface="ＭＳ Ｐゴシック" pitchFamily="-111" charset="-128"/>
                <a:sym typeface="Bookshelf Symbol 7" pitchFamily="-111" charset="2"/>
              </a:rPr>
              <a:t> as they continue to build their evidence base. </a:t>
            </a:r>
            <a:r>
              <a:rPr lang="en-US" dirty="0">
                <a:ea typeface="ＭＳ Ｐゴシック" pitchFamily="-111" charset="-128"/>
                <a:sym typeface="Bookshelf Symbol 7" pitchFamily="-111" charset="2"/>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ea typeface="ＭＳ Ｐゴシック" pitchFamily="-111" charset="-128"/>
                <a:sym typeface="Bookshelf Symbol 7" pitchFamily="-111" charset="2"/>
              </a:rPr>
              <a:t>A long-term research agenda should reflect an iterative process where evidence is gradually built up over time. </a:t>
            </a:r>
            <a:endParaRPr lang="en-US" dirty="0"/>
          </a:p>
          <a:p>
            <a:pPr defTabSz="457175">
              <a:defRPr/>
            </a:pP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36</a:t>
            </a:fld>
            <a:endParaRPr lang="en-US" dirty="0"/>
          </a:p>
        </p:txBody>
      </p:sp>
    </p:spTree>
    <p:extLst>
      <p:ext uri="{BB962C8B-B14F-4D97-AF65-F5344CB8AC3E}">
        <p14:creationId xmlns:p14="http://schemas.microsoft.com/office/powerpoint/2010/main" val="3147811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dirty="0"/>
              <a:t>Facilitator</a:t>
            </a:r>
            <a:r>
              <a:rPr lang="en-US" sz="1200" u="sng" baseline="0" dirty="0"/>
              <a:t> notes:</a:t>
            </a:r>
            <a:r>
              <a:rPr lang="en-US" sz="1200" dirty="0"/>
              <a:t> Consequently, there are several key questions to consider prior to developing your program’s long-term research agenda, including: program maturity, your program’s existing evidence base, its funder requirements, its</a:t>
            </a:r>
            <a:r>
              <a:rPr lang="en-US" sz="1200" baseline="0" dirty="0"/>
              <a:t> </a:t>
            </a:r>
            <a:r>
              <a:rPr lang="en-US" sz="1200" dirty="0"/>
              <a:t>long-term program and research goals, and your program’s evaluation budget.</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37</a:t>
            </a:fld>
            <a:endParaRPr lang="en-US" dirty="0"/>
          </a:p>
        </p:txBody>
      </p:sp>
    </p:spTree>
    <p:extLst>
      <p:ext uri="{BB962C8B-B14F-4D97-AF65-F5344CB8AC3E}">
        <p14:creationId xmlns:p14="http://schemas.microsoft.com/office/powerpoint/2010/main" val="1006971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Here we provide a list of additional resources</a:t>
            </a:r>
            <a:r>
              <a:rPr lang="en-US" baseline="0" dirty="0"/>
              <a:t> on program evaluation that you may find helpful, including on AmeriCorps’ website.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38</a:t>
            </a:fld>
            <a:endParaRPr lang="en-US" dirty="0"/>
          </a:p>
        </p:txBody>
      </p:sp>
    </p:spTree>
    <p:extLst>
      <p:ext uri="{BB962C8B-B14F-4D97-AF65-F5344CB8AC3E}">
        <p14:creationId xmlns:p14="http://schemas.microsoft.com/office/powerpoint/2010/main" val="1604027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39</a:t>
            </a:fld>
            <a:endParaRPr lang="en-US" dirty="0"/>
          </a:p>
        </p:txBody>
      </p:sp>
    </p:spTree>
    <p:extLst>
      <p:ext uri="{BB962C8B-B14F-4D97-AF65-F5344CB8AC3E}">
        <p14:creationId xmlns:p14="http://schemas.microsoft.com/office/powerpoint/2010/main" val="79184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a:t>
            </a:r>
            <a:r>
              <a:rPr lang="en-US" baseline="0" dirty="0"/>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A</a:t>
            </a:r>
            <a:r>
              <a:rPr lang="en-US" dirty="0"/>
              <a:t> long-term</a:t>
            </a:r>
            <a:r>
              <a:rPr lang="en-US" baseline="0" dirty="0"/>
              <a:t> research agenda is </a:t>
            </a:r>
            <a:r>
              <a:rPr lang="en-US" altLang="en-US" baseline="0" dirty="0"/>
              <a:t>a series of intentional or planned program evaluations and research tools that progressively build towards answering a broad research question or research goal. As each evaluation activity is completed, the findings should be used to support and inform future evaluation activities and goals.</a:t>
            </a:r>
          </a:p>
          <a:p>
            <a:pPr marL="171450" indent="-171450">
              <a:buFontTx/>
              <a:buChar char="-"/>
            </a:pPr>
            <a:r>
              <a:rPr lang="en-US" dirty="0"/>
              <a:t>Your program’s research agenda should be similar to its</a:t>
            </a:r>
            <a:r>
              <a:rPr lang="en-US" baseline="0" dirty="0"/>
              <a:t> long-term strategic plan, in that your program’s research agenda should include your planned research activities over several future years.</a:t>
            </a:r>
          </a:p>
          <a:p>
            <a:pPr marL="171450" indent="-171450">
              <a:buFontTx/>
              <a:buChar char="-"/>
            </a:pPr>
            <a:r>
              <a:rPr lang="en-US" altLang="en-US" dirty="0"/>
              <a:t>A number of unique factors help to determine a</a:t>
            </a:r>
            <a:r>
              <a:rPr lang="en-US" altLang="en-US" baseline="0" dirty="0"/>
              <a:t> program’s </a:t>
            </a:r>
            <a:r>
              <a:rPr lang="en-US" sz="1200" kern="1200" dirty="0">
                <a:solidFill>
                  <a:schemeClr val="tx1"/>
                </a:solidFill>
                <a:effectLst/>
                <a:latin typeface="+mn-lt"/>
                <a:ea typeface="+mn-ea"/>
                <a:cs typeface="+mn-cs"/>
              </a:rPr>
              <a:t>long-term research agenda; therefore, a</a:t>
            </a:r>
            <a:r>
              <a:rPr lang="en-US" sz="1200" kern="1200" baseline="0" dirty="0">
                <a:solidFill>
                  <a:schemeClr val="tx1"/>
                </a:solidFill>
                <a:effectLst/>
                <a:latin typeface="+mn-lt"/>
                <a:ea typeface="+mn-ea"/>
                <a:cs typeface="+mn-cs"/>
              </a:rPr>
              <a:t> program’s research agenda should be tailored to the program’s goals, structure, resources, and an organization’s strategic plan. </a:t>
            </a:r>
          </a:p>
          <a:p>
            <a:pPr marL="171450" indent="-171450">
              <a:buFontTx/>
              <a:buChar char="-"/>
            </a:pPr>
            <a:r>
              <a:rPr lang="en-US" sz="1200" kern="1200" baseline="0" dirty="0">
                <a:solidFill>
                  <a:schemeClr val="tx1"/>
                </a:solidFill>
                <a:effectLst/>
                <a:latin typeface="+mn-lt"/>
                <a:ea typeface="+mn-ea"/>
                <a:cs typeface="+mn-cs"/>
              </a:rPr>
              <a:t>A long-term research agenda is a dynamic tool (i.e., a living document) that should be revised or updated based on new evidence, shifts in program direction, or other factors.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4</a:t>
            </a:fld>
            <a:endParaRPr lang="en-US" dirty="0"/>
          </a:p>
        </p:txBody>
      </p:sp>
    </p:spTree>
    <p:extLst>
      <p:ext uri="{BB962C8B-B14F-4D97-AF65-F5344CB8AC3E}">
        <p14:creationId xmlns:p14="http://schemas.microsoft.com/office/powerpoint/2010/main" val="315056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u="none" dirty="0"/>
              <a:t>: Here you see this idea</a:t>
            </a:r>
            <a:r>
              <a:rPr lang="en-US" u="none" baseline="0" dirty="0"/>
              <a:t> illustrated. </a:t>
            </a:r>
          </a:p>
          <a:p>
            <a:r>
              <a:rPr lang="en-US" u="none" baseline="0" dirty="0"/>
              <a:t>-The vertical axis shows capacity – as a program develops more capacity, the types of evaluations it implements, and the research tools it uses can become more sophisticated. The horizontal axis shows time – as a program becomes more established and mature, the number and scale of the research activities it can conduct increases. </a:t>
            </a:r>
          </a:p>
          <a:p>
            <a:r>
              <a:rPr lang="en-US" u="none" baseline="0" dirty="0"/>
              <a:t>-Certain activities, like performance measurement, should happen at all times and from the very beginning of a program’s lifespan. Data collection systems should be developed and utilized from the very beginning. </a:t>
            </a:r>
          </a:p>
          <a:p>
            <a:r>
              <a:rPr lang="en-US" u="none" baseline="0" dirty="0"/>
              <a:t>-Other activities develop over time, as a program builds capacity and becomes more established. Data collection systems are refined and become more sophisticated, and eventually a program begins to complete formal program evaluation studies.</a:t>
            </a:r>
          </a:p>
          <a:p>
            <a:r>
              <a:rPr lang="en-US" u="none" baseline="0" dirty="0"/>
              <a:t>-This picture also shows that many activities can and should occur simultaneously, no matter how well-established a program is or how much capacity it has. Performance measurement is ongoing, and program evaluation is not simply a one-time task. </a:t>
            </a:r>
          </a:p>
          <a:p>
            <a:r>
              <a:rPr lang="en-US" u="none" baseline="0" dirty="0"/>
              <a:t>-All these various activities should be aligned and build upon one another in service of a program’s research goal or goals.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5</a:t>
            </a:fld>
            <a:endParaRPr lang="en-US" dirty="0"/>
          </a:p>
        </p:txBody>
      </p:sp>
    </p:spTree>
    <p:extLst>
      <p:ext uri="{BB962C8B-B14F-4D97-AF65-F5344CB8AC3E}">
        <p14:creationId xmlns:p14="http://schemas.microsoft.com/office/powerpoint/2010/main" val="139133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457175">
              <a:defRPr/>
            </a:pPr>
            <a:r>
              <a:rPr lang="en-US" u="sng" dirty="0"/>
              <a:t>Facilitator notes</a:t>
            </a:r>
            <a:r>
              <a:rPr lang="en-US" dirty="0"/>
              <a:t>: There</a:t>
            </a:r>
            <a:r>
              <a:rPr lang="en-US" baseline="0" dirty="0"/>
              <a:t> are a number of reasons why it is beneficial to develop a long-term research agenda for your program.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baseline="0" dirty="0"/>
              <a:t>A research agenda sets clear goals for what program stakeholders want or need to know about the program years into the future. AmeriCorps</a:t>
            </a:r>
            <a:r>
              <a:rPr lang="en-US" baseline="0" dirty="0"/>
              <a:t> does not expect grantees to evaluate their entire program at once, but we recommend that grantees conduct a series of evaluation activities over time. This will help to more strategically commit resources for evaluation by designing studies that build upon one another and by creating complementary evaluation tools and data collection systems that can be deployed multiple times.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baseline="0" dirty="0">
                <a:solidFill>
                  <a:schemeClr val="tx1"/>
                </a:solidFill>
              </a:rPr>
              <a:t>A research agenda defines </a:t>
            </a:r>
            <a:r>
              <a:rPr lang="en-US" sz="1200" b="0" dirty="0">
                <a:latin typeface="+mn-lt"/>
              </a:rPr>
              <a:t>your destination</a:t>
            </a:r>
            <a:r>
              <a:rPr lang="en-US" sz="1200" b="0" baseline="0" dirty="0">
                <a:latin typeface="+mn-lt"/>
              </a:rPr>
              <a:t> and </a:t>
            </a:r>
            <a:r>
              <a:rPr lang="en-US" sz="1200" b="0" dirty="0">
                <a:latin typeface="+mn-lt"/>
              </a:rPr>
              <a:t>then identifies the supporting steps that will get you there</a:t>
            </a:r>
            <a:r>
              <a:rPr lang="en-US" sz="1200" b="0" baseline="0" dirty="0">
                <a:solidFill>
                  <a:schemeClr val="tx1"/>
                </a:solidFill>
                <a:latin typeface="+mn-lt"/>
              </a:rPr>
              <a:t>.</a:t>
            </a:r>
            <a:r>
              <a:rPr lang="en-US" b="0" baseline="0" dirty="0">
                <a:solidFill>
                  <a:schemeClr val="tx1"/>
                </a:solidFill>
              </a:rPr>
              <a:t> </a:t>
            </a:r>
            <a:r>
              <a:rPr lang="en-US" sz="1200" kern="1200" dirty="0">
                <a:solidFill>
                  <a:schemeClr val="tx1"/>
                </a:solidFill>
                <a:effectLst/>
                <a:latin typeface="+mn-lt"/>
                <a:ea typeface="+mn-ea"/>
                <a:cs typeface="+mn-cs"/>
              </a:rPr>
              <a:t>It is important to first lay a foundation for evaluation activities through the completion of important early, developmental work.</a:t>
            </a:r>
            <a:r>
              <a:rPr lang="en-US" sz="1200" kern="1200" baseline="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baseline="0" dirty="0">
                <a:solidFill>
                  <a:schemeClr val="tx1"/>
                </a:solidFill>
              </a:rPr>
              <a:t>A long-term research agenda should be designed to continue to b</a:t>
            </a:r>
            <a:r>
              <a:rPr lang="en-US" sz="1200" kern="1200" dirty="0">
                <a:solidFill>
                  <a:schemeClr val="tx1"/>
                </a:solidFill>
                <a:effectLst/>
                <a:latin typeface="+mn-lt"/>
                <a:ea typeface="+mn-ea"/>
                <a:cs typeface="+mn-cs"/>
              </a:rPr>
              <a:t>uild evidence of</a:t>
            </a:r>
            <a:r>
              <a:rPr lang="en-US" sz="1200" kern="1200" baseline="0" dirty="0">
                <a:solidFill>
                  <a:schemeClr val="tx1"/>
                </a:solidFill>
                <a:effectLst/>
                <a:latin typeface="+mn-lt"/>
                <a:ea typeface="+mn-ea"/>
                <a:cs typeface="+mn-cs"/>
              </a:rPr>
              <a:t> the program’s effectiveness over time. Furthermore, as additional evaluations of the program are designed and planned, the findings from previous evaluations should inform these new efforts.</a:t>
            </a:r>
          </a:p>
          <a:p>
            <a:pPr marL="171450" indent="-171450">
              <a:buFontTx/>
              <a:buChar char="-"/>
            </a:pPr>
            <a:r>
              <a:rPr lang="en-US" sz="1200" b="0" kern="1200" baseline="0" dirty="0">
                <a:solidFill>
                  <a:schemeClr val="tx1"/>
                </a:solidFill>
                <a:effectLst/>
                <a:latin typeface="+mn-lt"/>
                <a:ea typeface="+mn-ea"/>
                <a:cs typeface="+mn-cs"/>
              </a:rPr>
              <a:t>A research agenda demonstrates strategic investment of funds. Planning evaluation activities such that they comprise a program’s long-term research agenda allows a program to maximize its resources for evaluation and provide information that will benefit its overall development.</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6</a:t>
            </a:fld>
            <a:endParaRPr lang="en-US" dirty="0"/>
          </a:p>
        </p:txBody>
      </p:sp>
    </p:spTree>
    <p:extLst>
      <p:ext uri="{BB962C8B-B14F-4D97-AF65-F5344CB8AC3E}">
        <p14:creationId xmlns:p14="http://schemas.microsoft.com/office/powerpoint/2010/main" val="115280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u="sng" baseline="0" dirty="0"/>
              <a:t>Facilitator notes</a:t>
            </a:r>
            <a:r>
              <a:rPr lang="en-US" u="none" baseline="0" dirty="0"/>
              <a:t>: </a:t>
            </a:r>
            <a:r>
              <a:rPr lang="en-US" baseline="0" dirty="0"/>
              <a:t>As you begin to build your long-term research agenda, ask program staff and various stakeholders “What does a long-term research agenda look like for this organization?” </a:t>
            </a:r>
          </a:p>
          <a:p>
            <a:r>
              <a:rPr lang="en-US" baseline="0" dirty="0"/>
              <a:t>-Figuring out what you want to know 5 or 10 years in the future will help you spend evaluation resources more strategically by laying out studies that build upon one another, and will allow you to make complementary investments that can be used multiple times. </a:t>
            </a:r>
          </a:p>
          <a:p>
            <a:r>
              <a:rPr lang="en-US" baseline="0" dirty="0"/>
              <a:t>-Each evaluation should build upon what you learned in earlier steps.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rPr>
              <a:t>-As we noted in the last slide, </a:t>
            </a:r>
            <a:r>
              <a:rPr lang="en-US" sz="1200" b="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t is important to first lay a foundation for evaluation activities through the completion of some important early, developmental work.</a:t>
            </a:r>
            <a:r>
              <a:rPr lang="en-US" sz="1200" kern="1200" baseline="0" dirty="0">
                <a:solidFill>
                  <a:schemeClr val="tx1"/>
                </a:solidFill>
                <a:effectLst/>
                <a:latin typeface="+mn-lt"/>
                <a:ea typeface="+mn-ea"/>
                <a:cs typeface="+mn-cs"/>
              </a:rPr>
              <a:t> For example, </a:t>
            </a:r>
            <a:r>
              <a:rPr lang="en-US" baseline="0" dirty="0">
                <a:solidFill>
                  <a:schemeClr val="tx1"/>
                </a:solidFill>
              </a:rPr>
              <a:t>if your program’s stakeholders </a:t>
            </a:r>
            <a:r>
              <a:rPr lang="en-US" dirty="0">
                <a:solidFill>
                  <a:schemeClr val="tx1"/>
                </a:solidFill>
              </a:rPr>
              <a:t>ultimately want to obtain strong causal evidence</a:t>
            </a:r>
            <a:r>
              <a:rPr lang="en-US" baseline="0" dirty="0">
                <a:solidFill>
                  <a:schemeClr val="tx1"/>
                </a:solidFill>
              </a:rPr>
              <a:t> </a:t>
            </a:r>
            <a:r>
              <a:rPr lang="en-US" dirty="0">
                <a:solidFill>
                  <a:schemeClr val="tx1"/>
                </a:solidFill>
              </a:rPr>
              <a:t>for the program by implementing a</a:t>
            </a:r>
            <a:r>
              <a:rPr lang="en-US" baseline="0" dirty="0">
                <a:solidFill>
                  <a:schemeClr val="tx1"/>
                </a:solidFill>
              </a:rPr>
              <a:t> randomized control trial (</a:t>
            </a:r>
            <a:r>
              <a:rPr lang="en-US" dirty="0">
                <a:solidFill>
                  <a:schemeClr val="tx1"/>
                </a:solidFill>
              </a:rPr>
              <a:t>RCT)</a:t>
            </a:r>
            <a:r>
              <a:rPr lang="en-US" baseline="0" dirty="0">
                <a:solidFill>
                  <a:schemeClr val="tx1"/>
                </a:solidFill>
              </a:rPr>
              <a:t> or a quasi-experimental design (</a:t>
            </a:r>
            <a:r>
              <a:rPr lang="en-US" dirty="0">
                <a:solidFill>
                  <a:schemeClr val="tx1"/>
                </a:solidFill>
              </a:rPr>
              <a:t>QED),</a:t>
            </a:r>
            <a:r>
              <a:rPr lang="en-US" baseline="0" dirty="0">
                <a:solidFill>
                  <a:schemeClr val="tx1"/>
                </a:solidFill>
              </a:rPr>
              <a:t> it is important to identify what supporting steps need to be taken to reach that goal.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-You may need to</a:t>
            </a:r>
            <a:r>
              <a:rPr lang="en-US" dirty="0">
                <a:solidFill>
                  <a:schemeClr val="tx1"/>
                </a:solidFill>
              </a:rPr>
              <a:t> begin with descriptive studies and start</a:t>
            </a:r>
            <a:r>
              <a:rPr lang="en-US" baseline="0" dirty="0">
                <a:solidFill>
                  <a:schemeClr val="tx1"/>
                </a:solidFill>
              </a:rPr>
              <a:t> collecting routine program data. Then you might develop and administer an annual survey, field a process evaluation, and invest in building additional data collection instruments. Then you might use those same data collection instruments again but also collect data from a comparison or control group as you work toward implementing an RCT or QED.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-By thinking long-term and investing evaluation money strategically, your scarce resources can have a much larger impact.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endParaRPr lang="en-US" baseline="0"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7</a:t>
            </a:fld>
            <a:endParaRPr lang="en-US" dirty="0"/>
          </a:p>
        </p:txBody>
      </p:sp>
    </p:spTree>
    <p:extLst>
      <p:ext uri="{BB962C8B-B14F-4D97-AF65-F5344CB8AC3E}">
        <p14:creationId xmlns:p14="http://schemas.microsoft.com/office/powerpoint/2010/main" val="43179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u="sng" dirty="0"/>
              <a:t>Facilitator notes</a:t>
            </a:r>
            <a:r>
              <a:rPr lang="en-US" sz="1100" u="none" dirty="0"/>
              <a:t>: </a:t>
            </a:r>
            <a:r>
              <a:rPr lang="en-US" sz="1100" dirty="0"/>
              <a:t>For example, consider the long-term research agenda for a hypothetical AmeriCorps program that provides housing assistance for low-income families. The program would eventually like to demonstrate that it has a positive impact on beneficiaries by implementing an impact evaluation or quasi-experimental evaluation. </a:t>
            </a:r>
          </a:p>
          <a:p>
            <a:r>
              <a:rPr lang="en-US" sz="1100" dirty="0"/>
              <a:t>-This is a very worthy goal, but the program would be wise to build up to this point by investing in a number of earlier steps first.  For example, during its first grant award period, the program might start by collecting data on the families it serves on a regular basis. Next could be a</a:t>
            </a:r>
            <a:r>
              <a:rPr lang="en-US" sz="1100" baseline="0" dirty="0"/>
              <a:t> process </a:t>
            </a:r>
            <a:r>
              <a:rPr lang="en-US" sz="1100" dirty="0"/>
              <a:t>study to assess if the program is actually being implemented with fidelity to its logic model. Based</a:t>
            </a:r>
            <a:r>
              <a:rPr lang="en-US" sz="1100" baseline="0" dirty="0"/>
              <a:t> on results from the process study, the program would make adjustments to the model as needed. </a:t>
            </a:r>
          </a:p>
          <a:p>
            <a:r>
              <a:rPr lang="en-US" sz="1100" baseline="0" dirty="0"/>
              <a:t>-</a:t>
            </a:r>
            <a:r>
              <a:rPr lang="en-US" sz="1100" dirty="0"/>
              <a:t>Then it might design an annual survey and collect pre and post outcome data each year. Then, assuming the program is being implemented well, in later program years, it could start to collect longer-term outcome data from families by designing and administering a follow-up survey.  Finally, knowing that demand for services in the area far exceeds the services provided by the program, the program could implement a quasi-experimental design (QED) by comparing the outcomes of families receiving their housing assistance services to the outcomes for families receiving basic housing assistance through other local public and private sources. All the necessary data collection instruments have already been designed and tested in the earlier years, and this data is already being collected routinely from families served by the program. The program would likely need to hire an evaluator to help identify and recruit similar organizations or agencies to serve as a comparison group and collect the same information from the families who are not receiving housing assistance from the program. Importantly,</a:t>
            </a:r>
            <a:r>
              <a:rPr lang="en-US" sz="1100" baseline="0" dirty="0"/>
              <a:t> the program has learned and improved at every earlier stage, so by the time they get to the impact evaluation, they have a stable, mature program model to evaluate. </a:t>
            </a:r>
            <a:endParaRPr lang="en-US" sz="1100" dirty="0"/>
          </a:p>
          <a:p>
            <a:r>
              <a:rPr lang="en-US" sz="1100" dirty="0"/>
              <a:t>-By incrementally fielding studies as part of a long-term research agenda, not only has the program gradually built up its evidence base but it has put systems in place that made the final more rigorous evaluation much less costly than it otherwise would have been.</a:t>
            </a:r>
          </a:p>
        </p:txBody>
      </p:sp>
      <p:sp>
        <p:nvSpPr>
          <p:cNvPr id="4" name="Slide Number Placeholder 3"/>
          <p:cNvSpPr>
            <a:spLocks noGrp="1"/>
          </p:cNvSpPr>
          <p:nvPr>
            <p:ph type="sldNum" sz="quarter" idx="10"/>
          </p:nvPr>
        </p:nvSpPr>
        <p:spPr/>
        <p:txBody>
          <a:bodyPr/>
          <a:lstStyle/>
          <a:p>
            <a:fld id="{DA910615-33E9-A44A-87B7-52BAF2946AF9}" type="slidenum">
              <a:rPr lang="en-US" smtClean="0"/>
              <a:pPr/>
              <a:t>8</a:t>
            </a:fld>
            <a:endParaRPr lang="en-US" dirty="0"/>
          </a:p>
        </p:txBody>
      </p:sp>
    </p:spTree>
    <p:extLst>
      <p:ext uri="{BB962C8B-B14F-4D97-AF65-F5344CB8AC3E}">
        <p14:creationId xmlns:p14="http://schemas.microsoft.com/office/powerpoint/2010/main" val="1233769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9</a:t>
            </a:fld>
            <a:endParaRPr lang="en-US"/>
          </a:p>
        </p:txBody>
      </p:sp>
    </p:spTree>
    <p:extLst>
      <p:ext uri="{BB962C8B-B14F-4D97-AF65-F5344CB8AC3E}">
        <p14:creationId xmlns:p14="http://schemas.microsoft.com/office/powerpoint/2010/main" val="2327560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6BF38-22A9-E34D-92FE-83CA5A004A69}"/>
              </a:ext>
            </a:extLst>
          </p:cNvPr>
          <p:cNvPicPr>
            <a:picLocks noChangeAspect="1"/>
          </p:cNvPicPr>
          <p:nvPr userDrawn="1"/>
        </p:nvPicPr>
        <p:blipFill>
          <a:blip r:embed="rId2"/>
          <a:stretch>
            <a:fillRect/>
          </a:stretch>
        </p:blipFill>
        <p:spPr>
          <a:xfrm>
            <a:off x="0" y="3650957"/>
            <a:ext cx="12192000" cy="2032000"/>
          </a:xfrm>
          <a:prstGeom prst="rect">
            <a:avLst/>
          </a:prstGeom>
        </p:spPr>
      </p:pic>
      <p:sp>
        <p:nvSpPr>
          <p:cNvPr id="13" name="Text Placeholder 7">
            <a:extLst>
              <a:ext uri="{FF2B5EF4-FFF2-40B4-BE49-F238E27FC236}">
                <a16:creationId xmlns:a16="http://schemas.microsoft.com/office/drawing/2014/main" id="{0E51D58E-C96F-2D46-8DAB-82BAAA05C877}"/>
              </a:ext>
            </a:extLst>
          </p:cNvPr>
          <p:cNvSpPr>
            <a:spLocks noGrp="1"/>
          </p:cNvSpPr>
          <p:nvPr>
            <p:ph type="body" sz="quarter" idx="13" hasCustomPrompt="1"/>
          </p:nvPr>
        </p:nvSpPr>
        <p:spPr>
          <a:xfrm>
            <a:off x="1295400" y="1760699"/>
            <a:ext cx="3484563" cy="273050"/>
          </a:xfrm>
          <a:prstGeom prst="rect">
            <a:avLst/>
          </a:prstGeom>
        </p:spPr>
        <p:txBody>
          <a:bodyPr lIns="0" rIns="0"/>
          <a:lstStyle>
            <a:lvl1pPr>
              <a:defRPr kern="0" spc="150" baseline="0"/>
            </a:lvl1pPr>
          </a:lstStyle>
          <a:p>
            <a:pPr lvl="0"/>
            <a:r>
              <a:rPr lang="en-US" dirty="0"/>
              <a:t>SHORT LEADING HEADER</a:t>
            </a:r>
          </a:p>
        </p:txBody>
      </p:sp>
      <p:sp>
        <p:nvSpPr>
          <p:cNvPr id="14" name="Text Placeholder 9">
            <a:extLst>
              <a:ext uri="{FF2B5EF4-FFF2-40B4-BE49-F238E27FC236}">
                <a16:creationId xmlns:a16="http://schemas.microsoft.com/office/drawing/2014/main" id="{72185CC3-6466-FC4F-8D5F-3C54492C3DCC}"/>
              </a:ext>
            </a:extLst>
          </p:cNvPr>
          <p:cNvSpPr>
            <a:spLocks noGrp="1"/>
          </p:cNvSpPr>
          <p:nvPr>
            <p:ph type="body" sz="quarter" idx="14" hasCustomPrompt="1"/>
          </p:nvPr>
        </p:nvSpPr>
        <p:spPr>
          <a:xfrm>
            <a:off x="1295400" y="3190422"/>
            <a:ext cx="3635375" cy="266700"/>
          </a:xfrm>
          <a:prstGeom prst="rect">
            <a:avLst/>
          </a:prstGeom>
        </p:spPr>
        <p:txBody>
          <a:bodyPr lIns="0" rIns="0"/>
          <a:lstStyle>
            <a:lvl1pPr>
              <a:defRPr spc="0"/>
            </a:lvl1pPr>
          </a:lstStyle>
          <a:p>
            <a:pPr lvl="0"/>
            <a:r>
              <a:rPr lang="en-US" dirty="0"/>
              <a:t>MM, DD, YYYY</a:t>
            </a:r>
          </a:p>
        </p:txBody>
      </p:sp>
      <p:sp>
        <p:nvSpPr>
          <p:cNvPr id="15" name="Title 5">
            <a:extLst>
              <a:ext uri="{FF2B5EF4-FFF2-40B4-BE49-F238E27FC236}">
                <a16:creationId xmlns:a16="http://schemas.microsoft.com/office/drawing/2014/main" id="{800A40F1-E949-1C4B-A764-1A3F3F47E8B6}"/>
              </a:ext>
            </a:extLst>
          </p:cNvPr>
          <p:cNvSpPr>
            <a:spLocks noGrp="1"/>
          </p:cNvSpPr>
          <p:nvPr>
            <p:ph type="title" hasCustomPrompt="1"/>
          </p:nvPr>
        </p:nvSpPr>
        <p:spPr>
          <a:xfrm>
            <a:off x="1295400" y="2057400"/>
            <a:ext cx="6400800" cy="1115641"/>
          </a:xfrm>
        </p:spPr>
        <p:txBody>
          <a:bodyPr bIns="0" anchor="t" anchorCtr="0"/>
          <a:lstStyle>
            <a:lvl1pPr>
              <a:defRPr/>
            </a:lvl1pPr>
          </a:lstStyle>
          <a:p>
            <a:r>
              <a:rPr lang="en-US" dirty="0"/>
              <a:t>The Title for the presentation goes here</a:t>
            </a:r>
          </a:p>
        </p:txBody>
      </p:sp>
      <p:sp>
        <p:nvSpPr>
          <p:cNvPr id="5" name="Date Placeholder 4">
            <a:extLst>
              <a:ext uri="{FF2B5EF4-FFF2-40B4-BE49-F238E27FC236}">
                <a16:creationId xmlns:a16="http://schemas.microsoft.com/office/drawing/2014/main" id="{84D034EC-0E4D-9144-9B28-D1CFA7EAFD60}"/>
              </a:ext>
            </a:extLst>
          </p:cNvPr>
          <p:cNvSpPr>
            <a:spLocks noGrp="1"/>
          </p:cNvSpPr>
          <p:nvPr>
            <p:ph type="dt" sz="half" idx="15"/>
          </p:nvPr>
        </p:nvSpPr>
        <p:spPr/>
        <p:txBody>
          <a:bodyPr/>
          <a:lstStyle/>
          <a:p>
            <a:r>
              <a:rPr lang="en-US" dirty="0"/>
              <a:t>2021  |</a:t>
            </a:r>
          </a:p>
        </p:txBody>
      </p:sp>
      <p:sp>
        <p:nvSpPr>
          <p:cNvPr id="8" name="Slide Number Placeholder 7">
            <a:extLst>
              <a:ext uri="{FF2B5EF4-FFF2-40B4-BE49-F238E27FC236}">
                <a16:creationId xmlns:a16="http://schemas.microsoft.com/office/drawing/2014/main" id="{7D52E315-225E-9C4D-889B-A5337F698ED7}"/>
              </a:ext>
            </a:extLst>
          </p:cNvPr>
          <p:cNvSpPr>
            <a:spLocks noGrp="1"/>
          </p:cNvSpPr>
          <p:nvPr>
            <p:ph type="sldNum" sz="quarter" idx="17"/>
          </p:nvPr>
        </p:nvSpPr>
        <p:spPr/>
        <p:txBody>
          <a:body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225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 4">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822B15-63B7-174A-BDCC-E5F334C02AB9}"/>
              </a:ext>
            </a:extLst>
          </p:cNvPr>
          <p:cNvPicPr>
            <a:picLocks noChangeAspect="1"/>
          </p:cNvPicPr>
          <p:nvPr userDrawn="1"/>
        </p:nvPicPr>
        <p:blipFill>
          <a:blip r:embed="rId2"/>
          <a:stretch>
            <a:fillRect/>
          </a:stretch>
        </p:blipFill>
        <p:spPr>
          <a:xfrm>
            <a:off x="9756140" y="6118860"/>
            <a:ext cx="2016016" cy="457200"/>
          </a:xfrm>
          <a:prstGeom prst="rect">
            <a:avLst/>
          </a:prstGeom>
        </p:spPr>
      </p:pic>
      <p:pic>
        <p:nvPicPr>
          <p:cNvPr id="7" name="Picture 6">
            <a:extLst>
              <a:ext uri="{FF2B5EF4-FFF2-40B4-BE49-F238E27FC236}">
                <a16:creationId xmlns:a16="http://schemas.microsoft.com/office/drawing/2014/main" id="{D0B8463A-7159-E04A-B659-E25C3208AEF0}"/>
              </a:ext>
            </a:extLst>
          </p:cNvPr>
          <p:cNvPicPr>
            <a:picLocks noChangeAspect="1"/>
          </p:cNvPicPr>
          <p:nvPr userDrawn="1"/>
        </p:nvPicPr>
        <p:blipFill>
          <a:blip r:embed="rId3"/>
          <a:stretch>
            <a:fillRect/>
          </a:stretch>
        </p:blipFill>
        <p:spPr>
          <a:xfrm>
            <a:off x="0" y="3700099"/>
            <a:ext cx="12192000" cy="2032000"/>
          </a:xfrm>
          <a:prstGeom prst="rect">
            <a:avLst/>
          </a:prstGeom>
        </p:spPr>
      </p:pic>
      <p:sp>
        <p:nvSpPr>
          <p:cNvPr id="10" name="Text Placeholder 7">
            <a:extLst>
              <a:ext uri="{FF2B5EF4-FFF2-40B4-BE49-F238E27FC236}">
                <a16:creationId xmlns:a16="http://schemas.microsoft.com/office/drawing/2014/main" id="{90BF1EC5-D682-F34F-AB41-5E7589F41FEF}"/>
              </a:ext>
            </a:extLst>
          </p:cNvPr>
          <p:cNvSpPr>
            <a:spLocks noGrp="1"/>
          </p:cNvSpPr>
          <p:nvPr>
            <p:ph type="body" sz="quarter" idx="15" hasCustomPrompt="1"/>
          </p:nvPr>
        </p:nvSpPr>
        <p:spPr>
          <a:xfrm>
            <a:off x="1295400" y="1760699"/>
            <a:ext cx="3484563" cy="273050"/>
          </a:xfrm>
          <a:prstGeom prst="rect">
            <a:avLst/>
          </a:prstGeom>
        </p:spPr>
        <p:txBody>
          <a:bodyPr lIns="0" rIns="0"/>
          <a:lstStyle>
            <a:lvl1pPr>
              <a:defRPr kern="0" spc="150" baseline="0">
                <a:solidFill>
                  <a:srgbClr val="102341"/>
                </a:solidFill>
              </a:defRPr>
            </a:lvl1pPr>
          </a:lstStyle>
          <a:p>
            <a:pPr lvl="0"/>
            <a:r>
              <a:rPr lang="en-US" dirty="0"/>
              <a:t>SHORT LEADING HEADER</a:t>
            </a:r>
          </a:p>
        </p:txBody>
      </p:sp>
      <p:sp>
        <p:nvSpPr>
          <p:cNvPr id="12" name="Text Placeholder 9">
            <a:extLst>
              <a:ext uri="{FF2B5EF4-FFF2-40B4-BE49-F238E27FC236}">
                <a16:creationId xmlns:a16="http://schemas.microsoft.com/office/drawing/2014/main" id="{60237571-E7AD-574E-93A4-61DF30F57097}"/>
              </a:ext>
            </a:extLst>
          </p:cNvPr>
          <p:cNvSpPr>
            <a:spLocks noGrp="1"/>
          </p:cNvSpPr>
          <p:nvPr>
            <p:ph type="body" sz="quarter" idx="16" hasCustomPrompt="1"/>
          </p:nvPr>
        </p:nvSpPr>
        <p:spPr>
          <a:xfrm>
            <a:off x="1295400" y="3190422"/>
            <a:ext cx="3635375" cy="266700"/>
          </a:xfrm>
          <a:prstGeom prst="rect">
            <a:avLst/>
          </a:prstGeom>
        </p:spPr>
        <p:txBody>
          <a:bodyPr lIns="0" rIns="0"/>
          <a:lstStyle>
            <a:lvl1pPr>
              <a:defRPr spc="0">
                <a:solidFill>
                  <a:srgbClr val="102341"/>
                </a:solidFill>
              </a:defRPr>
            </a:lvl1pPr>
          </a:lstStyle>
          <a:p>
            <a:pPr lvl="0"/>
            <a:r>
              <a:rPr lang="en-US" dirty="0"/>
              <a:t>MM, DD, YYYY</a:t>
            </a:r>
          </a:p>
        </p:txBody>
      </p:sp>
      <p:sp>
        <p:nvSpPr>
          <p:cNvPr id="3" name="Date Placeholder 2">
            <a:extLst>
              <a:ext uri="{FF2B5EF4-FFF2-40B4-BE49-F238E27FC236}">
                <a16:creationId xmlns:a16="http://schemas.microsoft.com/office/drawing/2014/main" id="{9D53A216-A532-BE42-B0F2-A98D0CFABEB9}"/>
              </a:ext>
            </a:extLst>
          </p:cNvPr>
          <p:cNvSpPr>
            <a:spLocks noGrp="1"/>
          </p:cNvSpPr>
          <p:nvPr>
            <p:ph type="dt" sz="half" idx="17"/>
          </p:nvPr>
        </p:nvSpPr>
        <p:spPr/>
        <p:txBody>
          <a:bodyPr/>
          <a:lstStyle>
            <a:lvl1pPr>
              <a:defRPr>
                <a:solidFill>
                  <a:schemeClr val="bg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2441">
                    <a:alpha val="50000"/>
                  </a:srgbClr>
                </a:solidFill>
                <a:effectLst/>
                <a:uLnTx/>
                <a:uFillTx/>
                <a:latin typeface="Century Gothic" panose="020F0302020204030204"/>
                <a:ea typeface="+mn-ea"/>
                <a:cs typeface="+mn-cs"/>
              </a:rPr>
              <a:t>2021  |</a:t>
            </a:r>
          </a:p>
        </p:txBody>
      </p:sp>
      <p:sp>
        <p:nvSpPr>
          <p:cNvPr id="5" name="Slide Number Placeholder 4">
            <a:extLst>
              <a:ext uri="{FF2B5EF4-FFF2-40B4-BE49-F238E27FC236}">
                <a16:creationId xmlns:a16="http://schemas.microsoft.com/office/drawing/2014/main" id="{F2C1FC15-8129-F444-8502-9D25C63EBBB9}"/>
              </a:ext>
            </a:extLst>
          </p:cNvPr>
          <p:cNvSpPr>
            <a:spLocks noGrp="1"/>
          </p:cNvSpPr>
          <p:nvPr>
            <p:ph type="sldNum" sz="quarter" idx="19"/>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250469-B62C-0F44-897B-7C51B683C7A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112441"/>
              </a:solidFill>
              <a:effectLst/>
              <a:uLnTx/>
              <a:uFillTx/>
              <a:latin typeface="Century Gothic" panose="020F0302020204030204"/>
              <a:ea typeface="+mn-ea"/>
              <a:cs typeface="+mn-cs"/>
            </a:endParaRPr>
          </a:p>
        </p:txBody>
      </p:sp>
      <p:sp>
        <p:nvSpPr>
          <p:cNvPr id="11" name="Title 5">
            <a:extLst>
              <a:ext uri="{FF2B5EF4-FFF2-40B4-BE49-F238E27FC236}">
                <a16:creationId xmlns:a16="http://schemas.microsoft.com/office/drawing/2014/main" id="{AE4D18BC-4266-4621-919E-DDC88230EB13}"/>
              </a:ext>
            </a:extLst>
          </p:cNvPr>
          <p:cNvSpPr>
            <a:spLocks noGrp="1"/>
          </p:cNvSpPr>
          <p:nvPr>
            <p:ph type="title" hasCustomPrompt="1"/>
          </p:nvPr>
        </p:nvSpPr>
        <p:spPr>
          <a:xfrm>
            <a:off x="1295400" y="2057400"/>
            <a:ext cx="6400800" cy="1115641"/>
          </a:xfrm>
        </p:spPr>
        <p:txBody>
          <a:bodyPr bIns="0" anchor="t" anchorCtr="0"/>
          <a:lstStyle>
            <a:lvl1pPr>
              <a:defRPr>
                <a:solidFill>
                  <a:schemeClr val="tx1"/>
                </a:solidFill>
              </a:defRPr>
            </a:lvl1pPr>
          </a:lstStyle>
          <a:p>
            <a:r>
              <a:rPr lang="en-US" dirty="0"/>
              <a:t>The Title for the presentation goes here</a:t>
            </a:r>
          </a:p>
        </p:txBody>
      </p:sp>
    </p:spTree>
    <p:extLst>
      <p:ext uri="{BB962C8B-B14F-4D97-AF65-F5344CB8AC3E}">
        <p14:creationId xmlns:p14="http://schemas.microsoft.com/office/powerpoint/2010/main" val="27557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258824" y="2546604"/>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143000" indent="-288925">
              <a:defRPr/>
            </a:lvl4pPr>
            <a:lvl5pPr marL="1431925" indent="-288925">
              <a:tabLst>
                <a:tab pos="1828800" algn="l"/>
              </a:tabLst>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a:xfrm>
            <a:off x="11430000" y="6400800"/>
            <a:ext cx="457200" cy="137352"/>
          </a:xfrm>
        </p:spPr>
        <p:txBody>
          <a:bodyPr/>
          <a:lstStyle>
            <a:lvl1pPr algn="r">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16034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65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709334" y="2012612"/>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203325" indent="-288925">
              <a:defRPr/>
            </a:lvl4pPr>
            <a:lvl5pPr marL="1490663" indent="-287338">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 </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2" name="Date Placeholder 1">
            <a:extLst>
              <a:ext uri="{FF2B5EF4-FFF2-40B4-BE49-F238E27FC236}">
                <a16:creationId xmlns:a16="http://schemas.microsoft.com/office/drawing/2014/main" id="{3E4ED258-E14F-BF47-9F28-5BB39895ACC4}"/>
              </a:ext>
            </a:extLst>
          </p:cNvPr>
          <p:cNvSpPr>
            <a:spLocks noGrp="1"/>
          </p:cNvSpPr>
          <p:nvPr>
            <p:ph type="dt" sz="half" idx="19"/>
          </p:nvPr>
        </p:nvSpPr>
        <p:spPr/>
        <p:txBody>
          <a:bodyPr/>
          <a:lstStyle/>
          <a:p>
            <a:r>
              <a:rPr lang="en-US" dirty="0"/>
              <a:t>2021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16657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BD89E-B6B1-BA4F-8EB9-29409F40C14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633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321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5" name="Rounded Rectangle 32">
            <a:extLst>
              <a:ext uri="{FF2B5EF4-FFF2-40B4-BE49-F238E27FC236}">
                <a16:creationId xmlns:a16="http://schemas.microsoft.com/office/drawing/2014/main" id="{DB0083BE-8B47-4D49-B1FC-A874E35E0A97}"/>
              </a:ext>
            </a:extLst>
          </p:cNvPr>
          <p:cNvSpPr/>
          <p:nvPr userDrawn="1"/>
        </p:nvSpPr>
        <p:spPr>
          <a:xfrm>
            <a:off x="1497582"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7">
            <a:extLst>
              <a:ext uri="{FF2B5EF4-FFF2-40B4-BE49-F238E27FC236}">
                <a16:creationId xmlns:a16="http://schemas.microsoft.com/office/drawing/2014/main" id="{DA8DC59F-27A2-504D-BEC1-FD7F7C640CB2}"/>
              </a:ext>
            </a:extLst>
          </p:cNvPr>
          <p:cNvSpPr>
            <a:spLocks noGrp="1"/>
          </p:cNvSpPr>
          <p:nvPr>
            <p:ph type="body" sz="quarter" idx="19" hasCustomPrompt="1"/>
          </p:nvPr>
        </p:nvSpPr>
        <p:spPr>
          <a:xfrm>
            <a:off x="1821764"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25" name="Text Placeholder 10">
            <a:extLst>
              <a:ext uri="{FF2B5EF4-FFF2-40B4-BE49-F238E27FC236}">
                <a16:creationId xmlns:a16="http://schemas.microsoft.com/office/drawing/2014/main" id="{EB335D51-08B9-5145-ABF9-057DFCA29C97}"/>
              </a:ext>
            </a:extLst>
          </p:cNvPr>
          <p:cNvSpPr>
            <a:spLocks noGrp="1"/>
          </p:cNvSpPr>
          <p:nvPr>
            <p:ph type="body" sz="quarter" idx="20" hasCustomPrompt="1"/>
          </p:nvPr>
        </p:nvSpPr>
        <p:spPr>
          <a:xfrm>
            <a:off x="1821764"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p>
          <a:p>
            <a:pPr marL="573088" marR="0" lvl="1" indent="-285750" algn="l" defTabSz="914400" rtl="0" eaLnBrk="1" fontAlgn="auto" latinLnBrk="0" hangingPunct="1">
              <a:lnSpc>
                <a:spcPct val="90000"/>
              </a:lnSpc>
              <a:spcBef>
                <a:spcPts val="1000"/>
              </a:spcBef>
              <a:spcAft>
                <a:spcPts val="0"/>
              </a:spcAft>
              <a:buClrTx/>
              <a:buSzTx/>
              <a:tabLst/>
              <a:defRPr/>
            </a:pPr>
            <a:endParaRPr lang="en-US" sz="1600" dirty="0"/>
          </a:p>
        </p:txBody>
      </p:sp>
      <p:sp>
        <p:nvSpPr>
          <p:cNvPr id="36" name="Rounded Rectangle 32">
            <a:extLst>
              <a:ext uri="{FF2B5EF4-FFF2-40B4-BE49-F238E27FC236}">
                <a16:creationId xmlns:a16="http://schemas.microsoft.com/office/drawing/2014/main" id="{50EB2677-E95B-114B-90AB-4D73B758181A}"/>
              </a:ext>
            </a:extLst>
          </p:cNvPr>
          <p:cNvSpPr/>
          <p:nvPr userDrawn="1"/>
        </p:nvSpPr>
        <p:spPr>
          <a:xfrm>
            <a:off x="4617224"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7">
            <a:extLst>
              <a:ext uri="{FF2B5EF4-FFF2-40B4-BE49-F238E27FC236}">
                <a16:creationId xmlns:a16="http://schemas.microsoft.com/office/drawing/2014/main" id="{75386827-162F-7B46-9F98-476A6409C9B1}"/>
              </a:ext>
            </a:extLst>
          </p:cNvPr>
          <p:cNvSpPr>
            <a:spLocks noGrp="1"/>
          </p:cNvSpPr>
          <p:nvPr>
            <p:ph type="body" sz="quarter" idx="21" hasCustomPrompt="1"/>
          </p:nvPr>
        </p:nvSpPr>
        <p:spPr>
          <a:xfrm>
            <a:off x="4941406"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38" name="Text Placeholder 10">
            <a:extLst>
              <a:ext uri="{FF2B5EF4-FFF2-40B4-BE49-F238E27FC236}">
                <a16:creationId xmlns:a16="http://schemas.microsoft.com/office/drawing/2014/main" id="{0CB8D430-0A03-224C-B697-DF22734249FF}"/>
              </a:ext>
            </a:extLst>
          </p:cNvPr>
          <p:cNvSpPr>
            <a:spLocks noGrp="1"/>
          </p:cNvSpPr>
          <p:nvPr>
            <p:ph type="body" sz="quarter" idx="22" hasCustomPrompt="1"/>
          </p:nvPr>
        </p:nvSpPr>
        <p:spPr>
          <a:xfrm>
            <a:off x="4941406"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sp>
        <p:nvSpPr>
          <p:cNvPr id="39" name="Rounded Rectangle 32">
            <a:extLst>
              <a:ext uri="{FF2B5EF4-FFF2-40B4-BE49-F238E27FC236}">
                <a16:creationId xmlns:a16="http://schemas.microsoft.com/office/drawing/2014/main" id="{74AD4E55-6095-BE4E-9F5E-94A38E8977FD}"/>
              </a:ext>
            </a:extLst>
          </p:cNvPr>
          <p:cNvSpPr/>
          <p:nvPr userDrawn="1"/>
        </p:nvSpPr>
        <p:spPr>
          <a:xfrm>
            <a:off x="7736866"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7">
            <a:extLst>
              <a:ext uri="{FF2B5EF4-FFF2-40B4-BE49-F238E27FC236}">
                <a16:creationId xmlns:a16="http://schemas.microsoft.com/office/drawing/2014/main" id="{9400A201-DFAE-8847-A13D-7E8EDD601E4E}"/>
              </a:ext>
            </a:extLst>
          </p:cNvPr>
          <p:cNvSpPr>
            <a:spLocks noGrp="1"/>
          </p:cNvSpPr>
          <p:nvPr>
            <p:ph type="body" sz="quarter" idx="23" hasCustomPrompt="1"/>
          </p:nvPr>
        </p:nvSpPr>
        <p:spPr>
          <a:xfrm>
            <a:off x="8061048"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41" name="Text Placeholder 10">
            <a:extLst>
              <a:ext uri="{FF2B5EF4-FFF2-40B4-BE49-F238E27FC236}">
                <a16:creationId xmlns:a16="http://schemas.microsoft.com/office/drawing/2014/main" id="{1EC89942-80CB-0547-9CD5-93F3B4BBB401}"/>
              </a:ext>
            </a:extLst>
          </p:cNvPr>
          <p:cNvSpPr>
            <a:spLocks noGrp="1"/>
          </p:cNvSpPr>
          <p:nvPr>
            <p:ph type="body" sz="quarter" idx="24" hasCustomPrompt="1"/>
          </p:nvPr>
        </p:nvSpPr>
        <p:spPr>
          <a:xfrm>
            <a:off x="8061048"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 </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pic>
        <p:nvPicPr>
          <p:cNvPr id="17" name="Picture 16">
            <a:extLst>
              <a:ext uri="{FF2B5EF4-FFF2-40B4-BE49-F238E27FC236}">
                <a16:creationId xmlns:a16="http://schemas.microsoft.com/office/drawing/2014/main" id="{1F91AEDE-E26C-FD40-88C0-2EEA34459AF1}"/>
              </a:ext>
            </a:extLst>
          </p:cNvPr>
          <p:cNvPicPr>
            <a:picLocks noChangeAspect="1"/>
          </p:cNvPicPr>
          <p:nvPr userDrawn="1"/>
        </p:nvPicPr>
        <p:blipFill>
          <a:blip r:embed="rId2"/>
          <a:stretch>
            <a:fillRect/>
          </a:stretch>
        </p:blipFill>
        <p:spPr>
          <a:xfrm>
            <a:off x="0" y="6207760"/>
            <a:ext cx="12192000" cy="419100"/>
          </a:xfrm>
          <a:prstGeom prst="rect">
            <a:avLst/>
          </a:prstGeom>
        </p:spPr>
      </p:pic>
      <p:sp>
        <p:nvSpPr>
          <p:cNvPr id="18" name="Title 1">
            <a:extLst>
              <a:ext uri="{FF2B5EF4-FFF2-40B4-BE49-F238E27FC236}">
                <a16:creationId xmlns:a16="http://schemas.microsoft.com/office/drawing/2014/main" id="{148EDD2F-E920-A741-AED0-23F87234AB18}"/>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9" name="Text Placeholder 6">
            <a:extLst>
              <a:ext uri="{FF2B5EF4-FFF2-40B4-BE49-F238E27FC236}">
                <a16:creationId xmlns:a16="http://schemas.microsoft.com/office/drawing/2014/main" id="{F0758087-3864-F44A-A76A-5DCE964CAE5E}"/>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3" name="Date Placeholder 2">
            <a:extLst>
              <a:ext uri="{FF2B5EF4-FFF2-40B4-BE49-F238E27FC236}">
                <a16:creationId xmlns:a16="http://schemas.microsoft.com/office/drawing/2014/main" id="{583881AE-904B-A148-9549-EDD262BF2B46}"/>
              </a:ext>
            </a:extLst>
          </p:cNvPr>
          <p:cNvSpPr>
            <a:spLocks noGrp="1"/>
          </p:cNvSpPr>
          <p:nvPr>
            <p:ph type="dt" sz="half" idx="25"/>
          </p:nvPr>
        </p:nvSpPr>
        <p:spPr/>
        <p:txBody>
          <a:bodyPr/>
          <a:lstStyle/>
          <a:p>
            <a:r>
              <a:rPr lang="en-US" dirty="0"/>
              <a:t>2021  |</a:t>
            </a:r>
          </a:p>
        </p:txBody>
      </p:sp>
      <p:sp>
        <p:nvSpPr>
          <p:cNvPr id="5" name="Slide Number Placeholder 4">
            <a:extLst>
              <a:ext uri="{FF2B5EF4-FFF2-40B4-BE49-F238E27FC236}">
                <a16:creationId xmlns:a16="http://schemas.microsoft.com/office/drawing/2014/main" id="{36164D1E-6DBD-6340-865B-D5627B26A75E}"/>
              </a:ext>
            </a:extLst>
          </p:cNvPr>
          <p:cNvSpPr>
            <a:spLocks noGrp="1"/>
          </p:cNvSpPr>
          <p:nvPr>
            <p:ph type="sldNum" sz="quarter" idx="27"/>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362621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21D273-2F5A-9846-833E-886CB2A68554}"/>
              </a:ext>
            </a:extLst>
          </p:cNvPr>
          <p:cNvPicPr>
            <a:picLocks noChangeAspect="1"/>
          </p:cNvPicPr>
          <p:nvPr/>
        </p:nvPicPr>
        <p:blipFill>
          <a:blip r:embed="rId6"/>
          <a:stretch>
            <a:fillRect/>
          </a:stretch>
        </p:blipFill>
        <p:spPr>
          <a:xfrm>
            <a:off x="9736620" y="6106295"/>
            <a:ext cx="2016016" cy="457200"/>
          </a:xfrm>
          <a:prstGeom prst="rect">
            <a:avLst/>
          </a:prstGeom>
        </p:spPr>
      </p:pic>
      <p:sp>
        <p:nvSpPr>
          <p:cNvPr id="8" name="Text Placeholder 5">
            <a:extLst>
              <a:ext uri="{FF2B5EF4-FFF2-40B4-BE49-F238E27FC236}">
                <a16:creationId xmlns:a16="http://schemas.microsoft.com/office/drawing/2014/main" id="{B8CB9436-A061-6246-9B63-3EA5F806197F}"/>
              </a:ext>
            </a:extLst>
          </p:cNvPr>
          <p:cNvSpPr txBox="1">
            <a:spLocks/>
          </p:cNvSpPr>
          <p:nvPr userDrawn="1"/>
        </p:nvSpPr>
        <p:spPr>
          <a:xfrm>
            <a:off x="1286380" y="3176964"/>
            <a:ext cx="6343185" cy="232158"/>
          </a:xfrm>
          <a:prstGeom prst="rect">
            <a:avLst/>
          </a:prstGeom>
        </p:spPr>
        <p:txBody>
          <a:bodyPr vert="horz" lIns="0" tIns="4572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itle Placeholder 5">
            <a:extLst>
              <a:ext uri="{FF2B5EF4-FFF2-40B4-BE49-F238E27FC236}">
                <a16:creationId xmlns:a16="http://schemas.microsoft.com/office/drawing/2014/main" id="{7FA55B95-B745-A54E-AC4F-4751FDE1AE18}"/>
              </a:ext>
            </a:extLst>
          </p:cNvPr>
          <p:cNvSpPr>
            <a:spLocks noGrp="1"/>
          </p:cNvSpPr>
          <p:nvPr>
            <p:ph type="title"/>
          </p:nvPr>
        </p:nvSpPr>
        <p:spPr>
          <a:xfrm>
            <a:off x="1295400" y="2057400"/>
            <a:ext cx="6400800" cy="111564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9" name="Date Placeholder 2">
            <a:extLst>
              <a:ext uri="{FF2B5EF4-FFF2-40B4-BE49-F238E27FC236}">
                <a16:creationId xmlns:a16="http://schemas.microsoft.com/office/drawing/2014/main" id="{DBC4151B-A858-AF41-A42E-3284F8BD9710}"/>
              </a:ext>
            </a:extLst>
          </p:cNvPr>
          <p:cNvSpPr>
            <a:spLocks noGrp="1"/>
          </p:cNvSpPr>
          <p:nvPr>
            <p:ph type="dt" sz="half" idx="2"/>
          </p:nvPr>
        </p:nvSpPr>
        <p:spPr>
          <a:xfrm>
            <a:off x="439364" y="6304415"/>
            <a:ext cx="847016" cy="133591"/>
          </a:xfrm>
          <a:prstGeom prst="rect">
            <a:avLst/>
          </a:prstGeom>
        </p:spPr>
        <p:txBody>
          <a:bodyPr vert="horz" lIns="91440" tIns="45720" rIns="91440" bIns="91440" rtlCol="0" anchor="ctr"/>
          <a:lstStyle>
            <a:lvl1pPr algn="r">
              <a:defRPr sz="1050">
                <a:solidFill>
                  <a:schemeClr val="bg2">
                    <a:alpha val="50000"/>
                  </a:schemeClr>
                </a:solidFill>
              </a:defRPr>
            </a:lvl1pPr>
          </a:lstStyle>
          <a:p>
            <a:r>
              <a:rPr lang="en-US" dirty="0"/>
              <a:t>2021  |</a:t>
            </a:r>
          </a:p>
        </p:txBody>
      </p:sp>
      <p:sp>
        <p:nvSpPr>
          <p:cNvPr id="12" name="Slide Number Placeholder 4">
            <a:extLst>
              <a:ext uri="{FF2B5EF4-FFF2-40B4-BE49-F238E27FC236}">
                <a16:creationId xmlns:a16="http://schemas.microsoft.com/office/drawing/2014/main" id="{DB94CAE9-6F1E-B949-B110-0662869AC464}"/>
              </a:ext>
            </a:extLst>
          </p:cNvPr>
          <p:cNvSpPr>
            <a:spLocks noGrp="1"/>
          </p:cNvSpPr>
          <p:nvPr>
            <p:ph type="sldNum" sz="quarter" idx="4"/>
          </p:nvPr>
        </p:nvSpPr>
        <p:spPr>
          <a:xfrm>
            <a:off x="1286380" y="6304415"/>
            <a:ext cx="457730" cy="133591"/>
          </a:xfrm>
          <a:prstGeom prst="rect">
            <a:avLst/>
          </a:prstGeom>
        </p:spPr>
        <p:txBody>
          <a:bodyPr vert="horz" lIns="91440" tIns="45720" rIns="91440" bIns="91440" rtlCol="0" anchor="ctr"/>
          <a:lstStyle>
            <a:lvl1pPr algn="l">
              <a:defRPr sz="1050">
                <a:solidFill>
                  <a:schemeClr val="bg2"/>
                </a:solidFill>
              </a:defRPr>
            </a:lvl1p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0076729"/>
      </p:ext>
    </p:extLst>
  </p:cSld>
  <p:clrMap bg1="lt1" tx1="dk1" bg2="lt2" tx2="dk2" accent1="accent1" accent2="accent2" accent3="accent3" accent4="accent4" accent5="accent5" accent6="accent6" hlink="hlink" folHlink="folHlink"/>
  <p:sldLayoutIdLst>
    <p:sldLayoutId id="2147483663" r:id="rId1"/>
    <p:sldLayoutId id="2147483808" r:id="rId2"/>
    <p:sldLayoutId id="2147483810" r:id="rId3"/>
    <p:sldLayoutId id="2147483812" r:id="rId4"/>
  </p:sldLayoutIdLst>
  <p:hf hdr="0"/>
  <p:txStyles>
    <p:titleStyle>
      <a:lvl1pPr algn="l" defTabSz="914400" rtl="0" eaLnBrk="1" latinLnBrk="0" hangingPunct="1">
        <a:lnSpc>
          <a:spcPct val="90000"/>
        </a:lnSpc>
        <a:spcBef>
          <a:spcPct val="0"/>
        </a:spcBef>
        <a:buNone/>
        <a:defRPr sz="3600" b="1" kern="1200" spc="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userDrawn="1">
          <p15:clr>
            <a:srgbClr val="F26B43"/>
          </p15:clr>
        </p15:guide>
        <p15:guide id="2" pos="264" userDrawn="1">
          <p15:clr>
            <a:srgbClr val="F26B43"/>
          </p15:clr>
        </p15:guide>
        <p15:guide id="3" pos="7416" userDrawn="1">
          <p15:clr>
            <a:srgbClr val="F26B43"/>
          </p15:clr>
        </p15:guide>
        <p15:guide id="4" orient="horz" pos="4056" userDrawn="1">
          <p15:clr>
            <a:srgbClr val="F26B43"/>
          </p15:clr>
        </p15:guide>
        <p15:guide id="5" orient="horz" pos="1992" userDrawn="1">
          <p15:clr>
            <a:srgbClr val="F26B43"/>
          </p15:clr>
        </p15:guide>
        <p15:guide id="6" orient="horz" pos="1296" userDrawn="1">
          <p15:clr>
            <a:srgbClr val="F26B43"/>
          </p15:clr>
        </p15:guide>
        <p15:guide id="7" pos="816" userDrawn="1">
          <p15:clr>
            <a:srgbClr val="F26B43"/>
          </p15:clr>
        </p15:guide>
        <p15:guide id="8" pos="48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5"/>
          <a:stretch>
            <a:fillRect/>
          </a:stretch>
        </p:blipFill>
        <p:spPr>
          <a:xfrm>
            <a:off x="11164824"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63648" y="1338424"/>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First </a:t>
            </a:r>
          </a:p>
          <a:p>
            <a:pPr lvl="1"/>
            <a:r>
              <a:rPr lang="en-US" dirty="0"/>
              <a:t>Second level </a:t>
            </a:r>
          </a:p>
          <a:p>
            <a:pPr lvl="2"/>
            <a:r>
              <a:rPr lang="en-US" dirty="0"/>
              <a:t>Third level </a:t>
            </a:r>
          </a:p>
          <a:p>
            <a:pPr lvl="5"/>
            <a:r>
              <a:rPr lang="en-US" dirty="0"/>
              <a:t>Fourth level </a:t>
            </a:r>
          </a:p>
          <a:p>
            <a:pPr lvl="3"/>
            <a:r>
              <a:rPr lang="en-US" dirty="0"/>
              <a:t>Fifth level </a:t>
            </a:r>
            <a:br>
              <a:rPr lang="en-US" dirty="0"/>
            </a:br>
            <a:endParaRPr lang="en-US" dirty="0"/>
          </a:p>
        </p:txBody>
      </p:sp>
      <p:sp>
        <p:nvSpPr>
          <p:cNvPr id="26" name="Date Placeholder 4">
            <a:extLst>
              <a:ext uri="{FF2B5EF4-FFF2-40B4-BE49-F238E27FC236}">
                <a16:creationId xmlns:a16="http://schemas.microsoft.com/office/drawing/2014/main" id="{0431B003-8D60-2F41-9919-5AB45CF422F4}"/>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tx1">
                    <a:alpha val="50000"/>
                  </a:schemeClr>
                </a:solidFill>
              </a:defRPr>
            </a:lvl1pPr>
          </a:lstStyle>
          <a:p>
            <a:r>
              <a:rPr lang="en-US" dirty="0"/>
              <a:t>2021  |</a:t>
            </a:r>
          </a:p>
        </p:txBody>
      </p:sp>
      <p:sp>
        <p:nvSpPr>
          <p:cNvPr id="27" name="Slide Number Placeholder 7">
            <a:extLst>
              <a:ext uri="{FF2B5EF4-FFF2-40B4-BE49-F238E27FC236}">
                <a16:creationId xmlns:a16="http://schemas.microsoft.com/office/drawing/2014/main" id="{7C83EC1E-10F8-714D-84C3-1120E5FD21D2}"/>
              </a:ext>
            </a:extLst>
          </p:cNvPr>
          <p:cNvSpPr>
            <a:spLocks noGrp="1"/>
          </p:cNvSpPr>
          <p:nvPr>
            <p:ph type="sldNum" sz="quarter" idx="4"/>
          </p:nvPr>
        </p:nvSpPr>
        <p:spPr>
          <a:xfrm>
            <a:off x="11517942" y="6415849"/>
            <a:ext cx="296277" cy="137352"/>
          </a:xfrm>
          <a:prstGeom prst="rect">
            <a:avLst/>
          </a:prstGeom>
        </p:spPr>
        <p:txBody>
          <a:bodyPr vert="horz" lIns="0" tIns="0" rIns="0" bIns="0" rtlCol="0" anchor="ctr"/>
          <a:lstStyle>
            <a:lvl1pPr algn="l">
              <a:defRPr sz="1050">
                <a:solidFill>
                  <a:schemeClr val="tx1"/>
                </a:solidFill>
              </a:defRPr>
            </a:lvl1p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3842936411"/>
      </p:ext>
    </p:extLst>
  </p:cSld>
  <p:clrMap bg1="lt1" tx1="dk1" bg2="lt2" tx2="dk2" accent1="accent1" accent2="accent2" accent3="accent3" accent4="accent4" accent5="accent5" accent6="accent6" hlink="hlink" folHlink="folHlink"/>
  <p:sldLayoutIdLst>
    <p:sldLayoutId id="2147483803" r:id="rId1"/>
    <p:sldLayoutId id="2147483809" r:id="rId2"/>
    <p:sldLayoutId id="2147483811" r:id="rId3"/>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6" orient="horz" pos="696">
          <p15:clr>
            <a:srgbClr val="F26B43"/>
          </p15:clr>
        </p15:guide>
        <p15:guide id="7" orient="horz" pos="3912">
          <p15:clr>
            <a:srgbClr val="F26B43"/>
          </p15:clr>
        </p15:guide>
        <p15:guide id="8" orient="horz" pos="4200">
          <p15:clr>
            <a:srgbClr val="F26B43"/>
          </p15:clr>
        </p15:guide>
        <p15:guide id="9" orient="horz" pos="4128" userDrawn="1">
          <p15:clr>
            <a:srgbClr val="F26B43"/>
          </p15:clr>
        </p15:guide>
        <p15:guide id="10" orient="horz" pos="40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3"/>
          <a:stretch>
            <a:fillRect/>
          </a:stretch>
        </p:blipFill>
        <p:spPr>
          <a:xfrm>
            <a:off x="11164850"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19100" y="13335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a:extLst>
              <a:ext uri="{FF2B5EF4-FFF2-40B4-BE49-F238E27FC236}">
                <a16:creationId xmlns:a16="http://schemas.microsoft.com/office/drawing/2014/main" id="{E8BFCA31-4EB9-CC41-A33A-193FD97465B6}"/>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bg1">
                    <a:alpha val="50000"/>
                  </a:schemeClr>
                </a:solidFill>
              </a:defRPr>
            </a:lvl1pPr>
          </a:lstStyle>
          <a:p>
            <a:r>
              <a:rPr lang="en-US" dirty="0"/>
              <a:t>2021  |</a:t>
            </a:r>
          </a:p>
        </p:txBody>
      </p:sp>
      <p:sp>
        <p:nvSpPr>
          <p:cNvPr id="12" name="Slide Number Placeholder 7">
            <a:extLst>
              <a:ext uri="{FF2B5EF4-FFF2-40B4-BE49-F238E27FC236}">
                <a16:creationId xmlns:a16="http://schemas.microsoft.com/office/drawing/2014/main" id="{484372DB-FA13-0549-9B49-79CF33FAAB2D}"/>
              </a:ext>
            </a:extLst>
          </p:cNvPr>
          <p:cNvSpPr>
            <a:spLocks noGrp="1"/>
          </p:cNvSpPr>
          <p:nvPr>
            <p:ph type="sldNum" sz="quarter" idx="4"/>
          </p:nvPr>
        </p:nvSpPr>
        <p:spPr>
          <a:xfrm>
            <a:off x="11505063" y="6420241"/>
            <a:ext cx="324997" cy="140185"/>
          </a:xfrm>
          <a:prstGeom prst="rect">
            <a:avLst/>
          </a:prstGeom>
        </p:spPr>
        <p:txBody>
          <a:bodyPr vert="horz" lIns="0" tIns="0" rIns="0" bIns="0" rtlCol="0" anchor="ctr"/>
          <a:lstStyle>
            <a:lvl1pPr algn="l">
              <a:defRPr sz="1050">
                <a:solidFill>
                  <a:schemeClr val="bg1"/>
                </a:solidFill>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954890980"/>
      </p:ext>
    </p:extLst>
  </p:cSld>
  <p:clrMap bg1="lt1" tx1="dk1" bg2="lt2" tx2="dk2" accent1="accent1" accent2="accent2" accent3="accent3" accent4="accent4" accent5="accent5" accent6="accent6" hlink="hlink" folHlink="folHlink"/>
  <p:sldLayoutIdLst>
    <p:sldLayoutId id="2147483772" r:id="rId1"/>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0"/>
        </a:spcBef>
        <a:buFont typeface="Arial" panose="020B0604020202020204" pitchFamily="34" charset="0"/>
        <a:buNone/>
        <a:defRPr sz="1600" b="0" i="0" kern="0" spc="0" baseline="0">
          <a:solidFill>
            <a:schemeClr val="bg1"/>
          </a:solidFill>
          <a:latin typeface="Century Gothic" panose="020B0502020202020204" pitchFamily="34" charset="0"/>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2pPr>
      <a:lvl3pPr marL="854075" indent="-277813"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3pPr>
      <a:lvl4pPr marL="1143000"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4pPr>
      <a:lvl5pPr marL="1431925"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5" orient="horz" pos="840" userDrawn="1">
          <p15:clr>
            <a:srgbClr val="F26B43"/>
          </p15:clr>
        </p15:guide>
        <p15:guide id="6" orient="horz" pos="624" userDrawn="1">
          <p15:clr>
            <a:srgbClr val="F26B43"/>
          </p15:clr>
        </p15:guide>
        <p15:guide id="7" orient="horz" pos="3912">
          <p15:clr>
            <a:srgbClr val="F26B43"/>
          </p15:clr>
        </p15:guide>
        <p15:guide id="8" orient="horz" pos="4200">
          <p15:clr>
            <a:srgbClr val="F26B43"/>
          </p15:clr>
        </p15:guide>
        <p15:guide id="9" orient="horz" pos="4152">
          <p15:clr>
            <a:srgbClr val="F26B43"/>
          </p15:clr>
        </p15:guide>
        <p15:guide id="10"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americorps.gov/grantees-sponsors/evaluation-resources"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www.innonet.org/" TargetMode="External"/><Relationship Id="rId5" Type="http://schemas.openxmlformats.org/officeDocument/2006/relationships/hyperlink" Target="http://www.wmich.edu/evalctr/" TargetMode="External"/><Relationship Id="rId4" Type="http://schemas.openxmlformats.org/officeDocument/2006/relationships/hyperlink" Target="http://www.eval.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mailto:evaluation@cns.gov" TargetMode="External"/><Relationship Id="rId2" Type="http://schemas.openxmlformats.org/officeDocument/2006/relationships/hyperlink" Target="mailto:markovitz-carrie@nor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FCF17-EA5C-4105-BAFC-09CDE49055C1}"/>
              </a:ext>
            </a:extLst>
          </p:cNvPr>
          <p:cNvSpPr>
            <a:spLocks noGrp="1"/>
          </p:cNvSpPr>
          <p:nvPr>
            <p:ph type="body" sz="quarter" idx="13"/>
          </p:nvPr>
        </p:nvSpPr>
        <p:spPr>
          <a:xfrm>
            <a:off x="1295400" y="1760699"/>
            <a:ext cx="3722077" cy="273050"/>
          </a:xfrm>
        </p:spPr>
        <p:txBody>
          <a:bodyPr/>
          <a:lstStyle/>
          <a:p>
            <a:r>
              <a:rPr lang="en-US" dirty="0"/>
              <a:t>NORC at the University of Chicago</a:t>
            </a:r>
          </a:p>
        </p:txBody>
      </p:sp>
      <p:sp>
        <p:nvSpPr>
          <p:cNvPr id="4" name="Title 3">
            <a:extLst>
              <a:ext uri="{FF2B5EF4-FFF2-40B4-BE49-F238E27FC236}">
                <a16:creationId xmlns:a16="http://schemas.microsoft.com/office/drawing/2014/main" id="{71CD408B-F6E6-4B97-AA31-F3C5F8705A18}"/>
              </a:ext>
            </a:extLst>
          </p:cNvPr>
          <p:cNvSpPr>
            <a:spLocks noGrp="1"/>
          </p:cNvSpPr>
          <p:nvPr>
            <p:ph type="title"/>
          </p:nvPr>
        </p:nvSpPr>
        <p:spPr/>
        <p:txBody>
          <a:bodyPr>
            <a:normAutofit/>
          </a:bodyPr>
          <a:lstStyle/>
          <a:p>
            <a:r>
              <a:rPr lang="en-US" dirty="0"/>
              <a:t>Developing a Long-Term Research Agenda</a:t>
            </a:r>
          </a:p>
        </p:txBody>
      </p:sp>
      <p:sp>
        <p:nvSpPr>
          <p:cNvPr id="5" name="Date Placeholder 4">
            <a:extLst>
              <a:ext uri="{FF2B5EF4-FFF2-40B4-BE49-F238E27FC236}">
                <a16:creationId xmlns:a16="http://schemas.microsoft.com/office/drawing/2014/main" id="{05366F32-E6CB-4E42-82C9-18A3E9C8B52A}"/>
              </a:ext>
            </a:extLst>
          </p:cNvPr>
          <p:cNvSpPr>
            <a:spLocks noGrp="1"/>
          </p:cNvSpPr>
          <p:nvPr>
            <p:ph type="dt" sz="half" idx="15"/>
          </p:nvPr>
        </p:nvSpPr>
        <p:spPr/>
        <p:txBody>
          <a:bodyPr/>
          <a:lstStyle/>
          <a:p>
            <a:r>
              <a:rPr lang="en-US" dirty="0"/>
              <a:t>2023  |</a:t>
            </a:r>
          </a:p>
        </p:txBody>
      </p:sp>
      <p:sp>
        <p:nvSpPr>
          <p:cNvPr id="6" name="Slide Number Placeholder 5">
            <a:extLst>
              <a:ext uri="{FF2B5EF4-FFF2-40B4-BE49-F238E27FC236}">
                <a16:creationId xmlns:a16="http://schemas.microsoft.com/office/drawing/2014/main" id="{713112FF-077A-4DFC-BA82-2B9C6091A0A0}"/>
              </a:ext>
            </a:extLst>
          </p:cNvPr>
          <p:cNvSpPr>
            <a:spLocks noGrp="1"/>
          </p:cNvSpPr>
          <p:nvPr>
            <p:ph type="sldNum" sz="quarter" idx="17"/>
          </p:nvPr>
        </p:nvSpPr>
        <p:spPr/>
        <p:txBody>
          <a:bodyPr/>
          <a:lstStyle/>
          <a:p>
            <a:fld id="{DF250469-B62C-0F44-897B-7C51B683C7AB}" type="slidenum">
              <a:rPr lang="en-US" smtClean="0"/>
              <a:pPr/>
              <a:t>1</a:t>
            </a:fld>
            <a:endParaRPr lang="en-US" dirty="0"/>
          </a:p>
        </p:txBody>
      </p:sp>
    </p:spTree>
    <p:extLst>
      <p:ext uri="{BB962C8B-B14F-4D97-AF65-F5344CB8AC3E}">
        <p14:creationId xmlns:p14="http://schemas.microsoft.com/office/powerpoint/2010/main" val="15376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183FA0-3391-828E-8C87-DFB579AD82B2}"/>
              </a:ext>
            </a:extLst>
          </p:cNvPr>
          <p:cNvSpPr>
            <a:spLocks noGrp="1"/>
          </p:cNvSpPr>
          <p:nvPr>
            <p:ph type="body" sz="quarter" idx="18"/>
          </p:nvPr>
        </p:nvSpPr>
        <p:spPr>
          <a:xfrm>
            <a:off x="463648" y="1648325"/>
            <a:ext cx="10920038" cy="4114801"/>
          </a:xfrm>
        </p:spPr>
        <p:txBody>
          <a:bodyPr>
            <a:normAutofit/>
          </a:bodyPr>
          <a:lstStyle/>
          <a:p>
            <a:r>
              <a:rPr lang="en-US" sz="2000" dirty="0"/>
              <a:t>Program maturity</a:t>
            </a:r>
          </a:p>
          <a:p>
            <a:pPr lvl="1"/>
            <a:r>
              <a:rPr lang="en-US" sz="1800" dirty="0"/>
              <a:t>How long the program has been in operation</a:t>
            </a:r>
          </a:p>
          <a:p>
            <a:r>
              <a:rPr lang="en-US" sz="2000" dirty="0"/>
              <a:t>Existing evidence base</a:t>
            </a:r>
          </a:p>
          <a:p>
            <a:pPr lvl="1"/>
            <a:r>
              <a:rPr lang="en-US" sz="1800" dirty="0"/>
              <a:t>Evidence that has already been generated on the program that the long-term research agenda should build off</a:t>
            </a:r>
          </a:p>
          <a:p>
            <a:r>
              <a:rPr lang="en-US" sz="2000" dirty="0"/>
              <a:t>Funder requirements and other stakeholder needs</a:t>
            </a:r>
          </a:p>
          <a:p>
            <a:pPr lvl="1"/>
            <a:r>
              <a:rPr lang="en-US" sz="1800" dirty="0"/>
              <a:t>AmeriCorps has evaluation requirements for some of its grantees, and those requirements should affect a program’s decisions about its long-term research agenda</a:t>
            </a:r>
          </a:p>
          <a:p>
            <a:pPr lvl="1"/>
            <a:r>
              <a:rPr lang="en-US" sz="1800" dirty="0"/>
              <a:t>Sometimes the same evaluation can meet the needs and requirements of multiple funders </a:t>
            </a:r>
          </a:p>
          <a:p>
            <a:pPr marL="228600" lvl="1" indent="0">
              <a:buNone/>
            </a:pPr>
            <a:endParaRPr lang="en-US" dirty="0"/>
          </a:p>
          <a:p>
            <a:endParaRPr lang="en-US" sz="2000" dirty="0"/>
          </a:p>
          <a:p>
            <a:endParaRPr lang="en-US" sz="1400" dirty="0"/>
          </a:p>
        </p:txBody>
      </p:sp>
      <p:sp>
        <p:nvSpPr>
          <p:cNvPr id="2" name="Title 1"/>
          <p:cNvSpPr>
            <a:spLocks noGrp="1"/>
          </p:cNvSpPr>
          <p:nvPr>
            <p:ph type="title"/>
          </p:nvPr>
        </p:nvSpPr>
        <p:spPr>
          <a:xfrm>
            <a:off x="463648" y="312822"/>
            <a:ext cx="10160236" cy="1046746"/>
          </a:xfrm>
        </p:spPr>
        <p:txBody>
          <a:bodyPr>
            <a:normAutofit/>
          </a:bodyPr>
          <a:lstStyle/>
          <a:p>
            <a:r>
              <a:rPr lang="en-US" sz="2800" dirty="0"/>
              <a:t>What to Consider When Developing a Long-term Research Agenda</a:t>
            </a:r>
          </a:p>
        </p:txBody>
      </p:sp>
    </p:spTree>
    <p:extLst>
      <p:ext uri="{BB962C8B-B14F-4D97-AF65-F5344CB8AC3E}">
        <p14:creationId xmlns:p14="http://schemas.microsoft.com/office/powerpoint/2010/main" val="37704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C35E47-723C-C05C-62A2-9BB296EA1CBC}"/>
              </a:ext>
            </a:extLst>
          </p:cNvPr>
          <p:cNvSpPr>
            <a:spLocks noGrp="1"/>
          </p:cNvSpPr>
          <p:nvPr>
            <p:ph type="body" sz="quarter" idx="18"/>
          </p:nvPr>
        </p:nvSpPr>
        <p:spPr>
          <a:xfrm>
            <a:off x="463647" y="1491916"/>
            <a:ext cx="10920039" cy="3721096"/>
          </a:xfrm>
        </p:spPr>
        <p:txBody>
          <a:bodyPr>
            <a:normAutofit/>
          </a:bodyPr>
          <a:lstStyle/>
          <a:p>
            <a:r>
              <a:rPr lang="en-US" sz="2000" dirty="0"/>
              <a:t>Long-term program goals</a:t>
            </a:r>
          </a:p>
          <a:p>
            <a:pPr lvl="1"/>
            <a:r>
              <a:rPr lang="en-US" sz="1800" dirty="0"/>
              <a:t>A long-term research agenda should be designed to systematically provide information that supports a program’s long-term strategic goals </a:t>
            </a:r>
          </a:p>
          <a:p>
            <a:r>
              <a:rPr lang="en-US" sz="2000" dirty="0"/>
              <a:t>Long-term research goals</a:t>
            </a:r>
          </a:p>
          <a:p>
            <a:pPr lvl="1"/>
            <a:r>
              <a:rPr lang="en-US" sz="1800" dirty="0"/>
              <a:t>Programs should have long-term research goals that relate to building evidence of effectiveness over time </a:t>
            </a:r>
          </a:p>
          <a:p>
            <a:r>
              <a:rPr lang="en-US" sz="2000" dirty="0"/>
              <a:t>Evaluation budget</a:t>
            </a:r>
          </a:p>
          <a:p>
            <a:pPr lvl="1"/>
            <a:r>
              <a:rPr lang="en-US" sz="1800" dirty="0"/>
              <a:t>The amount of the program’s funding base that will set aside for evaluation activities each year or each grant period</a:t>
            </a:r>
          </a:p>
          <a:p>
            <a:endParaRPr lang="en-US" dirty="0"/>
          </a:p>
        </p:txBody>
      </p:sp>
      <p:sp>
        <p:nvSpPr>
          <p:cNvPr id="2" name="Title 1"/>
          <p:cNvSpPr>
            <a:spLocks noGrp="1"/>
          </p:cNvSpPr>
          <p:nvPr>
            <p:ph type="title"/>
          </p:nvPr>
        </p:nvSpPr>
        <p:spPr>
          <a:xfrm>
            <a:off x="463647" y="567041"/>
            <a:ext cx="9907573" cy="587991"/>
          </a:xfrm>
        </p:spPr>
        <p:txBody>
          <a:bodyPr>
            <a:normAutofit fontScale="90000"/>
          </a:bodyPr>
          <a:lstStyle/>
          <a:p>
            <a:r>
              <a:rPr lang="en-US" dirty="0"/>
              <a:t>What to Consider When Developing a Long-term Research Agenda</a:t>
            </a:r>
          </a:p>
        </p:txBody>
      </p:sp>
    </p:spTree>
    <p:extLst>
      <p:ext uri="{BB962C8B-B14F-4D97-AF65-F5344CB8AC3E}">
        <p14:creationId xmlns:p14="http://schemas.microsoft.com/office/powerpoint/2010/main" val="264721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3647" y="567041"/>
            <a:ext cx="9269899" cy="419100"/>
          </a:xfrm>
        </p:spPr>
        <p:txBody>
          <a:bodyPr>
            <a:normAutofit fontScale="90000"/>
          </a:bodyPr>
          <a:lstStyle/>
          <a:p>
            <a:r>
              <a:rPr lang="en-US" altLang="en-US" sz="2600" dirty="0">
                <a:latin typeface="+mj-lt"/>
                <a:cs typeface="Arial" charset="0"/>
              </a:rPr>
              <a:t>Exercise Part I: Key Considerations in Developing a Long-term Research Agenda for Your AmeriCorps Program</a:t>
            </a:r>
          </a:p>
        </p:txBody>
      </p:sp>
      <p:sp>
        <p:nvSpPr>
          <p:cNvPr id="2" name="Content Placeholder 1">
            <a:extLst>
              <a:ext uri="{FF2B5EF4-FFF2-40B4-BE49-F238E27FC236}">
                <a16:creationId xmlns:a16="http://schemas.microsoft.com/office/drawing/2014/main" id="{1A431AE8-D3DC-14C3-F395-F87C65C1F995}"/>
              </a:ext>
            </a:extLst>
          </p:cNvPr>
          <p:cNvSpPr>
            <a:spLocks noGrp="1"/>
          </p:cNvSpPr>
          <p:nvPr>
            <p:ph idx="1"/>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99189860"/>
              </p:ext>
            </p:extLst>
          </p:nvPr>
        </p:nvGraphicFramePr>
        <p:xfrm>
          <a:off x="463648" y="1338424"/>
          <a:ext cx="10617436" cy="5206240"/>
        </p:xfrm>
        <a:graphic>
          <a:graphicData uri="http://schemas.openxmlformats.org/drawingml/2006/table">
            <a:tbl>
              <a:tblPr firstRow="1" bandRow="1">
                <a:tableStyleId>{21E4AEA4-8DFA-4A89-87EB-49C32662AFE0}</a:tableStyleId>
              </a:tblPr>
              <a:tblGrid>
                <a:gridCol w="2039259">
                  <a:extLst>
                    <a:ext uri="{9D8B030D-6E8A-4147-A177-3AD203B41FA5}">
                      <a16:colId xmlns:a16="http://schemas.microsoft.com/office/drawing/2014/main" val="20000"/>
                    </a:ext>
                  </a:extLst>
                </a:gridCol>
                <a:gridCol w="8578177">
                  <a:extLst>
                    <a:ext uri="{9D8B030D-6E8A-4147-A177-3AD203B41FA5}">
                      <a16:colId xmlns:a16="http://schemas.microsoft.com/office/drawing/2014/main" val="20001"/>
                    </a:ext>
                  </a:extLst>
                </a:gridCol>
              </a:tblGrid>
              <a:tr h="315080">
                <a:tc gridSpan="2">
                  <a:txBody>
                    <a:bodyPr/>
                    <a:lstStyle/>
                    <a:p>
                      <a:pPr algn="ctr"/>
                      <a:r>
                        <a:rPr lang="en-US" sz="1800" dirty="0"/>
                        <a:t>Your AmeriCorps program</a:t>
                      </a:r>
                      <a:endParaRPr lang="en-US" sz="1800" dirty="0">
                        <a:latin typeface="Arial" panose="020B0604020202020204" pitchFamily="34" charset="0"/>
                        <a:cs typeface="Arial" panose="020B0604020202020204" pitchFamily="34" charset="0"/>
                      </a:endParaRPr>
                    </a:p>
                  </a:txBody>
                  <a:tcPr marL="91437" marR="91437" marT="45663" marB="45663"/>
                </a:tc>
                <a:tc hMerge="1">
                  <a:txBody>
                    <a:bodyPr/>
                    <a:lstStyle/>
                    <a:p>
                      <a:pPr algn="ctr"/>
                      <a:endParaRPr lang="en-US" sz="1800" dirty="0">
                        <a:latin typeface="Arial" panose="020B0604020202020204" pitchFamily="34" charset="0"/>
                        <a:cs typeface="Arial" panose="020B0604020202020204" pitchFamily="34" charset="0"/>
                      </a:endParaRPr>
                    </a:p>
                  </a:txBody>
                  <a:tcPr marL="91437" marR="91437" marT="45663" marB="45663"/>
                </a:tc>
                <a:extLst>
                  <a:ext uri="{0D108BD9-81ED-4DB2-BD59-A6C34878D82A}">
                    <a16:rowId xmlns:a16="http://schemas.microsoft.com/office/drawing/2014/main" val="10000"/>
                  </a:ext>
                </a:extLst>
              </a:tr>
              <a:tr h="55146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Program maturity </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1"/>
                  </a:ext>
                </a:extLst>
              </a:tr>
              <a:tr h="78784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Existing evidence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2"/>
                  </a:ext>
                </a:extLst>
              </a:tr>
              <a:tr h="74266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Funder</a:t>
                      </a:r>
                      <a:r>
                        <a:rPr lang="en-US" sz="1800" b="1" baseline="0" dirty="0"/>
                        <a:t> requirements</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3"/>
                  </a:ext>
                </a:extLst>
              </a:tr>
              <a:tr h="965489">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Long-term</a:t>
                      </a:r>
                      <a:r>
                        <a:rPr lang="en-US" sz="1800" b="1" baseline="0" dirty="0"/>
                        <a:t> program goals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dirty="0">
                        <a:latin typeface="+mn-lt"/>
                        <a:cs typeface="Arial" panose="020B0604020202020204" pitchFamily="34" charset="0"/>
                      </a:endParaRPr>
                    </a:p>
                  </a:txBody>
                  <a:tcPr marL="91437" marR="91437" marT="45663" marB="45663"/>
                </a:tc>
                <a:tc>
                  <a:txBody>
                    <a:bodyPr/>
                    <a:lstStyle/>
                    <a:p>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4"/>
                  </a:ext>
                </a:extLst>
              </a:tr>
              <a:tr h="93822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Long-term research goals</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kern="1200" baseline="0" dirty="0">
                        <a:solidFill>
                          <a:schemeClr val="dk1"/>
                        </a:solidFill>
                        <a:effectLst/>
                        <a:latin typeface="+mn-lt"/>
                        <a:ea typeface="+mn-ea"/>
                        <a:cs typeface="Arial" panose="020B0604020202020204" pitchFamily="34" charset="0"/>
                      </a:endParaRPr>
                    </a:p>
                  </a:txBody>
                  <a:tcPr marL="91437" marR="91437" marT="45663" marB="45663"/>
                </a:tc>
                <a:extLst>
                  <a:ext uri="{0D108BD9-81ED-4DB2-BD59-A6C34878D82A}">
                    <a16:rowId xmlns:a16="http://schemas.microsoft.com/office/drawing/2014/main" val="10005"/>
                  </a:ext>
                </a:extLst>
              </a:tr>
              <a:tr h="55146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Evaluation</a:t>
                      </a:r>
                      <a:r>
                        <a:rPr lang="en-US" sz="1800" b="1" baseline="0" dirty="0"/>
                        <a:t> budget</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baseline="0" dirty="0">
                        <a:effectLst/>
                        <a:latin typeface="+mn-lt"/>
                      </a:endParaRPr>
                    </a:p>
                  </a:txBody>
                  <a:tcPr marL="91437" marR="91437" marT="45663" marB="4566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6612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0D929-7F23-CDA5-9964-1322012BF501}"/>
              </a:ext>
            </a:extLst>
          </p:cNvPr>
          <p:cNvSpPr>
            <a:spLocks noGrp="1"/>
          </p:cNvSpPr>
          <p:nvPr>
            <p:ph type="title"/>
          </p:nvPr>
        </p:nvSpPr>
        <p:spPr>
          <a:xfrm>
            <a:off x="1451811" y="1744109"/>
            <a:ext cx="6400800" cy="1115641"/>
          </a:xfrm>
        </p:spPr>
        <p:txBody>
          <a:bodyPr>
            <a:normAutofit fontScale="90000"/>
          </a:bodyPr>
          <a:lstStyle/>
          <a:p>
            <a:r>
              <a:rPr lang="en-US" b="1" dirty="0"/>
              <a:t>PART 2</a:t>
            </a:r>
            <a:br>
              <a:rPr lang="en-US" b="1" dirty="0"/>
            </a:br>
            <a:r>
              <a:rPr lang="en-US" dirty="0"/>
              <a:t>Building Evidence of Effectiveness</a:t>
            </a:r>
            <a:br>
              <a:rPr lang="en-US" dirty="0"/>
            </a:br>
            <a:endParaRPr lang="en-US" dirty="0"/>
          </a:p>
        </p:txBody>
      </p:sp>
    </p:spTree>
    <p:extLst>
      <p:ext uri="{BB962C8B-B14F-4D97-AF65-F5344CB8AC3E}">
        <p14:creationId xmlns:p14="http://schemas.microsoft.com/office/powerpoint/2010/main" val="8974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1025" y="4255969"/>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1:</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Identify a strong </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program design</a:t>
            </a:r>
          </a:p>
        </p:txBody>
      </p:sp>
      <p:sp>
        <p:nvSpPr>
          <p:cNvPr id="6" name="Rectangle 5"/>
          <p:cNvSpPr/>
          <p:nvPr/>
        </p:nvSpPr>
        <p:spPr>
          <a:xfrm>
            <a:off x="8991600" y="2609445"/>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5:</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Attain causal evidence of positive program outcomes</a:t>
            </a:r>
          </a:p>
        </p:txBody>
      </p:sp>
      <p:sp>
        <p:nvSpPr>
          <p:cNvPr id="7" name="Rectangle 6"/>
          <p:cNvSpPr/>
          <p:nvPr/>
        </p:nvSpPr>
        <p:spPr>
          <a:xfrm>
            <a:off x="5421313" y="3084484"/>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3:</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Assess program outcomes</a:t>
            </a:r>
          </a:p>
        </p:txBody>
      </p:sp>
      <p:sp>
        <p:nvSpPr>
          <p:cNvPr id="8" name="Rectangle 7"/>
          <p:cNvSpPr/>
          <p:nvPr/>
        </p:nvSpPr>
        <p:spPr>
          <a:xfrm>
            <a:off x="3636169" y="3582605"/>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sym typeface="Bookshelf Symbol 7" pitchFamily="-111" charset="2"/>
              </a:rPr>
              <a:t>Stage 2:</a:t>
            </a:r>
            <a:br>
              <a:rPr lang="en-US" sz="1200" b="1" dirty="0">
                <a:solidFill>
                  <a:prstClr val="white"/>
                </a:solidFill>
                <a:ea typeface="ＭＳ Ｐゴシック" pitchFamily="-111" charset="-128"/>
                <a:sym typeface="Bookshelf Symbol 7" pitchFamily="-111" charset="2"/>
              </a:rPr>
            </a:br>
            <a:r>
              <a:rPr lang="en-US" sz="1200" b="1" dirty="0">
                <a:solidFill>
                  <a:prstClr val="white"/>
                </a:solidFill>
                <a:ea typeface="ＭＳ Ｐゴシック" pitchFamily="-111" charset="-128"/>
                <a:sym typeface="Bookshelf Symbol 7" pitchFamily="-111" charset="2"/>
              </a:rPr>
              <a:t>Ensure effective implementation</a:t>
            </a:r>
          </a:p>
        </p:txBody>
      </p:sp>
      <p:sp>
        <p:nvSpPr>
          <p:cNvPr id="9" name="Rectangle 8"/>
          <p:cNvSpPr/>
          <p:nvPr/>
        </p:nvSpPr>
        <p:spPr>
          <a:xfrm>
            <a:off x="7206457" y="2742201"/>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4:</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Obtain evidence of positive program outcomes</a:t>
            </a:r>
          </a:p>
        </p:txBody>
      </p:sp>
      <p:sp>
        <p:nvSpPr>
          <p:cNvPr id="13" name="Shape 12"/>
          <p:cNvSpPr/>
          <p:nvPr/>
        </p:nvSpPr>
        <p:spPr>
          <a:xfrm>
            <a:off x="1698626" y="1193440"/>
            <a:ext cx="8816975" cy="3016250"/>
          </a:xfrm>
          <a:prstGeom prst="swooshArrow">
            <a:avLst>
              <a:gd name="adj1" fmla="val 25000"/>
              <a:gd name="adj2" fmla="val 24700"/>
            </a:avLst>
          </a:prstGeom>
          <a:solidFill>
            <a:schemeClr val="tx1"/>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305" name="Title 1"/>
          <p:cNvSpPr txBox="1">
            <a:spLocks/>
          </p:cNvSpPr>
          <p:nvPr/>
        </p:nvSpPr>
        <p:spPr bwMode="auto">
          <a:xfrm>
            <a:off x="1676400" y="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r>
              <a:rPr lang="en-US" sz="3200" b="1" dirty="0">
                <a:solidFill>
                  <a:prstClr val="white"/>
                </a:solidFill>
                <a:latin typeface="Arial" panose="020B0604020202020204" pitchFamily="34" charset="0"/>
                <a:cs typeface="Arial" panose="020B0604020202020204" pitchFamily="34" charset="0"/>
              </a:rPr>
              <a:t>Building evidence of effectiveness</a:t>
            </a:r>
          </a:p>
        </p:txBody>
      </p:sp>
      <p:sp>
        <p:nvSpPr>
          <p:cNvPr id="17" name="TextBox 16"/>
          <p:cNvSpPr txBox="1"/>
          <p:nvPr/>
        </p:nvSpPr>
        <p:spPr>
          <a:xfrm>
            <a:off x="1228516" y="2961372"/>
            <a:ext cx="1245018" cy="584775"/>
          </a:xfrm>
          <a:prstGeom prst="rect">
            <a:avLst/>
          </a:prstGeom>
          <a:noFill/>
        </p:spPr>
        <p:txBody>
          <a:bodyPr wrap="square">
            <a:spAutoFit/>
          </a:bodyPr>
          <a:lstStyle/>
          <a:p>
            <a:pPr>
              <a:defRPr/>
            </a:pPr>
            <a:r>
              <a:rPr lang="en-US" sz="1600" b="1" i="1" dirty="0">
                <a:solidFill>
                  <a:prstClr val="black"/>
                </a:solidFill>
              </a:rPr>
              <a:t>Evidence Informed</a:t>
            </a:r>
          </a:p>
        </p:txBody>
      </p:sp>
      <p:sp>
        <p:nvSpPr>
          <p:cNvPr id="20" name="TextBox 19"/>
          <p:cNvSpPr txBox="1"/>
          <p:nvPr/>
        </p:nvSpPr>
        <p:spPr>
          <a:xfrm>
            <a:off x="8991600" y="1676040"/>
            <a:ext cx="1175084" cy="584200"/>
          </a:xfrm>
          <a:prstGeom prst="rect">
            <a:avLst/>
          </a:prstGeom>
          <a:noFill/>
        </p:spPr>
        <p:txBody>
          <a:bodyPr wrap="square">
            <a:spAutoFit/>
          </a:bodyPr>
          <a:lstStyle/>
          <a:p>
            <a:pPr>
              <a:defRPr/>
            </a:pPr>
            <a:r>
              <a:rPr lang="en-US" sz="1600" b="1" i="1" dirty="0">
                <a:solidFill>
                  <a:prstClr val="white"/>
                </a:solidFill>
              </a:rPr>
              <a:t>Evidence Based</a:t>
            </a:r>
          </a:p>
        </p:txBody>
      </p:sp>
      <p:sp>
        <p:nvSpPr>
          <p:cNvPr id="4" name="Title 3">
            <a:extLst>
              <a:ext uri="{FF2B5EF4-FFF2-40B4-BE49-F238E27FC236}">
                <a16:creationId xmlns:a16="http://schemas.microsoft.com/office/drawing/2014/main" id="{EE76D453-6DBE-BF5D-6B1C-90AD24F49C05}"/>
              </a:ext>
            </a:extLst>
          </p:cNvPr>
          <p:cNvSpPr>
            <a:spLocks noGrp="1"/>
          </p:cNvSpPr>
          <p:nvPr>
            <p:ph type="title"/>
          </p:nvPr>
        </p:nvSpPr>
        <p:spPr>
          <a:xfrm>
            <a:off x="463647" y="567041"/>
            <a:ext cx="6329265" cy="580120"/>
          </a:xfrm>
        </p:spPr>
        <p:txBody>
          <a:bodyPr>
            <a:normAutofit fontScale="90000"/>
          </a:bodyPr>
          <a:lstStyle/>
          <a:p>
            <a:r>
              <a:rPr lang="en-US" sz="3200" b="1" dirty="0">
                <a:solidFill>
                  <a:schemeClr val="tx1"/>
                </a:solidFill>
                <a:latin typeface="+mj-lt"/>
                <a:cs typeface="Arial" panose="020B0604020202020204" pitchFamily="34" charset="0"/>
              </a:rPr>
              <a:t>Building Evidence of Effectiveness</a:t>
            </a:r>
            <a:endParaRPr lang="en-US" dirty="0">
              <a:solidFill>
                <a:schemeClr val="tx1"/>
              </a:solidFill>
              <a:latin typeface="+mj-lt"/>
            </a:endParaRPr>
          </a:p>
        </p:txBody>
      </p:sp>
    </p:spTree>
    <p:extLst>
      <p:ext uri="{BB962C8B-B14F-4D97-AF65-F5344CB8AC3E}">
        <p14:creationId xmlns:p14="http://schemas.microsoft.com/office/powerpoint/2010/main" val="48577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7" y="567040"/>
            <a:ext cx="10196332" cy="729645"/>
          </a:xfrm>
        </p:spPr>
        <p:txBody>
          <a:bodyPr>
            <a:noAutofit/>
          </a:bodyPr>
          <a:lstStyle/>
          <a:p>
            <a:r>
              <a:rPr lang="en-US" sz="2900" dirty="0">
                <a:solidFill>
                  <a:schemeClr val="tx1"/>
                </a:solidFill>
                <a:latin typeface="+mj-lt"/>
                <a:cs typeface="Arial" panose="020B0604020202020204" pitchFamily="34" charset="0"/>
              </a:rPr>
              <a:t>Stage 1: What is the Program Model and What is it Supposed to do?</a:t>
            </a:r>
          </a:p>
        </p:txBody>
      </p:sp>
      <p:grpSp>
        <p:nvGrpSpPr>
          <p:cNvPr id="13" name="Group 12"/>
          <p:cNvGrpSpPr>
            <a:grpSpLocks noChangeAspect="1"/>
          </p:cNvGrpSpPr>
          <p:nvPr/>
        </p:nvGrpSpPr>
        <p:grpSpPr>
          <a:xfrm>
            <a:off x="3898232" y="1022684"/>
            <a:ext cx="7032966" cy="3441933"/>
            <a:chOff x="174625" y="1193440"/>
            <a:chExt cx="8816975" cy="4434129"/>
          </a:xfrm>
        </p:grpSpPr>
        <p:sp>
          <p:nvSpPr>
            <p:cNvPr id="3" name="Rectangle 2"/>
            <p:cNvSpPr/>
            <p:nvPr/>
          </p:nvSpPr>
          <p:spPr>
            <a:xfrm>
              <a:off x="327025" y="4255969"/>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1:</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Identify a strong </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program design</a:t>
              </a:r>
            </a:p>
          </p:txBody>
        </p:sp>
        <p:sp>
          <p:nvSpPr>
            <p:cNvPr id="4" name="Rectangle 3"/>
            <p:cNvSpPr/>
            <p:nvPr/>
          </p:nvSpPr>
          <p:spPr>
            <a:xfrm>
              <a:off x="7467600" y="2652986"/>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5:</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Attain causal evidence of positive program outcomes</a:t>
              </a:r>
            </a:p>
          </p:txBody>
        </p:sp>
        <p:sp>
          <p:nvSpPr>
            <p:cNvPr id="5" name="Rectangle 4"/>
            <p:cNvSpPr/>
            <p:nvPr/>
          </p:nvSpPr>
          <p:spPr>
            <a:xfrm>
              <a:off x="3897313" y="3084484"/>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3:</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Assess program outcomes</a:t>
              </a:r>
            </a:p>
          </p:txBody>
        </p:sp>
        <p:sp>
          <p:nvSpPr>
            <p:cNvPr id="6" name="Rectangle 5"/>
            <p:cNvSpPr/>
            <p:nvPr/>
          </p:nvSpPr>
          <p:spPr>
            <a:xfrm>
              <a:off x="2112169" y="3582605"/>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sym typeface="Bookshelf Symbol 7" pitchFamily="-111" charset="2"/>
                </a:rPr>
                <a:t>Stage 2:</a:t>
              </a:r>
              <a:br>
                <a:rPr lang="en-US" sz="1100" b="1" dirty="0">
                  <a:solidFill>
                    <a:prstClr val="white"/>
                  </a:solidFill>
                  <a:ea typeface="ＭＳ Ｐゴシック" pitchFamily="-111" charset="-128"/>
                  <a:sym typeface="Bookshelf Symbol 7" pitchFamily="-111" charset="2"/>
                </a:rPr>
              </a:br>
              <a:r>
                <a:rPr lang="en-US" sz="1100" b="1" dirty="0">
                  <a:solidFill>
                    <a:prstClr val="white"/>
                  </a:solidFill>
                  <a:ea typeface="ＭＳ Ｐゴシック" pitchFamily="-111" charset="-128"/>
                  <a:sym typeface="Bookshelf Symbol 7" pitchFamily="-111" charset="2"/>
                </a:rPr>
                <a:t>Ensure </a:t>
              </a:r>
              <a:br>
                <a:rPr lang="en-US" sz="1100" b="1" dirty="0">
                  <a:solidFill>
                    <a:prstClr val="white"/>
                  </a:solidFill>
                  <a:ea typeface="ＭＳ Ｐゴシック" pitchFamily="-111" charset="-128"/>
                  <a:sym typeface="Bookshelf Symbol 7" pitchFamily="-111" charset="2"/>
                </a:rPr>
              </a:br>
              <a:r>
                <a:rPr lang="en-US" sz="1100" b="1" dirty="0">
                  <a:solidFill>
                    <a:prstClr val="white"/>
                  </a:solidFill>
                  <a:ea typeface="ＭＳ Ｐゴシック" pitchFamily="-111" charset="-128"/>
                  <a:sym typeface="Bookshelf Symbol 7" pitchFamily="-111" charset="2"/>
                </a:rPr>
                <a:t>effective implementation</a:t>
              </a:r>
            </a:p>
          </p:txBody>
        </p:sp>
        <p:sp>
          <p:nvSpPr>
            <p:cNvPr id="7" name="Rectangle 6"/>
            <p:cNvSpPr/>
            <p:nvPr/>
          </p:nvSpPr>
          <p:spPr>
            <a:xfrm>
              <a:off x="5682457" y="2742201"/>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4:</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Obtain evidence of positive program outcomes</a:t>
              </a:r>
            </a:p>
          </p:txBody>
        </p:sp>
        <p:sp>
          <p:nvSpPr>
            <p:cNvPr id="8" name="Shape 7"/>
            <p:cNvSpPr/>
            <p:nvPr/>
          </p:nvSpPr>
          <p:spPr>
            <a:xfrm>
              <a:off x="174625" y="1193440"/>
              <a:ext cx="8816975" cy="3016250"/>
            </a:xfrm>
            <a:prstGeom prst="swooshArrow">
              <a:avLst>
                <a:gd name="adj1" fmla="val 25000"/>
                <a:gd name="adj2" fmla="val 24700"/>
              </a:avLst>
            </a:prstGeom>
            <a:solidFill>
              <a:schemeClr val="tx1"/>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TextBox 8"/>
            <p:cNvSpPr txBox="1"/>
            <p:nvPr/>
          </p:nvSpPr>
          <p:spPr>
            <a:xfrm>
              <a:off x="174625" y="2827548"/>
              <a:ext cx="1322207" cy="555098"/>
            </a:xfrm>
            <a:prstGeom prst="rect">
              <a:avLst/>
            </a:prstGeom>
            <a:noFill/>
          </p:spPr>
          <p:txBody>
            <a:bodyPr wrap="square">
              <a:spAutoFit/>
            </a:bodyPr>
            <a:lstStyle/>
            <a:p>
              <a:pPr>
                <a:defRPr/>
              </a:pPr>
              <a:r>
                <a:rPr lang="en-US" sz="1100" b="1" i="1" dirty="0">
                  <a:solidFill>
                    <a:prstClr val="black"/>
                  </a:solidFill>
                </a:rPr>
                <a:t>Evidence Informed</a:t>
              </a:r>
            </a:p>
          </p:txBody>
        </p:sp>
        <p:sp>
          <p:nvSpPr>
            <p:cNvPr id="10" name="TextBox 9"/>
            <p:cNvSpPr txBox="1"/>
            <p:nvPr/>
          </p:nvSpPr>
          <p:spPr>
            <a:xfrm>
              <a:off x="7467600" y="1676039"/>
              <a:ext cx="1363480" cy="555098"/>
            </a:xfrm>
            <a:prstGeom prst="rect">
              <a:avLst/>
            </a:prstGeom>
            <a:noFill/>
          </p:spPr>
          <p:txBody>
            <a:bodyPr wrap="square">
              <a:spAutoFit/>
            </a:bodyPr>
            <a:lstStyle/>
            <a:p>
              <a:pPr>
                <a:defRPr/>
              </a:pPr>
              <a:r>
                <a:rPr lang="en-US" sz="1100" b="1" i="1" dirty="0">
                  <a:solidFill>
                    <a:prstClr val="white"/>
                  </a:solidFill>
                </a:rPr>
                <a:t>Evidence Based</a:t>
              </a:r>
            </a:p>
          </p:txBody>
        </p:sp>
      </p:grpSp>
      <p:sp>
        <p:nvSpPr>
          <p:cNvPr id="15" name="Rectangle 14"/>
          <p:cNvSpPr>
            <a:spLocks noChangeAspect="1"/>
          </p:cNvSpPr>
          <p:nvPr/>
        </p:nvSpPr>
        <p:spPr>
          <a:xfrm>
            <a:off x="463647" y="1558942"/>
            <a:ext cx="2743200" cy="27432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2800" b="1" dirty="0">
                <a:solidFill>
                  <a:prstClr val="white"/>
                </a:solidFill>
                <a:ea typeface="ＭＳ Ｐゴシック" pitchFamily="-111" charset="-128"/>
                <a:cs typeface="Arial" charset="0"/>
                <a:sym typeface="Bookshelf Symbol 7" pitchFamily="-111" charset="2"/>
              </a:rPr>
              <a:t>Stage 1:</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Identify a</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strong </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program</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design</a:t>
            </a:r>
          </a:p>
        </p:txBody>
      </p:sp>
      <p:grpSp>
        <p:nvGrpSpPr>
          <p:cNvPr id="14" name="Group 13"/>
          <p:cNvGrpSpPr/>
          <p:nvPr/>
        </p:nvGrpSpPr>
        <p:grpSpPr>
          <a:xfrm>
            <a:off x="463647" y="4350468"/>
            <a:ext cx="6489290" cy="2130384"/>
            <a:chOff x="-6489289" y="3783931"/>
            <a:chExt cx="6489290" cy="2130384"/>
          </a:xfrm>
        </p:grpSpPr>
        <p:sp>
          <p:nvSpPr>
            <p:cNvPr id="17" name="Rectangle 16"/>
            <p:cNvSpPr/>
            <p:nvPr/>
          </p:nvSpPr>
          <p:spPr>
            <a:xfrm>
              <a:off x="-6489289" y="4283099"/>
              <a:ext cx="6489290" cy="1631216"/>
            </a:xfrm>
            <a:prstGeom prst="rect">
              <a:avLst/>
            </a:prstGeom>
            <a:ln>
              <a:noFill/>
            </a:ln>
          </p:spPr>
          <p:txBody>
            <a:bodyPr wrap="square">
              <a:spAutoFit/>
            </a:bodyPr>
            <a:lstStyle/>
            <a:p>
              <a:pPr marL="274320" lvl="1"/>
              <a:r>
                <a:rPr lang="en-US" sz="2000" b="1" dirty="0"/>
                <a:t>Gather evidence to support program design (e.g., conduct a literature review and/or needs assessment)</a:t>
              </a:r>
            </a:p>
            <a:p>
              <a:pPr marL="274320" lvl="1"/>
              <a:r>
                <a:rPr lang="en-US" sz="2000" b="1" dirty="0"/>
                <a:t>Develop logic model</a:t>
              </a:r>
            </a:p>
            <a:p>
              <a:pPr marL="274320" lvl="1"/>
              <a:r>
                <a:rPr lang="en-US" sz="2000" b="1" dirty="0"/>
                <a:t>Pilot program</a:t>
              </a:r>
            </a:p>
          </p:txBody>
        </p:sp>
        <p:sp>
          <p:nvSpPr>
            <p:cNvPr id="19" name="Isosceles Triangle 18"/>
            <p:cNvSpPr/>
            <p:nvPr/>
          </p:nvSpPr>
          <p:spPr>
            <a:xfrm>
              <a:off x="-474376" y="3783931"/>
              <a:ext cx="277266" cy="277266"/>
            </a:xfrm>
            <a:prstGeom prst="triangle">
              <a:avLst>
                <a:gd name="adj" fmla="val 100000"/>
              </a:avLst>
            </a:prstGeom>
            <a:solidFill>
              <a:schemeClr val="tx1">
                <a:alpha val="85000"/>
              </a:schemeClr>
            </a:solidFill>
            <a:ln>
              <a:noFill/>
            </a:ln>
          </p:spPr>
          <p:style>
            <a:lnRef idx="2">
              <a:scrgbClr r="0" g="0" b="0"/>
            </a:lnRef>
            <a:fillRef idx="1">
              <a:scrgbClr r="0" g="0" b="0"/>
            </a:fillRef>
            <a:effectRef idx="0">
              <a:schemeClr val="accent6">
                <a:alpha val="90000"/>
                <a:hueOff val="0"/>
                <a:satOff val="0"/>
                <a:lumOff val="0"/>
                <a:alphaOff val="-5000"/>
              </a:schemeClr>
            </a:effectRef>
            <a:fontRef idx="minor">
              <a:schemeClr val="lt1"/>
            </a:fontRef>
          </p:style>
        </p:sp>
        <p:sp>
          <p:nvSpPr>
            <p:cNvPr id="18" name="L-Shape 17"/>
            <p:cNvSpPr/>
            <p:nvPr/>
          </p:nvSpPr>
          <p:spPr>
            <a:xfrm rot="5400000">
              <a:off x="-3936326" y="1666189"/>
              <a:ext cx="1258814" cy="6236465"/>
            </a:xfrm>
            <a:prstGeom prst="corner">
              <a:avLst>
                <a:gd name="adj1" fmla="val 16120"/>
                <a:gd name="adj2" fmla="val 16110"/>
              </a:avLst>
            </a:prstGeom>
            <a:solidFill>
              <a:schemeClr val="tx1">
                <a:alpha val="90000"/>
              </a:schemeClr>
            </a:solidFill>
            <a:ln>
              <a:noFill/>
            </a:ln>
          </p:spPr>
          <p:style>
            <a:lnRef idx="2">
              <a:scrgbClr r="0" g="0" b="0"/>
            </a:lnRef>
            <a:fillRef idx="1">
              <a:scrgbClr r="0" g="0" b="0"/>
            </a:fillRef>
            <a:effectRef idx="0">
              <a:schemeClr val="accent6">
                <a:alpha val="90000"/>
                <a:hueOff val="0"/>
                <a:satOff val="0"/>
                <a:lumOff val="0"/>
                <a:alphaOff val="0"/>
              </a:schemeClr>
            </a:effectRef>
            <a:fontRef idx="minor">
              <a:schemeClr val="lt1"/>
            </a:fontRef>
          </p:style>
        </p:sp>
      </p:grpSp>
    </p:spTree>
    <p:extLst>
      <p:ext uri="{BB962C8B-B14F-4D97-AF65-F5344CB8AC3E}">
        <p14:creationId xmlns:p14="http://schemas.microsoft.com/office/powerpoint/2010/main" val="287859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7" y="567040"/>
            <a:ext cx="9053332" cy="729645"/>
          </a:xfrm>
        </p:spPr>
        <p:txBody>
          <a:bodyPr>
            <a:normAutofit fontScale="90000"/>
          </a:bodyPr>
          <a:lstStyle/>
          <a:p>
            <a:r>
              <a:rPr lang="en-US" sz="3200" dirty="0">
                <a:solidFill>
                  <a:schemeClr val="tx1"/>
                </a:solidFill>
                <a:latin typeface="+mj-lt"/>
                <a:cs typeface="Arial" panose="020B0604020202020204" pitchFamily="34" charset="0"/>
              </a:rPr>
              <a:t>Stage 1: What is the Program Model and What is it Supposed to do?</a:t>
            </a:r>
            <a:endParaRPr lang="en-US" dirty="0">
              <a:latin typeface="Arial" panose="020B0604020202020204" pitchFamily="34" charset="0"/>
              <a:cs typeface="Arial" panose="020B0604020202020204" pitchFamily="34" charset="0"/>
            </a:endParaRPr>
          </a:p>
        </p:txBody>
      </p:sp>
      <p:sp>
        <p:nvSpPr>
          <p:cNvPr id="15" name="Rectangle 14"/>
          <p:cNvSpPr>
            <a:spLocks noChangeAspect="1"/>
          </p:cNvSpPr>
          <p:nvPr/>
        </p:nvSpPr>
        <p:spPr>
          <a:xfrm>
            <a:off x="463647" y="1450654"/>
            <a:ext cx="2743200" cy="27432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2800" b="1" dirty="0">
                <a:solidFill>
                  <a:prstClr val="white"/>
                </a:solidFill>
                <a:ea typeface="ＭＳ Ｐゴシック" pitchFamily="-111" charset="-128"/>
                <a:cs typeface="Arial" charset="0"/>
                <a:sym typeface="Bookshelf Symbol 7" pitchFamily="-111" charset="2"/>
              </a:rPr>
              <a:t>Stage 2:</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Ensure </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effective implementation</a:t>
            </a:r>
          </a:p>
        </p:txBody>
      </p:sp>
      <p:grpSp>
        <p:nvGrpSpPr>
          <p:cNvPr id="14" name="Group 13"/>
          <p:cNvGrpSpPr/>
          <p:nvPr/>
        </p:nvGrpSpPr>
        <p:grpSpPr>
          <a:xfrm>
            <a:off x="463647" y="4302337"/>
            <a:ext cx="6489290" cy="1629898"/>
            <a:chOff x="-6489289" y="3783931"/>
            <a:chExt cx="6489290" cy="1629898"/>
          </a:xfrm>
        </p:grpSpPr>
        <p:sp>
          <p:nvSpPr>
            <p:cNvPr id="17" name="Rectangle 16"/>
            <p:cNvSpPr/>
            <p:nvPr/>
          </p:nvSpPr>
          <p:spPr>
            <a:xfrm>
              <a:off x="-6489289" y="4283099"/>
              <a:ext cx="6489290" cy="707886"/>
            </a:xfrm>
            <a:prstGeom prst="rect">
              <a:avLst/>
            </a:prstGeom>
            <a:ln>
              <a:noFill/>
            </a:ln>
          </p:spPr>
          <p:txBody>
            <a:bodyPr wrap="square">
              <a:spAutoFit/>
            </a:bodyPr>
            <a:lstStyle/>
            <a:p>
              <a:pPr marL="274320" lvl="1"/>
              <a:r>
                <a:rPr lang="en-US" sz="2000" b="1" dirty="0"/>
                <a:t>Output performance measurement</a:t>
              </a:r>
            </a:p>
            <a:p>
              <a:pPr marL="274320" lvl="1"/>
              <a:r>
                <a:rPr lang="en-US" sz="2000" b="1" dirty="0"/>
                <a:t>Process evaluation</a:t>
              </a:r>
            </a:p>
          </p:txBody>
        </p:sp>
        <p:sp>
          <p:nvSpPr>
            <p:cNvPr id="19" name="Isosceles Triangle 18"/>
            <p:cNvSpPr/>
            <p:nvPr/>
          </p:nvSpPr>
          <p:spPr>
            <a:xfrm>
              <a:off x="-474376" y="3783931"/>
              <a:ext cx="277266" cy="277266"/>
            </a:xfrm>
            <a:prstGeom prst="triangle">
              <a:avLst>
                <a:gd name="adj" fmla="val 100000"/>
              </a:avLst>
            </a:prstGeom>
            <a:solidFill>
              <a:schemeClr val="tx1">
                <a:alpha val="85000"/>
              </a:schemeClr>
            </a:solidFill>
            <a:ln>
              <a:noFill/>
            </a:ln>
          </p:spPr>
          <p:style>
            <a:lnRef idx="2">
              <a:scrgbClr r="0" g="0" b="0"/>
            </a:lnRef>
            <a:fillRef idx="1">
              <a:scrgbClr r="0" g="0" b="0"/>
            </a:fillRef>
            <a:effectRef idx="0">
              <a:schemeClr val="accent6">
                <a:alpha val="90000"/>
                <a:hueOff val="0"/>
                <a:satOff val="0"/>
                <a:lumOff val="0"/>
                <a:alphaOff val="-5000"/>
              </a:schemeClr>
            </a:effectRef>
            <a:fontRef idx="minor">
              <a:schemeClr val="lt1"/>
            </a:fontRef>
          </p:style>
        </p:sp>
        <p:sp>
          <p:nvSpPr>
            <p:cNvPr id="18" name="L-Shape 17"/>
            <p:cNvSpPr/>
            <p:nvPr/>
          </p:nvSpPr>
          <p:spPr>
            <a:xfrm rot="5400000">
              <a:off x="-3936326" y="1666189"/>
              <a:ext cx="1258814" cy="6236465"/>
            </a:xfrm>
            <a:prstGeom prst="corner">
              <a:avLst>
                <a:gd name="adj1" fmla="val 16120"/>
                <a:gd name="adj2" fmla="val 16110"/>
              </a:avLst>
            </a:prstGeom>
            <a:solidFill>
              <a:schemeClr val="tx1">
                <a:alpha val="90000"/>
              </a:schemeClr>
            </a:solidFill>
            <a:ln>
              <a:noFill/>
            </a:ln>
          </p:spPr>
          <p:style>
            <a:lnRef idx="2">
              <a:scrgbClr r="0" g="0" b="0"/>
            </a:lnRef>
            <a:fillRef idx="1">
              <a:scrgbClr r="0" g="0" b="0"/>
            </a:fillRef>
            <a:effectRef idx="0">
              <a:schemeClr val="accent6">
                <a:alpha val="90000"/>
                <a:hueOff val="0"/>
                <a:satOff val="0"/>
                <a:lumOff val="0"/>
                <a:alphaOff val="0"/>
              </a:schemeClr>
            </a:effectRef>
            <a:fontRef idx="minor">
              <a:schemeClr val="lt1"/>
            </a:fontRef>
          </p:style>
        </p:sp>
      </p:grpSp>
      <p:grpSp>
        <p:nvGrpSpPr>
          <p:cNvPr id="11" name="Group 10">
            <a:extLst>
              <a:ext uri="{FF2B5EF4-FFF2-40B4-BE49-F238E27FC236}">
                <a16:creationId xmlns:a16="http://schemas.microsoft.com/office/drawing/2014/main" id="{055A917A-8AE7-5B07-F33D-32D897921D19}"/>
              </a:ext>
            </a:extLst>
          </p:cNvPr>
          <p:cNvGrpSpPr>
            <a:grpSpLocks noChangeAspect="1"/>
          </p:cNvGrpSpPr>
          <p:nvPr/>
        </p:nvGrpSpPr>
        <p:grpSpPr>
          <a:xfrm>
            <a:off x="3898232" y="1022684"/>
            <a:ext cx="7032966" cy="3441933"/>
            <a:chOff x="174625" y="1193440"/>
            <a:chExt cx="8816975" cy="4434129"/>
          </a:xfrm>
        </p:grpSpPr>
        <p:sp>
          <p:nvSpPr>
            <p:cNvPr id="12" name="Rectangle 11">
              <a:extLst>
                <a:ext uri="{FF2B5EF4-FFF2-40B4-BE49-F238E27FC236}">
                  <a16:creationId xmlns:a16="http://schemas.microsoft.com/office/drawing/2014/main" id="{C6069C0E-F20E-9755-E2CE-62B4EBDB0C36}"/>
                </a:ext>
              </a:extLst>
            </p:cNvPr>
            <p:cNvSpPr/>
            <p:nvPr/>
          </p:nvSpPr>
          <p:spPr>
            <a:xfrm>
              <a:off x="327025" y="4255969"/>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1:</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Identify a strong </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program design</a:t>
              </a:r>
            </a:p>
          </p:txBody>
        </p:sp>
        <p:sp>
          <p:nvSpPr>
            <p:cNvPr id="16" name="Rectangle 15">
              <a:extLst>
                <a:ext uri="{FF2B5EF4-FFF2-40B4-BE49-F238E27FC236}">
                  <a16:creationId xmlns:a16="http://schemas.microsoft.com/office/drawing/2014/main" id="{C2DEB9AA-D220-83BC-CCDD-B7AD7CF3F96C}"/>
                </a:ext>
              </a:extLst>
            </p:cNvPr>
            <p:cNvSpPr/>
            <p:nvPr/>
          </p:nvSpPr>
          <p:spPr>
            <a:xfrm>
              <a:off x="7467600" y="2652986"/>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5:</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Attain causal evidence of positive program outcomes</a:t>
              </a:r>
            </a:p>
          </p:txBody>
        </p:sp>
        <p:sp>
          <p:nvSpPr>
            <p:cNvPr id="20" name="Rectangle 19">
              <a:extLst>
                <a:ext uri="{FF2B5EF4-FFF2-40B4-BE49-F238E27FC236}">
                  <a16:creationId xmlns:a16="http://schemas.microsoft.com/office/drawing/2014/main" id="{EBF4E1C7-BD57-2D65-E4BC-B616EF45130F}"/>
                </a:ext>
              </a:extLst>
            </p:cNvPr>
            <p:cNvSpPr/>
            <p:nvPr/>
          </p:nvSpPr>
          <p:spPr>
            <a:xfrm>
              <a:off x="3897313" y="3084484"/>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3:</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Assess program outcomes</a:t>
              </a:r>
            </a:p>
          </p:txBody>
        </p:sp>
        <p:sp>
          <p:nvSpPr>
            <p:cNvPr id="21" name="Rectangle 20">
              <a:extLst>
                <a:ext uri="{FF2B5EF4-FFF2-40B4-BE49-F238E27FC236}">
                  <a16:creationId xmlns:a16="http://schemas.microsoft.com/office/drawing/2014/main" id="{DD49CA68-2037-E3C1-10F3-BAEA2DCAE9FE}"/>
                </a:ext>
              </a:extLst>
            </p:cNvPr>
            <p:cNvSpPr/>
            <p:nvPr/>
          </p:nvSpPr>
          <p:spPr>
            <a:xfrm>
              <a:off x="2112169" y="3582605"/>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sym typeface="Bookshelf Symbol 7" pitchFamily="-111" charset="2"/>
                </a:rPr>
                <a:t>Stage 2:</a:t>
              </a:r>
              <a:br>
                <a:rPr lang="en-US" sz="1100" b="1" dirty="0">
                  <a:solidFill>
                    <a:prstClr val="white"/>
                  </a:solidFill>
                  <a:ea typeface="ＭＳ Ｐゴシック" pitchFamily="-111" charset="-128"/>
                  <a:sym typeface="Bookshelf Symbol 7" pitchFamily="-111" charset="2"/>
                </a:rPr>
              </a:br>
              <a:r>
                <a:rPr lang="en-US" sz="1100" b="1" dirty="0">
                  <a:solidFill>
                    <a:prstClr val="white"/>
                  </a:solidFill>
                  <a:ea typeface="ＭＳ Ｐゴシック" pitchFamily="-111" charset="-128"/>
                  <a:sym typeface="Bookshelf Symbol 7" pitchFamily="-111" charset="2"/>
                </a:rPr>
                <a:t>Ensure </a:t>
              </a:r>
              <a:br>
                <a:rPr lang="en-US" sz="1100" b="1" dirty="0">
                  <a:solidFill>
                    <a:prstClr val="white"/>
                  </a:solidFill>
                  <a:ea typeface="ＭＳ Ｐゴシック" pitchFamily="-111" charset="-128"/>
                  <a:sym typeface="Bookshelf Symbol 7" pitchFamily="-111" charset="2"/>
                </a:rPr>
              </a:br>
              <a:r>
                <a:rPr lang="en-US" sz="1100" b="1" dirty="0">
                  <a:solidFill>
                    <a:prstClr val="white"/>
                  </a:solidFill>
                  <a:ea typeface="ＭＳ Ｐゴシック" pitchFamily="-111" charset="-128"/>
                  <a:sym typeface="Bookshelf Symbol 7" pitchFamily="-111" charset="2"/>
                </a:rPr>
                <a:t>effective implementation</a:t>
              </a:r>
            </a:p>
          </p:txBody>
        </p:sp>
        <p:sp>
          <p:nvSpPr>
            <p:cNvPr id="22" name="Rectangle 21">
              <a:extLst>
                <a:ext uri="{FF2B5EF4-FFF2-40B4-BE49-F238E27FC236}">
                  <a16:creationId xmlns:a16="http://schemas.microsoft.com/office/drawing/2014/main" id="{B7C75D5D-6F4F-059E-71F0-00179048F3EE}"/>
                </a:ext>
              </a:extLst>
            </p:cNvPr>
            <p:cNvSpPr/>
            <p:nvPr/>
          </p:nvSpPr>
          <p:spPr>
            <a:xfrm>
              <a:off x="5682457" y="2742201"/>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4:</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Obtain evidence of positive program outcomes</a:t>
              </a:r>
            </a:p>
          </p:txBody>
        </p:sp>
        <p:sp>
          <p:nvSpPr>
            <p:cNvPr id="23" name="Shape 22">
              <a:extLst>
                <a:ext uri="{FF2B5EF4-FFF2-40B4-BE49-F238E27FC236}">
                  <a16:creationId xmlns:a16="http://schemas.microsoft.com/office/drawing/2014/main" id="{E9BB2A3E-F564-31CD-20A8-19F8F781EF34}"/>
                </a:ext>
              </a:extLst>
            </p:cNvPr>
            <p:cNvSpPr/>
            <p:nvPr/>
          </p:nvSpPr>
          <p:spPr>
            <a:xfrm>
              <a:off x="174625" y="1193440"/>
              <a:ext cx="8816975" cy="3016250"/>
            </a:xfrm>
            <a:prstGeom prst="swooshArrow">
              <a:avLst>
                <a:gd name="adj1" fmla="val 25000"/>
                <a:gd name="adj2" fmla="val 24700"/>
              </a:avLst>
            </a:prstGeom>
            <a:solidFill>
              <a:schemeClr val="tx1"/>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9DB40508-60C7-D9BC-376C-484619EBA769}"/>
                </a:ext>
              </a:extLst>
            </p:cNvPr>
            <p:cNvSpPr txBox="1"/>
            <p:nvPr/>
          </p:nvSpPr>
          <p:spPr>
            <a:xfrm>
              <a:off x="174625" y="2827548"/>
              <a:ext cx="1322207" cy="555098"/>
            </a:xfrm>
            <a:prstGeom prst="rect">
              <a:avLst/>
            </a:prstGeom>
            <a:noFill/>
          </p:spPr>
          <p:txBody>
            <a:bodyPr wrap="square">
              <a:spAutoFit/>
            </a:bodyPr>
            <a:lstStyle/>
            <a:p>
              <a:pPr>
                <a:defRPr/>
              </a:pPr>
              <a:r>
                <a:rPr lang="en-US" sz="1100" b="1" i="1" dirty="0">
                  <a:solidFill>
                    <a:prstClr val="black"/>
                  </a:solidFill>
                </a:rPr>
                <a:t>Evidence Informed</a:t>
              </a:r>
            </a:p>
          </p:txBody>
        </p:sp>
        <p:sp>
          <p:nvSpPr>
            <p:cNvPr id="25" name="TextBox 24">
              <a:extLst>
                <a:ext uri="{FF2B5EF4-FFF2-40B4-BE49-F238E27FC236}">
                  <a16:creationId xmlns:a16="http://schemas.microsoft.com/office/drawing/2014/main" id="{13C8F479-8312-FBAA-2CD3-5E087446F199}"/>
                </a:ext>
              </a:extLst>
            </p:cNvPr>
            <p:cNvSpPr txBox="1"/>
            <p:nvPr/>
          </p:nvSpPr>
          <p:spPr>
            <a:xfrm>
              <a:off x="7467600" y="1676039"/>
              <a:ext cx="1363480" cy="555098"/>
            </a:xfrm>
            <a:prstGeom prst="rect">
              <a:avLst/>
            </a:prstGeom>
            <a:noFill/>
          </p:spPr>
          <p:txBody>
            <a:bodyPr wrap="square">
              <a:spAutoFit/>
            </a:bodyPr>
            <a:lstStyle/>
            <a:p>
              <a:pPr>
                <a:defRPr/>
              </a:pPr>
              <a:r>
                <a:rPr lang="en-US" sz="1100" b="1" i="1" dirty="0">
                  <a:solidFill>
                    <a:prstClr val="white"/>
                  </a:solidFill>
                </a:rPr>
                <a:t>Evidence Based</a:t>
              </a:r>
            </a:p>
          </p:txBody>
        </p:sp>
      </p:grpSp>
    </p:spTree>
    <p:extLst>
      <p:ext uri="{BB962C8B-B14F-4D97-AF65-F5344CB8AC3E}">
        <p14:creationId xmlns:p14="http://schemas.microsoft.com/office/powerpoint/2010/main" val="38376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7" y="567040"/>
            <a:ext cx="8922046" cy="729645"/>
          </a:xfrm>
        </p:spPr>
        <p:txBody>
          <a:bodyPr>
            <a:normAutofit fontScale="90000"/>
          </a:bodyPr>
          <a:lstStyle/>
          <a:p>
            <a:r>
              <a:rPr lang="en-US" sz="3200" dirty="0">
                <a:solidFill>
                  <a:schemeClr val="tx1"/>
                </a:solidFill>
                <a:latin typeface="+mj-lt"/>
                <a:cs typeface="Arial" panose="020B0604020202020204" pitchFamily="34" charset="0"/>
              </a:rPr>
              <a:t>Stage 1: What is the Program Model and What is it Supposed to do?</a:t>
            </a:r>
            <a:endParaRPr lang="en-US" dirty="0">
              <a:latin typeface="Arial" panose="020B0604020202020204" pitchFamily="34" charset="0"/>
              <a:cs typeface="Arial" panose="020B0604020202020204" pitchFamily="34" charset="0"/>
            </a:endParaRPr>
          </a:p>
        </p:txBody>
      </p:sp>
      <p:sp>
        <p:nvSpPr>
          <p:cNvPr id="15" name="Rectangle 14"/>
          <p:cNvSpPr>
            <a:spLocks noChangeAspect="1"/>
          </p:cNvSpPr>
          <p:nvPr/>
        </p:nvSpPr>
        <p:spPr>
          <a:xfrm>
            <a:off x="463647" y="1450654"/>
            <a:ext cx="2743200" cy="27432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2800" b="1" dirty="0">
                <a:solidFill>
                  <a:prstClr val="white"/>
                </a:solidFill>
                <a:ea typeface="ＭＳ Ｐゴシック" pitchFamily="-111" charset="-128"/>
                <a:cs typeface="Arial" charset="0"/>
                <a:sym typeface="Bookshelf Symbol 7" pitchFamily="-111" charset="2"/>
              </a:rPr>
              <a:t>Stage 3:</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Assess</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program outcomes</a:t>
            </a:r>
          </a:p>
        </p:txBody>
      </p:sp>
      <p:grpSp>
        <p:nvGrpSpPr>
          <p:cNvPr id="14" name="Group 13"/>
          <p:cNvGrpSpPr/>
          <p:nvPr/>
        </p:nvGrpSpPr>
        <p:grpSpPr>
          <a:xfrm>
            <a:off x="463647" y="4338431"/>
            <a:ext cx="6489290" cy="1629898"/>
            <a:chOff x="-6489289" y="3783931"/>
            <a:chExt cx="6489290" cy="1629898"/>
          </a:xfrm>
        </p:grpSpPr>
        <p:sp>
          <p:nvSpPr>
            <p:cNvPr id="17" name="Rectangle 16"/>
            <p:cNvSpPr/>
            <p:nvPr/>
          </p:nvSpPr>
          <p:spPr>
            <a:xfrm>
              <a:off x="-6489289" y="4504611"/>
              <a:ext cx="6489290" cy="707886"/>
            </a:xfrm>
            <a:prstGeom prst="rect">
              <a:avLst/>
            </a:prstGeom>
            <a:ln>
              <a:noFill/>
            </a:ln>
          </p:spPr>
          <p:txBody>
            <a:bodyPr wrap="square">
              <a:spAutoFit/>
            </a:bodyPr>
            <a:lstStyle/>
            <a:p>
              <a:pPr marL="274320" lvl="1"/>
              <a:r>
                <a:rPr lang="en-US" sz="2000" b="1" dirty="0"/>
                <a:t>Measure program outcomes (e.g., non-experimental evaluation design) </a:t>
              </a:r>
            </a:p>
          </p:txBody>
        </p:sp>
        <p:sp>
          <p:nvSpPr>
            <p:cNvPr id="19" name="Isosceles Triangle 18"/>
            <p:cNvSpPr/>
            <p:nvPr/>
          </p:nvSpPr>
          <p:spPr>
            <a:xfrm>
              <a:off x="-474376" y="3783931"/>
              <a:ext cx="277266" cy="277266"/>
            </a:xfrm>
            <a:prstGeom prst="triangle">
              <a:avLst>
                <a:gd name="adj" fmla="val 100000"/>
              </a:avLst>
            </a:prstGeom>
            <a:solidFill>
              <a:schemeClr val="tx1">
                <a:alpha val="85000"/>
              </a:schemeClr>
            </a:solidFill>
            <a:ln>
              <a:solidFill>
                <a:schemeClr val="tx1"/>
              </a:solidFill>
            </a:ln>
          </p:spPr>
          <p:style>
            <a:lnRef idx="2">
              <a:scrgbClr r="0" g="0" b="0"/>
            </a:lnRef>
            <a:fillRef idx="1">
              <a:scrgbClr r="0" g="0" b="0"/>
            </a:fillRef>
            <a:effectRef idx="0">
              <a:schemeClr val="accent6">
                <a:alpha val="90000"/>
                <a:hueOff val="0"/>
                <a:satOff val="0"/>
                <a:lumOff val="0"/>
                <a:alphaOff val="-5000"/>
              </a:schemeClr>
            </a:effectRef>
            <a:fontRef idx="minor">
              <a:schemeClr val="lt1"/>
            </a:fontRef>
          </p:style>
        </p:sp>
        <p:sp>
          <p:nvSpPr>
            <p:cNvPr id="18" name="L-Shape 17"/>
            <p:cNvSpPr/>
            <p:nvPr/>
          </p:nvSpPr>
          <p:spPr>
            <a:xfrm rot="5400000">
              <a:off x="-3936326" y="1666189"/>
              <a:ext cx="1258814" cy="6236465"/>
            </a:xfrm>
            <a:prstGeom prst="corner">
              <a:avLst>
                <a:gd name="adj1" fmla="val 16120"/>
                <a:gd name="adj2" fmla="val 16110"/>
              </a:avLst>
            </a:prstGeom>
            <a:solidFill>
              <a:schemeClr val="tx1">
                <a:alpha val="90000"/>
              </a:schemeClr>
            </a:solidFill>
            <a:ln>
              <a:solidFill>
                <a:schemeClr val="tx1"/>
              </a:solidFill>
            </a:ln>
          </p:spPr>
          <p:style>
            <a:lnRef idx="2">
              <a:scrgbClr r="0" g="0" b="0"/>
            </a:lnRef>
            <a:fillRef idx="1">
              <a:scrgbClr r="0" g="0" b="0"/>
            </a:fillRef>
            <a:effectRef idx="0">
              <a:schemeClr val="accent6">
                <a:alpha val="90000"/>
                <a:hueOff val="0"/>
                <a:satOff val="0"/>
                <a:lumOff val="0"/>
                <a:alphaOff val="0"/>
              </a:schemeClr>
            </a:effectRef>
            <a:fontRef idx="minor">
              <a:schemeClr val="lt1"/>
            </a:fontRef>
          </p:style>
        </p:sp>
      </p:grpSp>
      <p:grpSp>
        <p:nvGrpSpPr>
          <p:cNvPr id="11" name="Group 10">
            <a:extLst>
              <a:ext uri="{FF2B5EF4-FFF2-40B4-BE49-F238E27FC236}">
                <a16:creationId xmlns:a16="http://schemas.microsoft.com/office/drawing/2014/main" id="{E6939B2E-80D9-24C8-BE53-22E7833AFED8}"/>
              </a:ext>
            </a:extLst>
          </p:cNvPr>
          <p:cNvGrpSpPr>
            <a:grpSpLocks noChangeAspect="1"/>
          </p:cNvGrpSpPr>
          <p:nvPr/>
        </p:nvGrpSpPr>
        <p:grpSpPr>
          <a:xfrm>
            <a:off x="3898232" y="1022684"/>
            <a:ext cx="7032966" cy="3441933"/>
            <a:chOff x="174625" y="1193440"/>
            <a:chExt cx="8816975" cy="4434129"/>
          </a:xfrm>
        </p:grpSpPr>
        <p:sp>
          <p:nvSpPr>
            <p:cNvPr id="12" name="Rectangle 11">
              <a:extLst>
                <a:ext uri="{FF2B5EF4-FFF2-40B4-BE49-F238E27FC236}">
                  <a16:creationId xmlns:a16="http://schemas.microsoft.com/office/drawing/2014/main" id="{2183953C-C6F6-77AE-D300-F9C584AB2555}"/>
                </a:ext>
              </a:extLst>
            </p:cNvPr>
            <p:cNvSpPr/>
            <p:nvPr/>
          </p:nvSpPr>
          <p:spPr>
            <a:xfrm>
              <a:off x="327025" y="4255969"/>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1:</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Identify a strong </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program design</a:t>
              </a:r>
            </a:p>
          </p:txBody>
        </p:sp>
        <p:sp>
          <p:nvSpPr>
            <p:cNvPr id="16" name="Rectangle 15">
              <a:extLst>
                <a:ext uri="{FF2B5EF4-FFF2-40B4-BE49-F238E27FC236}">
                  <a16:creationId xmlns:a16="http://schemas.microsoft.com/office/drawing/2014/main" id="{46589087-2923-B392-9E98-DAAFA36C653D}"/>
                </a:ext>
              </a:extLst>
            </p:cNvPr>
            <p:cNvSpPr/>
            <p:nvPr/>
          </p:nvSpPr>
          <p:spPr>
            <a:xfrm>
              <a:off x="7467600" y="2652986"/>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5:</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Attain causal evidence of positive program outcomes</a:t>
              </a:r>
            </a:p>
          </p:txBody>
        </p:sp>
        <p:sp>
          <p:nvSpPr>
            <p:cNvPr id="20" name="Rectangle 19">
              <a:extLst>
                <a:ext uri="{FF2B5EF4-FFF2-40B4-BE49-F238E27FC236}">
                  <a16:creationId xmlns:a16="http://schemas.microsoft.com/office/drawing/2014/main" id="{DA8B85BC-8CD4-D208-C557-8677350D8C90}"/>
                </a:ext>
              </a:extLst>
            </p:cNvPr>
            <p:cNvSpPr/>
            <p:nvPr/>
          </p:nvSpPr>
          <p:spPr>
            <a:xfrm>
              <a:off x="3897313" y="3084484"/>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3:</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Assess program outcomes</a:t>
              </a:r>
            </a:p>
          </p:txBody>
        </p:sp>
        <p:sp>
          <p:nvSpPr>
            <p:cNvPr id="21" name="Rectangle 20">
              <a:extLst>
                <a:ext uri="{FF2B5EF4-FFF2-40B4-BE49-F238E27FC236}">
                  <a16:creationId xmlns:a16="http://schemas.microsoft.com/office/drawing/2014/main" id="{85A40951-E655-093D-FFC4-3548A9B4FA82}"/>
                </a:ext>
              </a:extLst>
            </p:cNvPr>
            <p:cNvSpPr/>
            <p:nvPr/>
          </p:nvSpPr>
          <p:spPr>
            <a:xfrm>
              <a:off x="2112169" y="3582605"/>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sym typeface="Bookshelf Symbol 7" pitchFamily="-111" charset="2"/>
                </a:rPr>
                <a:t>Stage 2:</a:t>
              </a:r>
              <a:br>
                <a:rPr lang="en-US" sz="1100" b="1" dirty="0">
                  <a:solidFill>
                    <a:prstClr val="white"/>
                  </a:solidFill>
                  <a:ea typeface="ＭＳ Ｐゴシック" pitchFamily="-111" charset="-128"/>
                  <a:sym typeface="Bookshelf Symbol 7" pitchFamily="-111" charset="2"/>
                </a:rPr>
              </a:br>
              <a:r>
                <a:rPr lang="en-US" sz="1100" b="1" dirty="0">
                  <a:solidFill>
                    <a:prstClr val="white"/>
                  </a:solidFill>
                  <a:ea typeface="ＭＳ Ｐゴシック" pitchFamily="-111" charset="-128"/>
                  <a:sym typeface="Bookshelf Symbol 7" pitchFamily="-111" charset="2"/>
                </a:rPr>
                <a:t>Ensure </a:t>
              </a:r>
              <a:br>
                <a:rPr lang="en-US" sz="1100" b="1" dirty="0">
                  <a:solidFill>
                    <a:prstClr val="white"/>
                  </a:solidFill>
                  <a:ea typeface="ＭＳ Ｐゴシック" pitchFamily="-111" charset="-128"/>
                  <a:sym typeface="Bookshelf Symbol 7" pitchFamily="-111" charset="2"/>
                </a:rPr>
              </a:br>
              <a:r>
                <a:rPr lang="en-US" sz="1100" b="1" dirty="0">
                  <a:solidFill>
                    <a:prstClr val="white"/>
                  </a:solidFill>
                  <a:ea typeface="ＭＳ Ｐゴシック" pitchFamily="-111" charset="-128"/>
                  <a:sym typeface="Bookshelf Symbol 7" pitchFamily="-111" charset="2"/>
                </a:rPr>
                <a:t>effective implementation</a:t>
              </a:r>
            </a:p>
          </p:txBody>
        </p:sp>
        <p:sp>
          <p:nvSpPr>
            <p:cNvPr id="22" name="Rectangle 21">
              <a:extLst>
                <a:ext uri="{FF2B5EF4-FFF2-40B4-BE49-F238E27FC236}">
                  <a16:creationId xmlns:a16="http://schemas.microsoft.com/office/drawing/2014/main" id="{FD8D66F6-CB51-41F1-D3CE-60D92D9A2823}"/>
                </a:ext>
              </a:extLst>
            </p:cNvPr>
            <p:cNvSpPr/>
            <p:nvPr/>
          </p:nvSpPr>
          <p:spPr>
            <a:xfrm>
              <a:off x="5682457" y="2742201"/>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4:</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Obtain evidence of positive program outcomes</a:t>
              </a:r>
            </a:p>
          </p:txBody>
        </p:sp>
        <p:sp>
          <p:nvSpPr>
            <p:cNvPr id="23" name="Shape 22">
              <a:extLst>
                <a:ext uri="{FF2B5EF4-FFF2-40B4-BE49-F238E27FC236}">
                  <a16:creationId xmlns:a16="http://schemas.microsoft.com/office/drawing/2014/main" id="{1C03C6E1-DD53-88B4-0C2D-1E97824F431E}"/>
                </a:ext>
              </a:extLst>
            </p:cNvPr>
            <p:cNvSpPr/>
            <p:nvPr/>
          </p:nvSpPr>
          <p:spPr>
            <a:xfrm>
              <a:off x="174625" y="1193440"/>
              <a:ext cx="8816975" cy="3016250"/>
            </a:xfrm>
            <a:prstGeom prst="swooshArrow">
              <a:avLst>
                <a:gd name="adj1" fmla="val 25000"/>
                <a:gd name="adj2" fmla="val 24700"/>
              </a:avLst>
            </a:prstGeom>
            <a:solidFill>
              <a:schemeClr val="tx1"/>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F4467927-BFC4-2162-D439-40113D711705}"/>
                </a:ext>
              </a:extLst>
            </p:cNvPr>
            <p:cNvSpPr txBox="1"/>
            <p:nvPr/>
          </p:nvSpPr>
          <p:spPr>
            <a:xfrm>
              <a:off x="174625" y="2827548"/>
              <a:ext cx="1322207" cy="555098"/>
            </a:xfrm>
            <a:prstGeom prst="rect">
              <a:avLst/>
            </a:prstGeom>
            <a:noFill/>
          </p:spPr>
          <p:txBody>
            <a:bodyPr wrap="square">
              <a:spAutoFit/>
            </a:bodyPr>
            <a:lstStyle/>
            <a:p>
              <a:pPr>
                <a:defRPr/>
              </a:pPr>
              <a:r>
                <a:rPr lang="en-US" sz="1100" b="1" i="1" dirty="0">
                  <a:solidFill>
                    <a:prstClr val="black"/>
                  </a:solidFill>
                </a:rPr>
                <a:t>Evidence Informed</a:t>
              </a:r>
            </a:p>
          </p:txBody>
        </p:sp>
        <p:sp>
          <p:nvSpPr>
            <p:cNvPr id="25" name="TextBox 24">
              <a:extLst>
                <a:ext uri="{FF2B5EF4-FFF2-40B4-BE49-F238E27FC236}">
                  <a16:creationId xmlns:a16="http://schemas.microsoft.com/office/drawing/2014/main" id="{62B2B526-B8CC-AA1B-4EC7-378A617F5825}"/>
                </a:ext>
              </a:extLst>
            </p:cNvPr>
            <p:cNvSpPr txBox="1"/>
            <p:nvPr/>
          </p:nvSpPr>
          <p:spPr>
            <a:xfrm>
              <a:off x="7467600" y="1676039"/>
              <a:ext cx="1363480" cy="555098"/>
            </a:xfrm>
            <a:prstGeom prst="rect">
              <a:avLst/>
            </a:prstGeom>
            <a:noFill/>
          </p:spPr>
          <p:txBody>
            <a:bodyPr wrap="square">
              <a:spAutoFit/>
            </a:bodyPr>
            <a:lstStyle/>
            <a:p>
              <a:pPr>
                <a:defRPr/>
              </a:pPr>
              <a:r>
                <a:rPr lang="en-US" sz="1100" b="1" i="1" dirty="0">
                  <a:solidFill>
                    <a:prstClr val="white"/>
                  </a:solidFill>
                </a:rPr>
                <a:t>Evidence Based</a:t>
              </a:r>
            </a:p>
          </p:txBody>
        </p:sp>
      </p:grpSp>
    </p:spTree>
    <p:extLst>
      <p:ext uri="{BB962C8B-B14F-4D97-AF65-F5344CB8AC3E}">
        <p14:creationId xmlns:p14="http://schemas.microsoft.com/office/powerpoint/2010/main" val="15546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7" y="567040"/>
            <a:ext cx="8922046" cy="729645"/>
          </a:xfrm>
        </p:spPr>
        <p:txBody>
          <a:bodyPr>
            <a:normAutofit fontScale="90000"/>
          </a:bodyPr>
          <a:lstStyle/>
          <a:p>
            <a:r>
              <a:rPr lang="en-US" sz="3200" dirty="0">
                <a:solidFill>
                  <a:schemeClr val="tx1"/>
                </a:solidFill>
                <a:latin typeface="+mj-lt"/>
                <a:cs typeface="Arial" panose="020B0604020202020204" pitchFamily="34" charset="0"/>
              </a:rPr>
              <a:t>Stage 1: What is the Program Model and What is it Supposed to do?</a:t>
            </a:r>
            <a:endParaRPr lang="en-US" dirty="0">
              <a:latin typeface="Arial" panose="020B0604020202020204" pitchFamily="34" charset="0"/>
              <a:cs typeface="Arial" panose="020B0604020202020204" pitchFamily="34" charset="0"/>
            </a:endParaRPr>
          </a:p>
        </p:txBody>
      </p:sp>
      <p:sp>
        <p:nvSpPr>
          <p:cNvPr id="15" name="Rectangle 14"/>
          <p:cNvSpPr>
            <a:spLocks noChangeAspect="1"/>
          </p:cNvSpPr>
          <p:nvPr/>
        </p:nvSpPr>
        <p:spPr>
          <a:xfrm>
            <a:off x="463647" y="1450654"/>
            <a:ext cx="2743200" cy="27432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2800" b="1" dirty="0">
                <a:solidFill>
                  <a:prstClr val="white"/>
                </a:solidFill>
                <a:ea typeface="ＭＳ Ｐゴシック" pitchFamily="-111" charset="-128"/>
                <a:cs typeface="Arial" charset="0"/>
                <a:sym typeface="Bookshelf Symbol 7" pitchFamily="-111" charset="2"/>
              </a:rPr>
              <a:t>Stage 4:</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Obtain</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evidence of positive</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program outcomes</a:t>
            </a:r>
          </a:p>
        </p:txBody>
      </p:sp>
      <p:grpSp>
        <p:nvGrpSpPr>
          <p:cNvPr id="14" name="Group 13"/>
          <p:cNvGrpSpPr/>
          <p:nvPr/>
        </p:nvGrpSpPr>
        <p:grpSpPr>
          <a:xfrm>
            <a:off x="463647" y="4518903"/>
            <a:ext cx="6489290" cy="1629898"/>
            <a:chOff x="-6489289" y="3783931"/>
            <a:chExt cx="6489290" cy="1629898"/>
          </a:xfrm>
        </p:grpSpPr>
        <p:sp>
          <p:nvSpPr>
            <p:cNvPr id="17" name="Rectangle 16"/>
            <p:cNvSpPr/>
            <p:nvPr/>
          </p:nvSpPr>
          <p:spPr>
            <a:xfrm>
              <a:off x="-6489289" y="4504611"/>
              <a:ext cx="6489290" cy="707886"/>
            </a:xfrm>
            <a:prstGeom prst="rect">
              <a:avLst/>
            </a:prstGeom>
            <a:ln>
              <a:noFill/>
            </a:ln>
          </p:spPr>
          <p:txBody>
            <a:bodyPr wrap="square">
              <a:spAutoFit/>
            </a:bodyPr>
            <a:lstStyle/>
            <a:p>
              <a:pPr marL="274320" lvl="1"/>
              <a:r>
                <a:rPr lang="en-US" sz="2000" b="1" dirty="0"/>
                <a:t>Impact evaluation (e.g., quasi-experimental design, experimental design)</a:t>
              </a:r>
            </a:p>
          </p:txBody>
        </p:sp>
        <p:sp>
          <p:nvSpPr>
            <p:cNvPr id="19" name="Isosceles Triangle 18"/>
            <p:cNvSpPr/>
            <p:nvPr/>
          </p:nvSpPr>
          <p:spPr>
            <a:xfrm>
              <a:off x="-474376" y="3783931"/>
              <a:ext cx="277266" cy="277266"/>
            </a:xfrm>
            <a:prstGeom prst="triangle">
              <a:avLst>
                <a:gd name="adj" fmla="val 100000"/>
              </a:avLst>
            </a:prstGeom>
            <a:solidFill>
              <a:schemeClr val="tx1">
                <a:alpha val="85000"/>
              </a:schemeClr>
            </a:solidFill>
            <a:ln>
              <a:solidFill>
                <a:schemeClr val="tx1"/>
              </a:solidFill>
            </a:ln>
          </p:spPr>
          <p:style>
            <a:lnRef idx="2">
              <a:scrgbClr r="0" g="0" b="0"/>
            </a:lnRef>
            <a:fillRef idx="1">
              <a:scrgbClr r="0" g="0" b="0"/>
            </a:fillRef>
            <a:effectRef idx="0">
              <a:schemeClr val="accent6">
                <a:alpha val="90000"/>
                <a:hueOff val="0"/>
                <a:satOff val="0"/>
                <a:lumOff val="0"/>
                <a:alphaOff val="-5000"/>
              </a:schemeClr>
            </a:effectRef>
            <a:fontRef idx="minor">
              <a:schemeClr val="lt1"/>
            </a:fontRef>
          </p:style>
        </p:sp>
        <p:sp>
          <p:nvSpPr>
            <p:cNvPr id="18" name="L-Shape 17"/>
            <p:cNvSpPr/>
            <p:nvPr/>
          </p:nvSpPr>
          <p:spPr>
            <a:xfrm rot="5400000">
              <a:off x="-3936326" y="1666189"/>
              <a:ext cx="1258814" cy="6236465"/>
            </a:xfrm>
            <a:prstGeom prst="corner">
              <a:avLst>
                <a:gd name="adj1" fmla="val 16120"/>
                <a:gd name="adj2" fmla="val 16110"/>
              </a:avLst>
            </a:prstGeom>
            <a:solidFill>
              <a:schemeClr val="tx1">
                <a:alpha val="90000"/>
              </a:schemeClr>
            </a:solidFill>
            <a:ln>
              <a:solidFill>
                <a:schemeClr val="tx1"/>
              </a:solidFill>
            </a:ln>
          </p:spPr>
          <p:style>
            <a:lnRef idx="2">
              <a:scrgbClr r="0" g="0" b="0"/>
            </a:lnRef>
            <a:fillRef idx="1">
              <a:scrgbClr r="0" g="0" b="0"/>
            </a:fillRef>
            <a:effectRef idx="0">
              <a:schemeClr val="accent6">
                <a:alpha val="90000"/>
                <a:hueOff val="0"/>
                <a:satOff val="0"/>
                <a:lumOff val="0"/>
                <a:alphaOff val="0"/>
              </a:schemeClr>
            </a:effectRef>
            <a:fontRef idx="minor">
              <a:schemeClr val="lt1"/>
            </a:fontRef>
          </p:style>
        </p:sp>
      </p:grpSp>
      <p:grpSp>
        <p:nvGrpSpPr>
          <p:cNvPr id="11" name="Group 10">
            <a:extLst>
              <a:ext uri="{FF2B5EF4-FFF2-40B4-BE49-F238E27FC236}">
                <a16:creationId xmlns:a16="http://schemas.microsoft.com/office/drawing/2014/main" id="{D5BB653C-980B-3744-59B2-AAEC338C5F3A}"/>
              </a:ext>
            </a:extLst>
          </p:cNvPr>
          <p:cNvGrpSpPr>
            <a:grpSpLocks noChangeAspect="1"/>
          </p:cNvGrpSpPr>
          <p:nvPr/>
        </p:nvGrpSpPr>
        <p:grpSpPr>
          <a:xfrm>
            <a:off x="3898232" y="1022684"/>
            <a:ext cx="7032966" cy="3441933"/>
            <a:chOff x="174625" y="1193440"/>
            <a:chExt cx="8816975" cy="4434129"/>
          </a:xfrm>
        </p:grpSpPr>
        <p:sp>
          <p:nvSpPr>
            <p:cNvPr id="12" name="Rectangle 11">
              <a:extLst>
                <a:ext uri="{FF2B5EF4-FFF2-40B4-BE49-F238E27FC236}">
                  <a16:creationId xmlns:a16="http://schemas.microsoft.com/office/drawing/2014/main" id="{28722CDE-B22D-C3CF-3438-BF9DC5EDFFC8}"/>
                </a:ext>
              </a:extLst>
            </p:cNvPr>
            <p:cNvSpPr/>
            <p:nvPr/>
          </p:nvSpPr>
          <p:spPr>
            <a:xfrm>
              <a:off x="327025" y="4255969"/>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1:</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Identify a strong </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program design</a:t>
              </a:r>
            </a:p>
          </p:txBody>
        </p:sp>
        <p:sp>
          <p:nvSpPr>
            <p:cNvPr id="16" name="Rectangle 15">
              <a:extLst>
                <a:ext uri="{FF2B5EF4-FFF2-40B4-BE49-F238E27FC236}">
                  <a16:creationId xmlns:a16="http://schemas.microsoft.com/office/drawing/2014/main" id="{C95E6991-4D89-C38F-4CBE-FFFF83CAC570}"/>
                </a:ext>
              </a:extLst>
            </p:cNvPr>
            <p:cNvSpPr/>
            <p:nvPr/>
          </p:nvSpPr>
          <p:spPr>
            <a:xfrm>
              <a:off x="7467600" y="2652986"/>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5:</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Attain causal evidence of positive program outcomes</a:t>
              </a:r>
            </a:p>
          </p:txBody>
        </p:sp>
        <p:sp>
          <p:nvSpPr>
            <p:cNvPr id="20" name="Rectangle 19">
              <a:extLst>
                <a:ext uri="{FF2B5EF4-FFF2-40B4-BE49-F238E27FC236}">
                  <a16:creationId xmlns:a16="http://schemas.microsoft.com/office/drawing/2014/main" id="{75503DA5-D379-E1B3-EFD4-BFFD003DE0F1}"/>
                </a:ext>
              </a:extLst>
            </p:cNvPr>
            <p:cNvSpPr/>
            <p:nvPr/>
          </p:nvSpPr>
          <p:spPr>
            <a:xfrm>
              <a:off x="3897313" y="3084484"/>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3:</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Assess program outcomes</a:t>
              </a:r>
            </a:p>
          </p:txBody>
        </p:sp>
        <p:sp>
          <p:nvSpPr>
            <p:cNvPr id="21" name="Rectangle 20">
              <a:extLst>
                <a:ext uri="{FF2B5EF4-FFF2-40B4-BE49-F238E27FC236}">
                  <a16:creationId xmlns:a16="http://schemas.microsoft.com/office/drawing/2014/main" id="{C9D2B666-50CD-8DBB-2599-EB26C00763D8}"/>
                </a:ext>
              </a:extLst>
            </p:cNvPr>
            <p:cNvSpPr/>
            <p:nvPr/>
          </p:nvSpPr>
          <p:spPr>
            <a:xfrm>
              <a:off x="2112169" y="3582605"/>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sym typeface="Bookshelf Symbol 7" pitchFamily="-111" charset="2"/>
                </a:rPr>
                <a:t>Stage 2:</a:t>
              </a:r>
              <a:br>
                <a:rPr lang="en-US" sz="1100" b="1" dirty="0">
                  <a:solidFill>
                    <a:prstClr val="white"/>
                  </a:solidFill>
                  <a:ea typeface="ＭＳ Ｐゴシック" pitchFamily="-111" charset="-128"/>
                  <a:sym typeface="Bookshelf Symbol 7" pitchFamily="-111" charset="2"/>
                </a:rPr>
              </a:br>
              <a:r>
                <a:rPr lang="en-US" sz="1100" b="1" dirty="0">
                  <a:solidFill>
                    <a:prstClr val="white"/>
                  </a:solidFill>
                  <a:ea typeface="ＭＳ Ｐゴシック" pitchFamily="-111" charset="-128"/>
                  <a:sym typeface="Bookshelf Symbol 7" pitchFamily="-111" charset="2"/>
                </a:rPr>
                <a:t>Ensure </a:t>
              </a:r>
              <a:br>
                <a:rPr lang="en-US" sz="1100" b="1" dirty="0">
                  <a:solidFill>
                    <a:prstClr val="white"/>
                  </a:solidFill>
                  <a:ea typeface="ＭＳ Ｐゴシック" pitchFamily="-111" charset="-128"/>
                  <a:sym typeface="Bookshelf Symbol 7" pitchFamily="-111" charset="2"/>
                </a:rPr>
              </a:br>
              <a:r>
                <a:rPr lang="en-US" sz="1100" b="1" dirty="0">
                  <a:solidFill>
                    <a:prstClr val="white"/>
                  </a:solidFill>
                  <a:ea typeface="ＭＳ Ｐゴシック" pitchFamily="-111" charset="-128"/>
                  <a:sym typeface="Bookshelf Symbol 7" pitchFamily="-111" charset="2"/>
                </a:rPr>
                <a:t>effective implementation</a:t>
              </a:r>
            </a:p>
          </p:txBody>
        </p:sp>
        <p:sp>
          <p:nvSpPr>
            <p:cNvPr id="22" name="Rectangle 21">
              <a:extLst>
                <a:ext uri="{FF2B5EF4-FFF2-40B4-BE49-F238E27FC236}">
                  <a16:creationId xmlns:a16="http://schemas.microsoft.com/office/drawing/2014/main" id="{98E5697D-EE8C-A124-F5B9-40AF7CF2E572}"/>
                </a:ext>
              </a:extLst>
            </p:cNvPr>
            <p:cNvSpPr/>
            <p:nvPr/>
          </p:nvSpPr>
          <p:spPr>
            <a:xfrm>
              <a:off x="5682457" y="2742201"/>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4:</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Obtain evidence of positive program outcomes</a:t>
              </a:r>
            </a:p>
          </p:txBody>
        </p:sp>
        <p:sp>
          <p:nvSpPr>
            <p:cNvPr id="23" name="Shape 22">
              <a:extLst>
                <a:ext uri="{FF2B5EF4-FFF2-40B4-BE49-F238E27FC236}">
                  <a16:creationId xmlns:a16="http://schemas.microsoft.com/office/drawing/2014/main" id="{C036EF60-3FE6-BC44-9212-EA6FC1635748}"/>
                </a:ext>
              </a:extLst>
            </p:cNvPr>
            <p:cNvSpPr/>
            <p:nvPr/>
          </p:nvSpPr>
          <p:spPr>
            <a:xfrm>
              <a:off x="174625" y="1193440"/>
              <a:ext cx="8816975" cy="3016250"/>
            </a:xfrm>
            <a:prstGeom prst="swooshArrow">
              <a:avLst>
                <a:gd name="adj1" fmla="val 25000"/>
                <a:gd name="adj2" fmla="val 24700"/>
              </a:avLst>
            </a:prstGeom>
            <a:solidFill>
              <a:schemeClr val="tx1"/>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613A2174-88D7-517A-6444-E44123B39760}"/>
                </a:ext>
              </a:extLst>
            </p:cNvPr>
            <p:cNvSpPr txBox="1"/>
            <p:nvPr/>
          </p:nvSpPr>
          <p:spPr>
            <a:xfrm>
              <a:off x="174625" y="2827548"/>
              <a:ext cx="1322207" cy="555098"/>
            </a:xfrm>
            <a:prstGeom prst="rect">
              <a:avLst/>
            </a:prstGeom>
            <a:noFill/>
          </p:spPr>
          <p:txBody>
            <a:bodyPr wrap="square">
              <a:spAutoFit/>
            </a:bodyPr>
            <a:lstStyle/>
            <a:p>
              <a:pPr>
                <a:defRPr/>
              </a:pPr>
              <a:r>
                <a:rPr lang="en-US" sz="1100" b="1" i="1" dirty="0">
                  <a:solidFill>
                    <a:prstClr val="black"/>
                  </a:solidFill>
                </a:rPr>
                <a:t>Evidence Informed</a:t>
              </a:r>
            </a:p>
          </p:txBody>
        </p:sp>
        <p:sp>
          <p:nvSpPr>
            <p:cNvPr id="25" name="TextBox 24">
              <a:extLst>
                <a:ext uri="{FF2B5EF4-FFF2-40B4-BE49-F238E27FC236}">
                  <a16:creationId xmlns:a16="http://schemas.microsoft.com/office/drawing/2014/main" id="{ED0E599B-FE6A-4912-8DD7-FC8E8325ED70}"/>
                </a:ext>
              </a:extLst>
            </p:cNvPr>
            <p:cNvSpPr txBox="1"/>
            <p:nvPr/>
          </p:nvSpPr>
          <p:spPr>
            <a:xfrm>
              <a:off x="7467600" y="1676039"/>
              <a:ext cx="1363480" cy="555098"/>
            </a:xfrm>
            <a:prstGeom prst="rect">
              <a:avLst/>
            </a:prstGeom>
            <a:noFill/>
          </p:spPr>
          <p:txBody>
            <a:bodyPr wrap="square">
              <a:spAutoFit/>
            </a:bodyPr>
            <a:lstStyle/>
            <a:p>
              <a:pPr>
                <a:defRPr/>
              </a:pPr>
              <a:r>
                <a:rPr lang="en-US" sz="1100" b="1" i="1" dirty="0">
                  <a:solidFill>
                    <a:prstClr val="white"/>
                  </a:solidFill>
                </a:rPr>
                <a:t>Evidence Based</a:t>
              </a:r>
            </a:p>
          </p:txBody>
        </p:sp>
      </p:grpSp>
    </p:spTree>
    <p:extLst>
      <p:ext uri="{BB962C8B-B14F-4D97-AF65-F5344CB8AC3E}">
        <p14:creationId xmlns:p14="http://schemas.microsoft.com/office/powerpoint/2010/main" val="428449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6" y="567040"/>
            <a:ext cx="9354121" cy="729645"/>
          </a:xfrm>
        </p:spPr>
        <p:txBody>
          <a:bodyPr>
            <a:normAutofit fontScale="90000"/>
          </a:bodyPr>
          <a:lstStyle/>
          <a:p>
            <a:r>
              <a:rPr lang="en-US" sz="3200" dirty="0">
                <a:solidFill>
                  <a:schemeClr val="tx1"/>
                </a:solidFill>
                <a:latin typeface="+mj-lt"/>
                <a:cs typeface="Arial" panose="020B0604020202020204" pitchFamily="34" charset="0"/>
              </a:rPr>
              <a:t>Stage 1: What is the Program Model and What is it Supposed to do?</a:t>
            </a:r>
            <a:endParaRPr lang="en-US" dirty="0">
              <a:latin typeface="+mj-lt"/>
              <a:cs typeface="Arial" panose="020B0604020202020204" pitchFamily="34" charset="0"/>
            </a:endParaRPr>
          </a:p>
        </p:txBody>
      </p:sp>
      <p:sp>
        <p:nvSpPr>
          <p:cNvPr id="15" name="Rectangle 14"/>
          <p:cNvSpPr>
            <a:spLocks noChangeAspect="1"/>
          </p:cNvSpPr>
          <p:nvPr/>
        </p:nvSpPr>
        <p:spPr>
          <a:xfrm>
            <a:off x="463647" y="1450654"/>
            <a:ext cx="2743200" cy="27432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2800" b="1" dirty="0">
                <a:solidFill>
                  <a:prstClr val="white"/>
                </a:solidFill>
                <a:ea typeface="ＭＳ Ｐゴシック" pitchFamily="-111" charset="-128"/>
                <a:cs typeface="Arial" charset="0"/>
                <a:sym typeface="Bookshelf Symbol 7" pitchFamily="-111" charset="2"/>
              </a:rPr>
              <a:t>Stage 5:</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Attain causal evidence of positive</a:t>
            </a:r>
            <a:br>
              <a:rPr lang="en-US" sz="2800" b="1" dirty="0">
                <a:solidFill>
                  <a:prstClr val="white"/>
                </a:solidFill>
                <a:ea typeface="ＭＳ Ｐゴシック" pitchFamily="-111" charset="-128"/>
                <a:cs typeface="Arial" charset="0"/>
                <a:sym typeface="Bookshelf Symbol 7" pitchFamily="-111" charset="2"/>
              </a:rPr>
            </a:br>
            <a:r>
              <a:rPr lang="en-US" sz="2800" b="1" dirty="0">
                <a:solidFill>
                  <a:prstClr val="white"/>
                </a:solidFill>
                <a:ea typeface="ＭＳ Ｐゴシック" pitchFamily="-111" charset="-128"/>
                <a:cs typeface="Arial" charset="0"/>
                <a:sym typeface="Bookshelf Symbol 7" pitchFamily="-111" charset="2"/>
              </a:rPr>
              <a:t>program outcomes</a:t>
            </a:r>
          </a:p>
        </p:txBody>
      </p:sp>
      <p:grpSp>
        <p:nvGrpSpPr>
          <p:cNvPr id="14" name="Group 13"/>
          <p:cNvGrpSpPr/>
          <p:nvPr/>
        </p:nvGrpSpPr>
        <p:grpSpPr>
          <a:xfrm>
            <a:off x="463647" y="4338431"/>
            <a:ext cx="6489290" cy="1629898"/>
            <a:chOff x="-6489289" y="3783931"/>
            <a:chExt cx="6489290" cy="1629898"/>
          </a:xfrm>
        </p:grpSpPr>
        <p:sp>
          <p:nvSpPr>
            <p:cNvPr id="17" name="Rectangle 16"/>
            <p:cNvSpPr/>
            <p:nvPr/>
          </p:nvSpPr>
          <p:spPr>
            <a:xfrm>
              <a:off x="-6489289" y="4504611"/>
              <a:ext cx="6489290" cy="400110"/>
            </a:xfrm>
            <a:prstGeom prst="rect">
              <a:avLst/>
            </a:prstGeom>
            <a:ln>
              <a:noFill/>
            </a:ln>
          </p:spPr>
          <p:txBody>
            <a:bodyPr wrap="square">
              <a:spAutoFit/>
            </a:bodyPr>
            <a:lstStyle/>
            <a:p>
              <a:pPr marL="274320" lvl="1"/>
              <a:r>
                <a:rPr lang="en-US" sz="2000" b="1" dirty="0"/>
                <a:t>Outcome evaluation</a:t>
              </a:r>
            </a:p>
          </p:txBody>
        </p:sp>
        <p:sp>
          <p:nvSpPr>
            <p:cNvPr id="19" name="Isosceles Triangle 18"/>
            <p:cNvSpPr/>
            <p:nvPr/>
          </p:nvSpPr>
          <p:spPr>
            <a:xfrm>
              <a:off x="-474376" y="3783931"/>
              <a:ext cx="277266" cy="277266"/>
            </a:xfrm>
            <a:prstGeom prst="triangle">
              <a:avLst>
                <a:gd name="adj" fmla="val 100000"/>
              </a:avLst>
            </a:prstGeom>
            <a:solidFill>
              <a:schemeClr val="tx1">
                <a:alpha val="85000"/>
              </a:schemeClr>
            </a:solidFill>
            <a:ln>
              <a:solidFill>
                <a:schemeClr val="tx1"/>
              </a:solidFill>
            </a:ln>
          </p:spPr>
          <p:style>
            <a:lnRef idx="2">
              <a:scrgbClr r="0" g="0" b="0"/>
            </a:lnRef>
            <a:fillRef idx="1">
              <a:scrgbClr r="0" g="0" b="0"/>
            </a:fillRef>
            <a:effectRef idx="0">
              <a:schemeClr val="accent6">
                <a:alpha val="90000"/>
                <a:hueOff val="0"/>
                <a:satOff val="0"/>
                <a:lumOff val="0"/>
                <a:alphaOff val="-5000"/>
              </a:schemeClr>
            </a:effectRef>
            <a:fontRef idx="minor">
              <a:schemeClr val="lt1"/>
            </a:fontRef>
          </p:style>
        </p:sp>
        <p:sp>
          <p:nvSpPr>
            <p:cNvPr id="18" name="L-Shape 17"/>
            <p:cNvSpPr/>
            <p:nvPr/>
          </p:nvSpPr>
          <p:spPr>
            <a:xfrm rot="5400000">
              <a:off x="-3936326" y="1666189"/>
              <a:ext cx="1258814" cy="6236465"/>
            </a:xfrm>
            <a:prstGeom prst="corner">
              <a:avLst>
                <a:gd name="adj1" fmla="val 16120"/>
                <a:gd name="adj2" fmla="val 16110"/>
              </a:avLst>
            </a:prstGeom>
            <a:solidFill>
              <a:schemeClr val="tx1">
                <a:alpha val="90000"/>
              </a:schemeClr>
            </a:solidFill>
            <a:ln>
              <a:solidFill>
                <a:schemeClr val="tx1"/>
              </a:solidFill>
            </a:ln>
          </p:spPr>
          <p:style>
            <a:lnRef idx="2">
              <a:scrgbClr r="0" g="0" b="0"/>
            </a:lnRef>
            <a:fillRef idx="1">
              <a:scrgbClr r="0" g="0" b="0"/>
            </a:fillRef>
            <a:effectRef idx="0">
              <a:schemeClr val="accent6">
                <a:alpha val="90000"/>
                <a:hueOff val="0"/>
                <a:satOff val="0"/>
                <a:lumOff val="0"/>
                <a:alphaOff val="0"/>
              </a:schemeClr>
            </a:effectRef>
            <a:fontRef idx="minor">
              <a:schemeClr val="lt1"/>
            </a:fontRef>
          </p:style>
        </p:sp>
      </p:grpSp>
      <p:grpSp>
        <p:nvGrpSpPr>
          <p:cNvPr id="11" name="Group 10">
            <a:extLst>
              <a:ext uri="{FF2B5EF4-FFF2-40B4-BE49-F238E27FC236}">
                <a16:creationId xmlns:a16="http://schemas.microsoft.com/office/drawing/2014/main" id="{9531F26F-12CF-6CF5-0908-37835330A368}"/>
              </a:ext>
            </a:extLst>
          </p:cNvPr>
          <p:cNvGrpSpPr>
            <a:grpSpLocks noChangeAspect="1"/>
          </p:cNvGrpSpPr>
          <p:nvPr/>
        </p:nvGrpSpPr>
        <p:grpSpPr>
          <a:xfrm>
            <a:off x="3898232" y="1022684"/>
            <a:ext cx="7032966" cy="3441933"/>
            <a:chOff x="174625" y="1193440"/>
            <a:chExt cx="8816975" cy="4434129"/>
          </a:xfrm>
        </p:grpSpPr>
        <p:sp>
          <p:nvSpPr>
            <p:cNvPr id="12" name="Rectangle 11">
              <a:extLst>
                <a:ext uri="{FF2B5EF4-FFF2-40B4-BE49-F238E27FC236}">
                  <a16:creationId xmlns:a16="http://schemas.microsoft.com/office/drawing/2014/main" id="{6998F111-8036-0FC7-97B0-4B315A0F94CC}"/>
                </a:ext>
              </a:extLst>
            </p:cNvPr>
            <p:cNvSpPr/>
            <p:nvPr/>
          </p:nvSpPr>
          <p:spPr>
            <a:xfrm>
              <a:off x="327025" y="4255969"/>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1:</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Identify a strong </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program design</a:t>
              </a:r>
            </a:p>
          </p:txBody>
        </p:sp>
        <p:sp>
          <p:nvSpPr>
            <p:cNvPr id="16" name="Rectangle 15">
              <a:extLst>
                <a:ext uri="{FF2B5EF4-FFF2-40B4-BE49-F238E27FC236}">
                  <a16:creationId xmlns:a16="http://schemas.microsoft.com/office/drawing/2014/main" id="{22C5576E-61B1-A673-7974-538DB0E8D0B6}"/>
                </a:ext>
              </a:extLst>
            </p:cNvPr>
            <p:cNvSpPr/>
            <p:nvPr/>
          </p:nvSpPr>
          <p:spPr>
            <a:xfrm>
              <a:off x="7467600" y="2652986"/>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5:</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Attain causal evidence of positive program outcomes</a:t>
              </a:r>
            </a:p>
          </p:txBody>
        </p:sp>
        <p:sp>
          <p:nvSpPr>
            <p:cNvPr id="20" name="Rectangle 19">
              <a:extLst>
                <a:ext uri="{FF2B5EF4-FFF2-40B4-BE49-F238E27FC236}">
                  <a16:creationId xmlns:a16="http://schemas.microsoft.com/office/drawing/2014/main" id="{F654936E-EA45-AD3B-46B1-53BDEF00EC3B}"/>
                </a:ext>
              </a:extLst>
            </p:cNvPr>
            <p:cNvSpPr/>
            <p:nvPr/>
          </p:nvSpPr>
          <p:spPr>
            <a:xfrm>
              <a:off x="3897313" y="3084484"/>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3:</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Assess program outcomes</a:t>
              </a:r>
            </a:p>
          </p:txBody>
        </p:sp>
        <p:sp>
          <p:nvSpPr>
            <p:cNvPr id="21" name="Rectangle 20">
              <a:extLst>
                <a:ext uri="{FF2B5EF4-FFF2-40B4-BE49-F238E27FC236}">
                  <a16:creationId xmlns:a16="http://schemas.microsoft.com/office/drawing/2014/main" id="{C4D4F3C4-91C1-CA54-F8D5-10C9F2D1CA0A}"/>
                </a:ext>
              </a:extLst>
            </p:cNvPr>
            <p:cNvSpPr/>
            <p:nvPr/>
          </p:nvSpPr>
          <p:spPr>
            <a:xfrm>
              <a:off x="2112169" y="3582605"/>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sym typeface="Bookshelf Symbol 7" pitchFamily="-111" charset="2"/>
                </a:rPr>
                <a:t>Stage 2:</a:t>
              </a:r>
              <a:br>
                <a:rPr lang="en-US" sz="1100" b="1" dirty="0">
                  <a:solidFill>
                    <a:prstClr val="white"/>
                  </a:solidFill>
                  <a:ea typeface="ＭＳ Ｐゴシック" pitchFamily="-111" charset="-128"/>
                  <a:sym typeface="Bookshelf Symbol 7" pitchFamily="-111" charset="2"/>
                </a:rPr>
              </a:br>
              <a:r>
                <a:rPr lang="en-US" sz="1100" b="1" dirty="0">
                  <a:solidFill>
                    <a:prstClr val="white"/>
                  </a:solidFill>
                  <a:ea typeface="ＭＳ Ｐゴシック" pitchFamily="-111" charset="-128"/>
                  <a:sym typeface="Bookshelf Symbol 7" pitchFamily="-111" charset="2"/>
                </a:rPr>
                <a:t>Ensure </a:t>
              </a:r>
              <a:br>
                <a:rPr lang="en-US" sz="1100" b="1" dirty="0">
                  <a:solidFill>
                    <a:prstClr val="white"/>
                  </a:solidFill>
                  <a:ea typeface="ＭＳ Ｐゴシック" pitchFamily="-111" charset="-128"/>
                  <a:sym typeface="Bookshelf Symbol 7" pitchFamily="-111" charset="2"/>
                </a:rPr>
              </a:br>
              <a:r>
                <a:rPr lang="en-US" sz="1100" b="1" dirty="0">
                  <a:solidFill>
                    <a:prstClr val="white"/>
                  </a:solidFill>
                  <a:ea typeface="ＭＳ Ｐゴシック" pitchFamily="-111" charset="-128"/>
                  <a:sym typeface="Bookshelf Symbol 7" pitchFamily="-111" charset="2"/>
                </a:rPr>
                <a:t>effective implementation</a:t>
              </a:r>
            </a:p>
          </p:txBody>
        </p:sp>
        <p:sp>
          <p:nvSpPr>
            <p:cNvPr id="22" name="Rectangle 21">
              <a:extLst>
                <a:ext uri="{FF2B5EF4-FFF2-40B4-BE49-F238E27FC236}">
                  <a16:creationId xmlns:a16="http://schemas.microsoft.com/office/drawing/2014/main" id="{5E4AE256-A8D8-7401-AA96-7B703C40A165}"/>
                </a:ext>
              </a:extLst>
            </p:cNvPr>
            <p:cNvSpPr/>
            <p:nvPr/>
          </p:nvSpPr>
          <p:spPr>
            <a:xfrm>
              <a:off x="5682457" y="2742201"/>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100" b="1" dirty="0">
                  <a:solidFill>
                    <a:prstClr val="white"/>
                  </a:solidFill>
                  <a:ea typeface="ＭＳ Ｐゴシック" pitchFamily="-111" charset="-128"/>
                  <a:cs typeface="Arial" charset="0"/>
                  <a:sym typeface="Bookshelf Symbol 7" pitchFamily="-111" charset="2"/>
                </a:rPr>
                <a:t>Stage 4:</a:t>
              </a:r>
              <a:br>
                <a:rPr lang="en-US" sz="1100" b="1" dirty="0">
                  <a:solidFill>
                    <a:prstClr val="white"/>
                  </a:solidFill>
                  <a:ea typeface="ＭＳ Ｐゴシック" pitchFamily="-111" charset="-128"/>
                  <a:cs typeface="Arial" charset="0"/>
                  <a:sym typeface="Bookshelf Symbol 7" pitchFamily="-111" charset="2"/>
                </a:rPr>
              </a:br>
              <a:r>
                <a:rPr lang="en-US" sz="1100" b="1" dirty="0">
                  <a:solidFill>
                    <a:prstClr val="white"/>
                  </a:solidFill>
                  <a:ea typeface="ＭＳ Ｐゴシック" pitchFamily="-111" charset="-128"/>
                  <a:cs typeface="Arial" charset="0"/>
                  <a:sym typeface="Bookshelf Symbol 7" pitchFamily="-111" charset="2"/>
                </a:rPr>
                <a:t>Obtain evidence of positive program outcomes</a:t>
              </a:r>
            </a:p>
          </p:txBody>
        </p:sp>
        <p:sp>
          <p:nvSpPr>
            <p:cNvPr id="23" name="Shape 22">
              <a:extLst>
                <a:ext uri="{FF2B5EF4-FFF2-40B4-BE49-F238E27FC236}">
                  <a16:creationId xmlns:a16="http://schemas.microsoft.com/office/drawing/2014/main" id="{BB475D4E-434B-4C11-818C-89A8BC45D3E1}"/>
                </a:ext>
              </a:extLst>
            </p:cNvPr>
            <p:cNvSpPr/>
            <p:nvPr/>
          </p:nvSpPr>
          <p:spPr>
            <a:xfrm>
              <a:off x="174625" y="1193440"/>
              <a:ext cx="8816975" cy="3016250"/>
            </a:xfrm>
            <a:prstGeom prst="swooshArrow">
              <a:avLst>
                <a:gd name="adj1" fmla="val 25000"/>
                <a:gd name="adj2" fmla="val 24700"/>
              </a:avLst>
            </a:prstGeom>
            <a:solidFill>
              <a:schemeClr val="tx1"/>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93FDCD88-E080-4855-2FF7-C6A78BAD4FA7}"/>
                </a:ext>
              </a:extLst>
            </p:cNvPr>
            <p:cNvSpPr txBox="1"/>
            <p:nvPr/>
          </p:nvSpPr>
          <p:spPr>
            <a:xfrm>
              <a:off x="174625" y="2827548"/>
              <a:ext cx="1322207" cy="555098"/>
            </a:xfrm>
            <a:prstGeom prst="rect">
              <a:avLst/>
            </a:prstGeom>
            <a:noFill/>
          </p:spPr>
          <p:txBody>
            <a:bodyPr wrap="square">
              <a:spAutoFit/>
            </a:bodyPr>
            <a:lstStyle/>
            <a:p>
              <a:pPr>
                <a:defRPr/>
              </a:pPr>
              <a:r>
                <a:rPr lang="en-US" sz="1100" b="1" i="1" dirty="0">
                  <a:solidFill>
                    <a:prstClr val="black"/>
                  </a:solidFill>
                </a:rPr>
                <a:t>Evidence Informed</a:t>
              </a:r>
            </a:p>
          </p:txBody>
        </p:sp>
        <p:sp>
          <p:nvSpPr>
            <p:cNvPr id="25" name="TextBox 24">
              <a:extLst>
                <a:ext uri="{FF2B5EF4-FFF2-40B4-BE49-F238E27FC236}">
                  <a16:creationId xmlns:a16="http://schemas.microsoft.com/office/drawing/2014/main" id="{5877BC35-D5E2-0D03-2DF6-45FB5E7A03F9}"/>
                </a:ext>
              </a:extLst>
            </p:cNvPr>
            <p:cNvSpPr txBox="1"/>
            <p:nvPr/>
          </p:nvSpPr>
          <p:spPr>
            <a:xfrm>
              <a:off x="7467600" y="1676039"/>
              <a:ext cx="1363480" cy="555098"/>
            </a:xfrm>
            <a:prstGeom prst="rect">
              <a:avLst/>
            </a:prstGeom>
            <a:noFill/>
          </p:spPr>
          <p:txBody>
            <a:bodyPr wrap="square">
              <a:spAutoFit/>
            </a:bodyPr>
            <a:lstStyle/>
            <a:p>
              <a:pPr>
                <a:defRPr/>
              </a:pPr>
              <a:r>
                <a:rPr lang="en-US" sz="1100" b="1" i="1" dirty="0">
                  <a:solidFill>
                    <a:prstClr val="white"/>
                  </a:solidFill>
                </a:rPr>
                <a:t>Evidence Based</a:t>
              </a:r>
            </a:p>
          </p:txBody>
        </p:sp>
      </p:grpSp>
    </p:spTree>
    <p:extLst>
      <p:ext uri="{BB962C8B-B14F-4D97-AF65-F5344CB8AC3E}">
        <p14:creationId xmlns:p14="http://schemas.microsoft.com/office/powerpoint/2010/main" val="373589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0369B9-6881-D971-9904-F5E2AD523DD7}"/>
              </a:ext>
            </a:extLst>
          </p:cNvPr>
          <p:cNvSpPr>
            <a:spLocks noGrp="1"/>
          </p:cNvSpPr>
          <p:nvPr>
            <p:ph type="body" sz="quarter" idx="18"/>
          </p:nvPr>
        </p:nvSpPr>
        <p:spPr>
          <a:xfrm>
            <a:off x="463648" y="1315326"/>
            <a:ext cx="10920038" cy="3897686"/>
          </a:xfrm>
        </p:spPr>
        <p:txBody>
          <a:bodyPr>
            <a:normAutofit/>
          </a:bodyPr>
          <a:lstStyle/>
          <a:p>
            <a:pPr marL="0" indent="0">
              <a:spcAft>
                <a:spcPts val="1200"/>
              </a:spcAft>
              <a:buNone/>
            </a:pPr>
            <a:r>
              <a:rPr lang="en-US" sz="2000" dirty="0"/>
              <a:t>By the end of this presentation, you will be able to:</a:t>
            </a:r>
          </a:p>
          <a:p>
            <a:pPr>
              <a:spcAft>
                <a:spcPts val="1200"/>
              </a:spcAft>
            </a:pPr>
            <a:r>
              <a:rPr lang="en-US" sz="2000" dirty="0"/>
              <a:t>Recognize the importance of building a long-term research agenda</a:t>
            </a:r>
          </a:p>
          <a:p>
            <a:pPr>
              <a:spcAft>
                <a:spcPts val="1200"/>
              </a:spcAft>
            </a:pPr>
            <a:r>
              <a:rPr lang="en-US" sz="2000" dirty="0"/>
              <a:t>Identify the various stages in building evidence of a program’s effectiveness</a:t>
            </a:r>
          </a:p>
          <a:p>
            <a:pPr>
              <a:spcAft>
                <a:spcPts val="1200"/>
              </a:spcAft>
            </a:pPr>
            <a:r>
              <a:rPr lang="en-US" sz="2000" dirty="0"/>
              <a:t>Understand the key questions to consider prior to developing a long-term research agenda for your program</a:t>
            </a:r>
          </a:p>
          <a:p>
            <a:pPr marL="0" indent="0">
              <a:buNone/>
            </a:pPr>
            <a:endParaRPr lang="en-US" sz="2000" dirty="0"/>
          </a:p>
        </p:txBody>
      </p:sp>
      <p:sp>
        <p:nvSpPr>
          <p:cNvPr id="2" name="Title 1"/>
          <p:cNvSpPr>
            <a:spLocks noGrp="1"/>
          </p:cNvSpPr>
          <p:nvPr>
            <p:ph type="title"/>
          </p:nvPr>
        </p:nvSpPr>
        <p:spPr/>
        <p:txBody>
          <a:bodyPr>
            <a:normAutofit/>
          </a:bodyPr>
          <a:lstStyle/>
          <a:p>
            <a:r>
              <a:rPr lang="en-US" sz="3000" dirty="0"/>
              <a:t>Learning Objectives</a:t>
            </a:r>
          </a:p>
        </p:txBody>
      </p:sp>
    </p:spTree>
    <p:extLst>
      <p:ext uri="{BB962C8B-B14F-4D97-AF65-F5344CB8AC3E}">
        <p14:creationId xmlns:p14="http://schemas.microsoft.com/office/powerpoint/2010/main" val="1929352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8" y="567040"/>
            <a:ext cx="6442478" cy="756659"/>
          </a:xfrm>
        </p:spPr>
        <p:txBody>
          <a:bodyPr>
            <a:normAutofit fontScale="90000"/>
          </a:bodyPr>
          <a:lstStyle/>
          <a:p>
            <a:pPr>
              <a:spcAft>
                <a:spcPct val="0"/>
              </a:spcAft>
              <a:defRPr/>
            </a:pPr>
            <a:r>
              <a:rPr lang="en-US" dirty="0">
                <a:solidFill>
                  <a:schemeClr val="tx1"/>
                </a:solidFill>
                <a:latin typeface="+mj-lt"/>
                <a:cs typeface="Arial" panose="020B0604020202020204" pitchFamily="34" charset="0"/>
              </a:rPr>
              <a:t>Building Evidence of Effectiveness: Stages 1-5</a:t>
            </a:r>
          </a:p>
        </p:txBody>
      </p:sp>
      <p:graphicFrame>
        <p:nvGraphicFramePr>
          <p:cNvPr id="6" name="Diagram 5"/>
          <p:cNvGraphicFramePr/>
          <p:nvPr>
            <p:extLst>
              <p:ext uri="{D42A27DB-BD31-4B8C-83A1-F6EECF244321}">
                <p14:modId xmlns:p14="http://schemas.microsoft.com/office/powerpoint/2010/main" val="2311068995"/>
              </p:ext>
            </p:extLst>
          </p:nvPr>
        </p:nvGraphicFramePr>
        <p:xfrm>
          <a:off x="1765629" y="1215641"/>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6"/>
          <p:cNvSpPr/>
          <p:nvPr/>
        </p:nvSpPr>
        <p:spPr>
          <a:xfrm>
            <a:off x="1810082" y="838627"/>
            <a:ext cx="8794748" cy="3016250"/>
          </a:xfrm>
          <a:prstGeom prst="swooshArrow">
            <a:avLst>
              <a:gd name="adj1" fmla="val 25000"/>
              <a:gd name="adj2" fmla="val 24700"/>
            </a:avLst>
          </a:prstGeom>
          <a:ln/>
        </p:spPr>
        <p:style>
          <a:lnRef idx="2">
            <a:schemeClr val="dk1"/>
          </a:lnRef>
          <a:fillRef idx="1">
            <a:schemeClr val="lt1"/>
          </a:fillRef>
          <a:effectRef idx="0">
            <a:schemeClr val="dk1"/>
          </a:effectRef>
          <a:fontRef idx="minor">
            <a:schemeClr val="dk1"/>
          </a:fontRef>
        </p:style>
      </p:sp>
      <p:sp>
        <p:nvSpPr>
          <p:cNvPr id="9" name="TextBox 8"/>
          <p:cNvSpPr txBox="1"/>
          <p:nvPr/>
        </p:nvSpPr>
        <p:spPr>
          <a:xfrm>
            <a:off x="1741056" y="5509955"/>
            <a:ext cx="1784190" cy="1015663"/>
          </a:xfrm>
          <a:prstGeom prst="rect">
            <a:avLst/>
          </a:prstGeom>
          <a:noFill/>
        </p:spPr>
        <p:txBody>
          <a:bodyPr wrap="square" rtlCol="0">
            <a:spAutoFit/>
          </a:bodyPr>
          <a:lstStyle/>
          <a:p>
            <a:r>
              <a:rPr lang="en-US" sz="1200" b="1" i="1" dirty="0">
                <a:latin typeface="+mj-lt"/>
              </a:rPr>
              <a:t>Gather evidence that supports program design.</a:t>
            </a:r>
          </a:p>
          <a:p>
            <a:r>
              <a:rPr lang="en-US" sz="1200" b="1" i="1" dirty="0">
                <a:latin typeface="+mj-lt"/>
              </a:rPr>
              <a:t>Develop logic model</a:t>
            </a:r>
          </a:p>
          <a:p>
            <a:r>
              <a:rPr lang="en-US" sz="1200" b="1" i="1" dirty="0">
                <a:latin typeface="+mj-lt"/>
              </a:rPr>
              <a:t>Pilot program</a:t>
            </a:r>
          </a:p>
        </p:txBody>
      </p:sp>
      <p:sp>
        <p:nvSpPr>
          <p:cNvPr id="10" name="TextBox 9"/>
          <p:cNvSpPr txBox="1"/>
          <p:nvPr/>
        </p:nvSpPr>
        <p:spPr>
          <a:xfrm>
            <a:off x="7368373" y="4676219"/>
            <a:ext cx="1151646" cy="461665"/>
          </a:xfrm>
          <a:prstGeom prst="rect">
            <a:avLst/>
          </a:prstGeom>
          <a:noFill/>
        </p:spPr>
        <p:txBody>
          <a:bodyPr wrap="square" rtlCol="0">
            <a:spAutoFit/>
          </a:bodyPr>
          <a:lstStyle/>
          <a:p>
            <a:r>
              <a:rPr lang="en-US" sz="1200" b="1" i="1" dirty="0">
                <a:latin typeface="+mj-lt"/>
              </a:rPr>
              <a:t>Outcome Evaluation</a:t>
            </a:r>
          </a:p>
        </p:txBody>
      </p:sp>
      <p:sp>
        <p:nvSpPr>
          <p:cNvPr id="11" name="TextBox 10"/>
          <p:cNvSpPr txBox="1"/>
          <p:nvPr/>
        </p:nvSpPr>
        <p:spPr>
          <a:xfrm>
            <a:off x="9094079" y="4204372"/>
            <a:ext cx="1151646" cy="461665"/>
          </a:xfrm>
          <a:prstGeom prst="rect">
            <a:avLst/>
          </a:prstGeom>
          <a:noFill/>
        </p:spPr>
        <p:txBody>
          <a:bodyPr wrap="square" rtlCol="0">
            <a:spAutoFit/>
          </a:bodyPr>
          <a:lstStyle/>
          <a:p>
            <a:r>
              <a:rPr lang="en-US" sz="1200" b="1" i="1" dirty="0">
                <a:latin typeface="+mj-lt"/>
              </a:rPr>
              <a:t>Impact Evaluation</a:t>
            </a:r>
          </a:p>
        </p:txBody>
      </p:sp>
      <p:sp>
        <p:nvSpPr>
          <p:cNvPr id="12" name="Rectangle 11"/>
          <p:cNvSpPr/>
          <p:nvPr/>
        </p:nvSpPr>
        <p:spPr>
          <a:xfrm>
            <a:off x="1692928" y="3899540"/>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1: Identify a strong program design</a:t>
            </a:r>
          </a:p>
        </p:txBody>
      </p:sp>
      <p:sp>
        <p:nvSpPr>
          <p:cNvPr id="13" name="Rectangle 12"/>
          <p:cNvSpPr/>
          <p:nvPr/>
        </p:nvSpPr>
        <p:spPr>
          <a:xfrm>
            <a:off x="9103055" y="2346752"/>
            <a:ext cx="1524000" cy="1284288"/>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5: Attain causal evidence of positive program outcomes</a:t>
            </a:r>
          </a:p>
        </p:txBody>
      </p:sp>
      <p:sp>
        <p:nvSpPr>
          <p:cNvPr id="14" name="Rectangle 13"/>
          <p:cNvSpPr/>
          <p:nvPr/>
        </p:nvSpPr>
        <p:spPr>
          <a:xfrm>
            <a:off x="5576533" y="3043575"/>
            <a:ext cx="1252538"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3: Assess program outcomes</a:t>
            </a:r>
          </a:p>
        </p:txBody>
      </p:sp>
      <p:sp>
        <p:nvSpPr>
          <p:cNvPr id="15" name="Rectangle 14"/>
          <p:cNvSpPr/>
          <p:nvPr/>
        </p:nvSpPr>
        <p:spPr>
          <a:xfrm>
            <a:off x="3561604" y="3460418"/>
            <a:ext cx="1501774"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sym typeface="Bookshelf Symbol 7" pitchFamily="-111" charset="2"/>
              </a:rPr>
              <a:t>Stage 2: Ensure effective implementation</a:t>
            </a:r>
          </a:p>
        </p:txBody>
      </p:sp>
      <p:sp>
        <p:nvSpPr>
          <p:cNvPr id="16" name="Rectangle 15"/>
          <p:cNvSpPr/>
          <p:nvPr/>
        </p:nvSpPr>
        <p:spPr>
          <a:xfrm>
            <a:off x="7438884" y="2732218"/>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4: Obtain evidence  of positive program outcomes</a:t>
            </a:r>
          </a:p>
        </p:txBody>
      </p:sp>
      <p:sp>
        <p:nvSpPr>
          <p:cNvPr id="17" name="TextBox 16"/>
          <p:cNvSpPr txBox="1"/>
          <p:nvPr/>
        </p:nvSpPr>
        <p:spPr>
          <a:xfrm>
            <a:off x="1116180" y="2968375"/>
            <a:ext cx="1164891" cy="584775"/>
          </a:xfrm>
          <a:prstGeom prst="rect">
            <a:avLst/>
          </a:prstGeom>
          <a:noFill/>
        </p:spPr>
        <p:txBody>
          <a:bodyPr wrap="square">
            <a:spAutoFit/>
          </a:bodyPr>
          <a:lstStyle/>
          <a:p>
            <a:pPr>
              <a:defRPr/>
            </a:pPr>
            <a:r>
              <a:rPr lang="en-US" sz="1600" b="1" i="1" dirty="0">
                <a:solidFill>
                  <a:prstClr val="black"/>
                </a:solidFill>
              </a:rPr>
              <a:t>Evidence Informed</a:t>
            </a:r>
          </a:p>
        </p:txBody>
      </p:sp>
      <p:sp>
        <p:nvSpPr>
          <p:cNvPr id="18" name="TextBox 17"/>
          <p:cNvSpPr txBox="1"/>
          <p:nvPr/>
        </p:nvSpPr>
        <p:spPr>
          <a:xfrm>
            <a:off x="8991599" y="1336356"/>
            <a:ext cx="1254125" cy="584200"/>
          </a:xfrm>
          <a:prstGeom prst="rect">
            <a:avLst/>
          </a:prstGeom>
          <a:noFill/>
        </p:spPr>
        <p:txBody>
          <a:bodyPr wrap="square">
            <a:spAutoFit/>
          </a:bodyPr>
          <a:lstStyle/>
          <a:p>
            <a:pPr>
              <a:defRPr/>
            </a:pPr>
            <a:r>
              <a:rPr lang="en-US" sz="1600" b="1" i="1" dirty="0">
                <a:solidFill>
                  <a:prstClr val="white"/>
                </a:solidFill>
              </a:rPr>
              <a:t>Evidence Based</a:t>
            </a:r>
          </a:p>
        </p:txBody>
      </p:sp>
    </p:spTree>
    <p:extLst>
      <p:ext uri="{BB962C8B-B14F-4D97-AF65-F5344CB8AC3E}">
        <p14:creationId xmlns:p14="http://schemas.microsoft.com/office/powerpoint/2010/main" val="30437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51026" y="2467653"/>
            <a:ext cx="8664575" cy="3043524"/>
            <a:chOff x="327025" y="2467653"/>
            <a:chExt cx="8664575" cy="3043524"/>
          </a:xfrm>
        </p:grpSpPr>
        <p:sp>
          <p:nvSpPr>
            <p:cNvPr id="5" name="Rectangle 4"/>
            <p:cNvSpPr/>
            <p:nvPr/>
          </p:nvSpPr>
          <p:spPr>
            <a:xfrm>
              <a:off x="327025" y="4215777"/>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1: Identify a strong program design</a:t>
              </a:r>
            </a:p>
          </p:txBody>
        </p:sp>
        <p:sp>
          <p:nvSpPr>
            <p:cNvPr id="6" name="Rectangle 5"/>
            <p:cNvSpPr/>
            <p:nvPr/>
          </p:nvSpPr>
          <p:spPr>
            <a:xfrm>
              <a:off x="7467600" y="2467653"/>
              <a:ext cx="1524000" cy="1284288"/>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5: Attain strong evidence of positive program outcomes</a:t>
              </a:r>
            </a:p>
          </p:txBody>
        </p:sp>
        <p:sp>
          <p:nvSpPr>
            <p:cNvPr id="7" name="Rectangle 6"/>
            <p:cNvSpPr/>
            <p:nvPr/>
          </p:nvSpPr>
          <p:spPr>
            <a:xfrm>
              <a:off x="3818246" y="3044292"/>
              <a:ext cx="1252538"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3: Assess program outcomes</a:t>
              </a:r>
            </a:p>
          </p:txBody>
        </p:sp>
        <p:sp>
          <p:nvSpPr>
            <p:cNvPr id="8" name="Rectangle 7"/>
            <p:cNvSpPr/>
            <p:nvPr/>
          </p:nvSpPr>
          <p:spPr>
            <a:xfrm>
              <a:off x="1935716" y="3542413"/>
              <a:ext cx="1469055"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sym typeface="Bookshelf Symbol 7" pitchFamily="-111" charset="2"/>
                </a:rPr>
                <a:t>Stage 2: Ensure effective implementation</a:t>
              </a:r>
            </a:p>
          </p:txBody>
        </p:sp>
        <p:sp>
          <p:nvSpPr>
            <p:cNvPr id="9" name="Rectangle 8"/>
            <p:cNvSpPr/>
            <p:nvPr/>
          </p:nvSpPr>
          <p:spPr>
            <a:xfrm>
              <a:off x="5673725" y="2702009"/>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4: Obtain evidence  of positive program outcomes</a:t>
              </a:r>
            </a:p>
          </p:txBody>
        </p:sp>
      </p:grpSp>
      <p:sp>
        <p:nvSpPr>
          <p:cNvPr id="13" name="Shape 12"/>
          <p:cNvSpPr/>
          <p:nvPr/>
        </p:nvSpPr>
        <p:spPr>
          <a:xfrm>
            <a:off x="1698626" y="1153248"/>
            <a:ext cx="8816975" cy="3016250"/>
          </a:xfrm>
          <a:prstGeom prst="swooshArrow">
            <a:avLst>
              <a:gd name="adj1" fmla="val 25000"/>
              <a:gd name="adj2" fmla="val 24700"/>
            </a:avLst>
          </a:prstGeom>
          <a:ln/>
        </p:spPr>
        <p:style>
          <a:lnRef idx="2">
            <a:schemeClr val="dk1"/>
          </a:lnRef>
          <a:fillRef idx="1">
            <a:schemeClr val="lt1"/>
          </a:fillRef>
          <a:effectRef idx="0">
            <a:schemeClr val="dk1"/>
          </a:effectRef>
          <a:fontRef idx="minor">
            <a:schemeClr val="dk1"/>
          </a:fontRef>
        </p:style>
      </p:sp>
      <p:sp>
        <p:nvSpPr>
          <p:cNvPr id="55305" name="Title 1"/>
          <p:cNvSpPr txBox="1">
            <a:spLocks/>
          </p:cNvSpPr>
          <p:nvPr/>
        </p:nvSpPr>
        <p:spPr bwMode="auto">
          <a:xfrm>
            <a:off x="152400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r>
              <a:rPr lang="en-US" sz="2900" b="1" dirty="0">
                <a:solidFill>
                  <a:prstClr val="white"/>
                </a:solidFill>
                <a:latin typeface="Arial" panose="020B0604020202020204" pitchFamily="34" charset="0"/>
                <a:cs typeface="Arial" panose="020B0604020202020204" pitchFamily="34" charset="0"/>
              </a:rPr>
              <a:t>Exercise Part II: Building evidence of effectiveness for your AmeriCorps program</a:t>
            </a:r>
          </a:p>
        </p:txBody>
      </p:sp>
      <p:grpSp>
        <p:nvGrpSpPr>
          <p:cNvPr id="3" name="Group 2"/>
          <p:cNvGrpSpPr/>
          <p:nvPr/>
        </p:nvGrpSpPr>
        <p:grpSpPr>
          <a:xfrm>
            <a:off x="1421431" y="1635849"/>
            <a:ext cx="8817442" cy="1636741"/>
            <a:chOff x="-102570" y="1635848"/>
            <a:chExt cx="8817442" cy="1636741"/>
          </a:xfrm>
        </p:grpSpPr>
        <p:sp>
          <p:nvSpPr>
            <p:cNvPr id="17" name="TextBox 16"/>
            <p:cNvSpPr txBox="1"/>
            <p:nvPr/>
          </p:nvSpPr>
          <p:spPr>
            <a:xfrm>
              <a:off x="-102570" y="2665873"/>
              <a:ext cx="1351933" cy="606716"/>
            </a:xfrm>
            <a:prstGeom prst="rect">
              <a:avLst/>
            </a:prstGeom>
            <a:noFill/>
          </p:spPr>
          <p:txBody>
            <a:bodyPr wrap="square">
              <a:spAutoFit/>
            </a:bodyPr>
            <a:lstStyle/>
            <a:p>
              <a:pPr>
                <a:defRPr/>
              </a:pPr>
              <a:r>
                <a:rPr lang="en-US" sz="1600" b="1" i="1" dirty="0">
                  <a:solidFill>
                    <a:prstClr val="black"/>
                  </a:solidFill>
                </a:rPr>
                <a:t>Evidence Informed</a:t>
              </a:r>
            </a:p>
          </p:txBody>
        </p:sp>
        <p:sp>
          <p:nvSpPr>
            <p:cNvPr id="20" name="TextBox 19"/>
            <p:cNvSpPr txBox="1"/>
            <p:nvPr/>
          </p:nvSpPr>
          <p:spPr>
            <a:xfrm>
              <a:off x="7467599" y="1635848"/>
              <a:ext cx="1247273" cy="584200"/>
            </a:xfrm>
            <a:prstGeom prst="rect">
              <a:avLst/>
            </a:prstGeom>
            <a:noFill/>
          </p:spPr>
          <p:txBody>
            <a:bodyPr wrap="square">
              <a:spAutoFit/>
            </a:bodyPr>
            <a:lstStyle/>
            <a:p>
              <a:pPr>
                <a:defRPr/>
              </a:pPr>
              <a:r>
                <a:rPr lang="en-US" sz="1600" b="1" i="1" dirty="0">
                  <a:solidFill>
                    <a:prstClr val="white"/>
                  </a:solidFill>
                </a:rPr>
                <a:t>Evidence Based</a:t>
              </a:r>
            </a:p>
          </p:txBody>
        </p:sp>
      </p:grpSp>
      <p:sp>
        <p:nvSpPr>
          <p:cNvPr id="4" name="Title 3">
            <a:extLst>
              <a:ext uri="{FF2B5EF4-FFF2-40B4-BE49-F238E27FC236}">
                <a16:creationId xmlns:a16="http://schemas.microsoft.com/office/drawing/2014/main" id="{CF40250F-D9A1-20DF-9226-12B3D5FD18A9}"/>
              </a:ext>
            </a:extLst>
          </p:cNvPr>
          <p:cNvSpPr>
            <a:spLocks noGrp="1"/>
          </p:cNvSpPr>
          <p:nvPr>
            <p:ph type="title"/>
          </p:nvPr>
        </p:nvSpPr>
        <p:spPr>
          <a:xfrm>
            <a:off x="463647" y="567041"/>
            <a:ext cx="9305995" cy="707959"/>
          </a:xfrm>
        </p:spPr>
        <p:txBody>
          <a:bodyPr>
            <a:noAutofit/>
          </a:bodyPr>
          <a:lstStyle/>
          <a:p>
            <a:r>
              <a:rPr lang="en-US" sz="2900" b="1" dirty="0">
                <a:solidFill>
                  <a:schemeClr val="tx1"/>
                </a:solidFill>
                <a:latin typeface="+mj-lt"/>
                <a:cs typeface="Arial" panose="020B0604020202020204" pitchFamily="34" charset="0"/>
              </a:rPr>
              <a:t>Exercise Part II: Building Evidence of Effectiveness for Your AmeriCorps Program</a:t>
            </a:r>
            <a:endParaRPr lang="en-US" sz="2900" dirty="0">
              <a:solidFill>
                <a:schemeClr val="tx1"/>
              </a:solidFill>
              <a:latin typeface="+mj-lt"/>
            </a:endParaRPr>
          </a:p>
        </p:txBody>
      </p:sp>
    </p:spTree>
    <p:extLst>
      <p:ext uri="{BB962C8B-B14F-4D97-AF65-F5344CB8AC3E}">
        <p14:creationId xmlns:p14="http://schemas.microsoft.com/office/powerpoint/2010/main" val="365746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47C13-61D9-EF44-0134-215AFCF6E4BB}"/>
              </a:ext>
            </a:extLst>
          </p:cNvPr>
          <p:cNvSpPr>
            <a:spLocks noGrp="1"/>
          </p:cNvSpPr>
          <p:nvPr>
            <p:ph type="title"/>
          </p:nvPr>
        </p:nvSpPr>
        <p:spPr>
          <a:xfrm>
            <a:off x="862263" y="2186452"/>
            <a:ext cx="6400800" cy="1115641"/>
          </a:xfrm>
        </p:spPr>
        <p:txBody>
          <a:bodyPr/>
          <a:lstStyle/>
          <a:p>
            <a:r>
              <a:rPr lang="en-US" b="1" dirty="0"/>
              <a:t>PART 3</a:t>
            </a:r>
            <a:br>
              <a:rPr lang="en-US" b="1" dirty="0"/>
            </a:br>
            <a:r>
              <a:rPr lang="en-US" dirty="0"/>
              <a:t>Example Scenarios</a:t>
            </a:r>
          </a:p>
        </p:txBody>
      </p:sp>
    </p:spTree>
    <p:extLst>
      <p:ext uri="{BB962C8B-B14F-4D97-AF65-F5344CB8AC3E}">
        <p14:creationId xmlns:p14="http://schemas.microsoft.com/office/powerpoint/2010/main" val="6045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1025" y="4215777"/>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1: Identify a strong program design</a:t>
            </a:r>
          </a:p>
        </p:txBody>
      </p:sp>
      <p:sp>
        <p:nvSpPr>
          <p:cNvPr id="6" name="Rectangle 5"/>
          <p:cNvSpPr/>
          <p:nvPr/>
        </p:nvSpPr>
        <p:spPr>
          <a:xfrm>
            <a:off x="8991600" y="2467653"/>
            <a:ext cx="1524000" cy="1284288"/>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5: Attain strong evidence of positive program outcomes</a:t>
            </a:r>
          </a:p>
        </p:txBody>
      </p:sp>
      <p:sp>
        <p:nvSpPr>
          <p:cNvPr id="7" name="Rectangle 6"/>
          <p:cNvSpPr/>
          <p:nvPr/>
        </p:nvSpPr>
        <p:spPr>
          <a:xfrm>
            <a:off x="5342246" y="3044292"/>
            <a:ext cx="1252538"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3: Assess program outcomes</a:t>
            </a:r>
          </a:p>
        </p:txBody>
      </p:sp>
      <p:sp>
        <p:nvSpPr>
          <p:cNvPr id="8" name="Rectangle 7"/>
          <p:cNvSpPr/>
          <p:nvPr/>
        </p:nvSpPr>
        <p:spPr>
          <a:xfrm>
            <a:off x="3586162" y="3542413"/>
            <a:ext cx="1431005"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sym typeface="Bookshelf Symbol 7" pitchFamily="-111" charset="2"/>
              </a:rPr>
              <a:t>Stage 2: Ensure effective implementation</a:t>
            </a:r>
          </a:p>
        </p:txBody>
      </p:sp>
      <p:sp>
        <p:nvSpPr>
          <p:cNvPr id="9" name="Rectangle 8"/>
          <p:cNvSpPr/>
          <p:nvPr/>
        </p:nvSpPr>
        <p:spPr>
          <a:xfrm>
            <a:off x="7197725" y="2702009"/>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4: Obtain evidence  of positive program outcomes</a:t>
            </a:r>
          </a:p>
        </p:txBody>
      </p:sp>
      <p:sp>
        <p:nvSpPr>
          <p:cNvPr id="13" name="Shape 12"/>
          <p:cNvSpPr/>
          <p:nvPr/>
        </p:nvSpPr>
        <p:spPr>
          <a:xfrm>
            <a:off x="1698626" y="1153248"/>
            <a:ext cx="8816975" cy="3016250"/>
          </a:xfrm>
          <a:prstGeom prst="swooshArrow">
            <a:avLst>
              <a:gd name="adj1" fmla="val 25000"/>
              <a:gd name="adj2" fmla="val 24700"/>
            </a:avLst>
          </a:prstGeom>
          <a:ln/>
        </p:spPr>
        <p:style>
          <a:lnRef idx="2">
            <a:schemeClr val="dk1"/>
          </a:lnRef>
          <a:fillRef idx="1">
            <a:schemeClr val="lt1"/>
          </a:fillRef>
          <a:effectRef idx="0">
            <a:schemeClr val="dk1"/>
          </a:effectRef>
          <a:fontRef idx="minor">
            <a:schemeClr val="dk1"/>
          </a:fontRef>
        </p:style>
      </p:sp>
      <p:sp>
        <p:nvSpPr>
          <p:cNvPr id="55305" name="Title 1"/>
          <p:cNvSpPr txBox="1">
            <a:spLocks/>
          </p:cNvSpPr>
          <p:nvPr/>
        </p:nvSpPr>
        <p:spPr bwMode="auto">
          <a:xfrm>
            <a:off x="1553028" y="58056"/>
            <a:ext cx="9144000" cy="103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r>
              <a:rPr lang="en-US" sz="3200" b="1" dirty="0">
                <a:solidFill>
                  <a:prstClr val="white"/>
                </a:solidFill>
                <a:latin typeface="Arial" panose="020B0604020202020204" pitchFamily="34" charset="0"/>
                <a:cs typeface="Arial" panose="020B0604020202020204" pitchFamily="34" charset="0"/>
              </a:rPr>
              <a:t>Scenario 1: Building a long-term research agenda for a new Senior Companion Program</a:t>
            </a:r>
          </a:p>
        </p:txBody>
      </p:sp>
      <p:sp>
        <p:nvSpPr>
          <p:cNvPr id="17" name="TextBox 16"/>
          <p:cNvSpPr txBox="1"/>
          <p:nvPr/>
        </p:nvSpPr>
        <p:spPr>
          <a:xfrm>
            <a:off x="1438584" y="2665873"/>
            <a:ext cx="1334779" cy="584775"/>
          </a:xfrm>
          <a:prstGeom prst="rect">
            <a:avLst/>
          </a:prstGeom>
          <a:noFill/>
        </p:spPr>
        <p:txBody>
          <a:bodyPr wrap="square">
            <a:spAutoFit/>
          </a:bodyPr>
          <a:lstStyle/>
          <a:p>
            <a:pPr>
              <a:defRPr/>
            </a:pPr>
            <a:r>
              <a:rPr lang="en-US" sz="1600" b="1" i="1" dirty="0">
                <a:solidFill>
                  <a:prstClr val="black"/>
                </a:solidFill>
              </a:rPr>
              <a:t>Evidence Informed</a:t>
            </a:r>
          </a:p>
        </p:txBody>
      </p:sp>
      <p:sp>
        <p:nvSpPr>
          <p:cNvPr id="20" name="TextBox 19"/>
          <p:cNvSpPr txBox="1"/>
          <p:nvPr/>
        </p:nvSpPr>
        <p:spPr>
          <a:xfrm>
            <a:off x="8991600" y="1635848"/>
            <a:ext cx="1246804" cy="584200"/>
          </a:xfrm>
          <a:prstGeom prst="rect">
            <a:avLst/>
          </a:prstGeom>
          <a:noFill/>
        </p:spPr>
        <p:txBody>
          <a:bodyPr wrap="square">
            <a:spAutoFit/>
          </a:bodyPr>
          <a:lstStyle/>
          <a:p>
            <a:pPr>
              <a:defRPr/>
            </a:pPr>
            <a:r>
              <a:rPr lang="en-US" sz="1600" b="1" i="1" dirty="0">
                <a:solidFill>
                  <a:prstClr val="white"/>
                </a:solidFill>
              </a:rPr>
              <a:t>Evidence Based</a:t>
            </a:r>
          </a:p>
        </p:txBody>
      </p:sp>
      <p:sp>
        <p:nvSpPr>
          <p:cNvPr id="2" name="5-Point Star 1"/>
          <p:cNvSpPr/>
          <p:nvPr/>
        </p:nvSpPr>
        <p:spPr>
          <a:xfrm>
            <a:off x="2041525" y="3145229"/>
            <a:ext cx="914400" cy="914400"/>
          </a:xfrm>
          <a:prstGeom prst="star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4" name="5-Point Star 13"/>
          <p:cNvSpPr/>
          <p:nvPr/>
        </p:nvSpPr>
        <p:spPr>
          <a:xfrm>
            <a:off x="3782219" y="2416529"/>
            <a:ext cx="914400" cy="914400"/>
          </a:xfrm>
          <a:prstGeom prst="star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5" name="5-Point Star 14"/>
          <p:cNvSpPr/>
          <p:nvPr/>
        </p:nvSpPr>
        <p:spPr>
          <a:xfrm>
            <a:off x="5511315" y="1927948"/>
            <a:ext cx="914400" cy="914400"/>
          </a:xfrm>
          <a:prstGeom prst="star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 name="Title 2">
            <a:extLst>
              <a:ext uri="{FF2B5EF4-FFF2-40B4-BE49-F238E27FC236}">
                <a16:creationId xmlns:a16="http://schemas.microsoft.com/office/drawing/2014/main" id="{974D4348-66C6-2C8D-7C87-3609549D184F}"/>
              </a:ext>
            </a:extLst>
          </p:cNvPr>
          <p:cNvSpPr>
            <a:spLocks noGrp="1"/>
          </p:cNvSpPr>
          <p:nvPr>
            <p:ph type="title"/>
          </p:nvPr>
        </p:nvSpPr>
        <p:spPr>
          <a:xfrm>
            <a:off x="463647" y="567040"/>
            <a:ext cx="9774757" cy="769135"/>
          </a:xfrm>
        </p:spPr>
        <p:txBody>
          <a:bodyPr>
            <a:normAutofit fontScale="90000"/>
          </a:bodyPr>
          <a:lstStyle/>
          <a:p>
            <a:r>
              <a:rPr lang="en-US" sz="3200" b="1" dirty="0">
                <a:solidFill>
                  <a:schemeClr val="tx1"/>
                </a:solidFill>
                <a:latin typeface="+mj-lt"/>
                <a:cs typeface="Arial" panose="020B0604020202020204" pitchFamily="34" charset="0"/>
              </a:rPr>
              <a:t>Scenario 1: Building a Long-term Research Agenda for a New Senior Companion Program</a:t>
            </a:r>
            <a:endParaRPr lang="en-US" dirty="0">
              <a:solidFill>
                <a:schemeClr val="tx1"/>
              </a:solidFill>
              <a:latin typeface="+mj-lt"/>
            </a:endParaRPr>
          </a:p>
        </p:txBody>
      </p:sp>
    </p:spTree>
    <p:extLst>
      <p:ext uri="{BB962C8B-B14F-4D97-AF65-F5344CB8AC3E}">
        <p14:creationId xmlns:p14="http://schemas.microsoft.com/office/powerpoint/2010/main" val="235119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7" y="567040"/>
            <a:ext cx="8644258" cy="771383"/>
          </a:xfrm>
        </p:spPr>
        <p:txBody>
          <a:bodyPr>
            <a:noAutofit/>
          </a:bodyPr>
          <a:lstStyle/>
          <a:p>
            <a:pPr>
              <a:defRPr/>
            </a:pPr>
            <a:r>
              <a:rPr lang="en-US" altLang="en-US" sz="2800" dirty="0">
                <a:latin typeface="Arial" charset="0"/>
                <a:cs typeface="Arial" charset="0"/>
              </a:rPr>
              <a:t>Scenario 1: </a:t>
            </a:r>
            <a:r>
              <a:rPr lang="en-US" sz="2800" dirty="0"/>
              <a:t>Logic Model for a Senior Companion Program (SCP)</a:t>
            </a:r>
          </a:p>
        </p:txBody>
      </p:sp>
      <p:sp>
        <p:nvSpPr>
          <p:cNvPr id="3" name="Content Placeholder 2"/>
          <p:cNvSpPr>
            <a:spLocks noGrp="1"/>
          </p:cNvSpPr>
          <p:nvPr>
            <p:ph idx="1"/>
          </p:nvPr>
        </p:nvSpPr>
        <p:spPr>
          <a:xfrm>
            <a:off x="138787" y="1338424"/>
            <a:ext cx="10773847" cy="4952536"/>
          </a:xfrm>
        </p:spPr>
        <p:txBody>
          <a:bodyPr>
            <a:normAutofit/>
          </a:bodyPr>
          <a:lstStyle/>
          <a:p>
            <a:pPr marL="0" indent="0">
              <a:buNone/>
              <a:defRPr/>
            </a:pPr>
            <a:r>
              <a:rPr lang="en-US" sz="2000" b="1" dirty="0"/>
              <a:t>	                    </a:t>
            </a:r>
            <a:r>
              <a:rPr lang="en-US" sz="1900" b="1" dirty="0"/>
              <a:t>Process                                                                     Outcomes</a:t>
            </a:r>
          </a:p>
        </p:txBody>
      </p:sp>
      <p:graphicFrame>
        <p:nvGraphicFramePr>
          <p:cNvPr id="4" name="Table 3"/>
          <p:cNvGraphicFramePr>
            <a:graphicFrameLocks noGrp="1"/>
          </p:cNvGraphicFramePr>
          <p:nvPr>
            <p:extLst>
              <p:ext uri="{D42A27DB-BD31-4B8C-83A1-F6EECF244321}">
                <p14:modId xmlns:p14="http://schemas.microsoft.com/office/powerpoint/2010/main" val="2432808062"/>
              </p:ext>
            </p:extLst>
          </p:nvPr>
        </p:nvGraphicFramePr>
        <p:xfrm>
          <a:off x="451613" y="1920157"/>
          <a:ext cx="11435592" cy="4126456"/>
        </p:xfrm>
        <a:graphic>
          <a:graphicData uri="http://schemas.openxmlformats.org/drawingml/2006/table">
            <a:tbl>
              <a:tblPr firstRow="1" firstCol="1" bandRow="1"/>
              <a:tblGrid>
                <a:gridCol w="1311833">
                  <a:extLst>
                    <a:ext uri="{9D8B030D-6E8A-4147-A177-3AD203B41FA5}">
                      <a16:colId xmlns:a16="http://schemas.microsoft.com/office/drawing/2014/main" val="20000"/>
                    </a:ext>
                  </a:extLst>
                </a:gridCol>
                <a:gridCol w="1784572">
                  <a:extLst>
                    <a:ext uri="{9D8B030D-6E8A-4147-A177-3AD203B41FA5}">
                      <a16:colId xmlns:a16="http://schemas.microsoft.com/office/drawing/2014/main" val="20001"/>
                    </a:ext>
                  </a:extLst>
                </a:gridCol>
                <a:gridCol w="2075058">
                  <a:extLst>
                    <a:ext uri="{9D8B030D-6E8A-4147-A177-3AD203B41FA5}">
                      <a16:colId xmlns:a16="http://schemas.microsoft.com/office/drawing/2014/main" val="20002"/>
                    </a:ext>
                  </a:extLst>
                </a:gridCol>
                <a:gridCol w="2050310">
                  <a:extLst>
                    <a:ext uri="{9D8B030D-6E8A-4147-A177-3AD203B41FA5}">
                      <a16:colId xmlns:a16="http://schemas.microsoft.com/office/drawing/2014/main" val="20003"/>
                    </a:ext>
                  </a:extLst>
                </a:gridCol>
                <a:gridCol w="2115305">
                  <a:extLst>
                    <a:ext uri="{9D8B030D-6E8A-4147-A177-3AD203B41FA5}">
                      <a16:colId xmlns:a16="http://schemas.microsoft.com/office/drawing/2014/main" val="20004"/>
                    </a:ext>
                  </a:extLst>
                </a:gridCol>
                <a:gridCol w="2098514">
                  <a:extLst>
                    <a:ext uri="{9D8B030D-6E8A-4147-A177-3AD203B41FA5}">
                      <a16:colId xmlns:a16="http://schemas.microsoft.com/office/drawing/2014/main" val="20005"/>
                    </a:ext>
                  </a:extLst>
                </a:gridCol>
              </a:tblGrid>
              <a:tr h="312767">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INPUTS</a:t>
                      </a:r>
                      <a:endParaRPr lang="en-US" sz="1400" b="1" dirty="0">
                        <a:effectLst/>
                        <a:latin typeface="Calibri"/>
                        <a:ea typeface="Calibri"/>
                        <a:cs typeface="Times New Roman"/>
                      </a:endParaRPr>
                    </a:p>
                  </a:txBody>
                  <a:tcPr marL="58032" marR="58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ACTIVITIES</a:t>
                      </a:r>
                      <a:endParaRPr lang="en-US" sz="1400" b="1" dirty="0">
                        <a:effectLst/>
                        <a:latin typeface="Calibri"/>
                        <a:ea typeface="Calibri"/>
                        <a:cs typeface="Times New Roman"/>
                      </a:endParaRPr>
                    </a:p>
                  </a:txBody>
                  <a:tcPr marL="58032" marR="58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OUTPUTS</a:t>
                      </a:r>
                      <a:endParaRPr lang="en-US" sz="1400" b="1" dirty="0">
                        <a:effectLst/>
                        <a:latin typeface="Calibri"/>
                        <a:ea typeface="Calibri"/>
                        <a:cs typeface="Times New Roman"/>
                      </a:endParaRPr>
                    </a:p>
                  </a:txBody>
                  <a:tcPr marL="58032" marR="58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OUTCOMES</a:t>
                      </a:r>
                      <a:endParaRPr lang="en-US" sz="1400" b="1"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00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SHORT-TERM</a:t>
                      </a:r>
                      <a:endParaRPr lang="en-US" sz="1400" b="1"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MEDIUM-TERM</a:t>
                      </a:r>
                      <a:endParaRPr lang="en-US" sz="1400" b="1"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LONG-TERM</a:t>
                      </a:r>
                      <a:endParaRPr lang="en-US" sz="1400" b="1"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0007">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What we invest</a:t>
                      </a: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What we do</a:t>
                      </a: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Direct products from program activities</a:t>
                      </a: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Changes in knowledge, skills, attitudes, opinions</a:t>
                      </a: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Changes in behavior or action that result from participants’ new knowledge</a:t>
                      </a: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Meaningful changes, often in their condition or status in life</a:t>
                      </a:r>
                      <a:endParaRPr lang="en-US" sz="1200" dirty="0">
                        <a:effectLst/>
                        <a:latin typeface="Calibri"/>
                        <a:ea typeface="Calibri"/>
                        <a:cs typeface="Times New Roman"/>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58455">
                <a:tc>
                  <a:txBody>
                    <a:bodyPr/>
                    <a:lstStyle/>
                    <a:p>
                      <a:pPr marL="0" marR="0">
                        <a:lnSpc>
                          <a:spcPct val="100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Funding </a:t>
                      </a:r>
                      <a:endParaRPr lang="en-US" sz="1400" dirty="0">
                        <a:solidFill>
                          <a:schemeClr val="tx1"/>
                        </a:solidFill>
                        <a:effectLst/>
                        <a:latin typeface="Arial" panose="020B0604020202020204" pitchFamily="34" charset="0"/>
                        <a:ea typeface="Calibri"/>
                        <a:cs typeface="Arial" panose="020B0604020202020204" pitchFamily="34" charset="0"/>
                      </a:endParaRPr>
                    </a:p>
                    <a:p>
                      <a:pPr marL="0" marR="0">
                        <a:lnSpc>
                          <a:spcPct val="100000"/>
                        </a:lnSpc>
                        <a:spcBef>
                          <a:spcPts val="0"/>
                        </a:spcBef>
                        <a:spcAft>
                          <a:spcPts val="0"/>
                        </a:spcAft>
                      </a:pPr>
                      <a:endParaRPr lang="en-US" sz="1400" dirty="0">
                        <a:solidFill>
                          <a:schemeClr val="tx1"/>
                        </a:solidFill>
                        <a:effectLst/>
                        <a:latin typeface="Arial" panose="020B0604020202020204" pitchFamily="34" charset="0"/>
                        <a:ea typeface="Calibri"/>
                        <a:cs typeface="Arial" panose="020B0604020202020204" pitchFamily="34" charset="0"/>
                      </a:endParaRPr>
                    </a:p>
                    <a:p>
                      <a:pPr marL="0" marR="0">
                        <a:lnSpc>
                          <a:spcPct val="100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4 FT Staff</a:t>
                      </a:r>
                      <a:endParaRPr lang="en-US" sz="1400" dirty="0">
                        <a:solidFill>
                          <a:schemeClr val="tx1"/>
                        </a:solidFill>
                        <a:effectLst/>
                        <a:latin typeface="Arial" panose="020B0604020202020204" pitchFamily="34" charset="0"/>
                        <a:ea typeface="Calibri"/>
                        <a:cs typeface="Arial" panose="020B0604020202020204" pitchFamily="34" charset="0"/>
                      </a:endParaRPr>
                    </a:p>
                    <a:p>
                      <a:pPr marL="0" marR="0">
                        <a:lnSpc>
                          <a:spcPct val="100000"/>
                        </a:lnSpc>
                        <a:spcBef>
                          <a:spcPts val="0"/>
                        </a:spcBef>
                        <a:spcAft>
                          <a:spcPts val="0"/>
                        </a:spcAft>
                      </a:pPr>
                      <a:endParaRPr lang="en-US" sz="1400" dirty="0">
                        <a:solidFill>
                          <a:schemeClr val="tx1"/>
                        </a:solidFill>
                        <a:effectLst/>
                        <a:latin typeface="Arial" panose="020B0604020202020204" pitchFamily="34" charset="0"/>
                        <a:ea typeface="Calibri"/>
                        <a:cs typeface="Arial" panose="020B0604020202020204" pitchFamily="34" charset="0"/>
                      </a:endParaRPr>
                    </a:p>
                    <a:p>
                      <a:pPr marL="0" marR="0">
                        <a:lnSpc>
                          <a:spcPct val="100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30</a:t>
                      </a:r>
                      <a:r>
                        <a:rPr lang="en-US" sz="1400" baseline="0" dirty="0">
                          <a:solidFill>
                            <a:srgbClr val="595959"/>
                          </a:solidFill>
                          <a:effectLst/>
                          <a:latin typeface="Arial" panose="020B0604020202020204" pitchFamily="34" charset="0"/>
                          <a:ea typeface="Calibri"/>
                          <a:cs typeface="Arial" panose="020B0604020202020204" pitchFamily="34" charset="0"/>
                        </a:rPr>
                        <a:t> SCP volunteers</a:t>
                      </a:r>
                      <a:endParaRPr lang="en-US" sz="1400" dirty="0">
                        <a:solidFill>
                          <a:srgbClr val="595959"/>
                        </a:solidFill>
                        <a:effectLst/>
                        <a:latin typeface="Arial" panose="020B0604020202020204" pitchFamily="34" charset="0"/>
                        <a:ea typeface="Calibri"/>
                        <a:cs typeface="Arial" panose="020B0604020202020204" pitchFamily="34" charset="0"/>
                      </a:endParaRPr>
                    </a:p>
                    <a:p>
                      <a:pPr marL="0" marR="0">
                        <a:lnSpc>
                          <a:spcPct val="100000"/>
                        </a:lnSpc>
                        <a:spcBef>
                          <a:spcPts val="0"/>
                        </a:spcBef>
                        <a:spcAft>
                          <a:spcPts val="0"/>
                        </a:spcAft>
                      </a:pPr>
                      <a:endParaRPr lang="en-US" sz="1400" dirty="0">
                        <a:solidFill>
                          <a:srgbClr val="595959"/>
                        </a:solidFill>
                        <a:effectLst/>
                        <a:latin typeface="Arial" panose="020B0604020202020204" pitchFamily="34" charset="0"/>
                        <a:ea typeface="Calibri"/>
                        <a:cs typeface="Arial" panose="020B0604020202020204" pitchFamily="34" charset="0"/>
                      </a:endParaRPr>
                    </a:p>
                    <a:p>
                      <a:pPr marL="0" marR="0">
                        <a:lnSpc>
                          <a:spcPct val="100000"/>
                        </a:lnSpc>
                        <a:spcBef>
                          <a:spcPts val="0"/>
                        </a:spcBef>
                        <a:spcAft>
                          <a:spcPts val="0"/>
                        </a:spcAft>
                      </a:pPr>
                      <a:r>
                        <a:rPr lang="en-US" sz="1400" dirty="0">
                          <a:solidFill>
                            <a:srgbClr val="595959"/>
                          </a:solidFill>
                          <a:effectLst/>
                          <a:latin typeface="Arial" panose="020B0604020202020204" pitchFamily="34" charset="0"/>
                          <a:ea typeface="Calibri"/>
                          <a:cs typeface="Arial" panose="020B0604020202020204" pitchFamily="34" charset="0"/>
                        </a:rPr>
                        <a:t>Training</a:t>
                      </a:r>
                    </a:p>
                    <a:p>
                      <a:pPr marL="0" marR="0">
                        <a:lnSpc>
                          <a:spcPct val="100000"/>
                        </a:lnSpc>
                        <a:spcBef>
                          <a:spcPts val="0"/>
                        </a:spcBef>
                        <a:spcAft>
                          <a:spcPts val="0"/>
                        </a:spcAft>
                      </a:pPr>
                      <a:endParaRPr lang="en-US" sz="1400" dirty="0">
                        <a:solidFill>
                          <a:srgbClr val="595959"/>
                        </a:solidFill>
                        <a:effectLst/>
                        <a:latin typeface="Arial" panose="020B0604020202020204" pitchFamily="34" charset="0"/>
                        <a:ea typeface="Calibri"/>
                        <a:cs typeface="Arial" panose="020B0604020202020204" pitchFamily="34" charset="0"/>
                      </a:endParaRPr>
                    </a:p>
                    <a:p>
                      <a:pPr marL="0" marR="0">
                        <a:lnSpc>
                          <a:spcPct val="100000"/>
                        </a:lnSpc>
                        <a:spcBef>
                          <a:spcPts val="0"/>
                        </a:spcBef>
                        <a:spcAft>
                          <a:spcPts val="0"/>
                        </a:spcAft>
                      </a:pPr>
                      <a:endParaRPr lang="en-US" sz="1400" baseline="0" dirty="0">
                        <a:solidFill>
                          <a:schemeClr val="tx1"/>
                        </a:solidFill>
                        <a:effectLst/>
                        <a:latin typeface="Arial" panose="020B0604020202020204" pitchFamily="34" charset="0"/>
                        <a:ea typeface="Calibri"/>
                        <a:cs typeface="Arial" panose="020B0604020202020204" pitchFamily="34" charset="0"/>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rgbClr val="595959"/>
                          </a:solidFill>
                          <a:effectLst/>
                          <a:latin typeface="Arial" panose="020B0604020202020204" pitchFamily="34" charset="0"/>
                          <a:ea typeface="Calibri"/>
                          <a:cs typeface="Arial" panose="020B0604020202020204" pitchFamily="34" charset="0"/>
                        </a:rPr>
                        <a:t>Provide </a:t>
                      </a:r>
                      <a:r>
                        <a:rPr lang="en-US" sz="1400" kern="1200" dirty="0">
                          <a:solidFill>
                            <a:srgbClr val="595959"/>
                          </a:solidFill>
                          <a:effectLst/>
                          <a:latin typeface="Arial" panose="020B0604020202020204" pitchFamily="34" charset="0"/>
                          <a:cs typeface="Arial" panose="020B0604020202020204" pitchFamily="34" charset="0"/>
                        </a:rPr>
                        <a:t>independent living services (transportation, nutrition/food support, assistance with medical appointments, etc.)</a:t>
                      </a:r>
                      <a:endParaRPr lang="en-US" sz="1400" kern="1200" dirty="0">
                        <a:solidFill>
                          <a:srgbClr val="595959"/>
                        </a:solidFill>
                        <a:effectLst/>
                        <a:latin typeface="Arial" panose="020B0604020202020204" pitchFamily="34" charset="0"/>
                        <a:ea typeface="Calibri"/>
                        <a:cs typeface="Arial" panose="020B0604020202020204" pitchFamily="34" charset="0"/>
                      </a:endParaRPr>
                    </a:p>
                    <a:p>
                      <a:pPr marL="0" marR="0" algn="l" defTabSz="457200" rtl="0" eaLnBrk="1" latinLnBrk="0" hangingPunct="1">
                        <a:lnSpc>
                          <a:spcPct val="100000"/>
                        </a:lnSpc>
                        <a:spcBef>
                          <a:spcPts val="0"/>
                        </a:spcBef>
                        <a:spcAft>
                          <a:spcPts val="0"/>
                        </a:spcAft>
                      </a:pPr>
                      <a:endParaRPr lang="en-US" sz="1400" kern="1200" dirty="0">
                        <a:solidFill>
                          <a:srgbClr val="595959"/>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rgbClr val="595959"/>
                          </a:solidFill>
                          <a:effectLst/>
                          <a:latin typeface="Arial" panose="020B0604020202020204" pitchFamily="34" charset="0"/>
                          <a:ea typeface="Calibri"/>
                          <a:cs typeface="Arial" panose="020B0604020202020204" pitchFamily="34" charset="0"/>
                        </a:rPr>
                        <a:t>Provide companionship services</a:t>
                      </a:r>
                    </a:p>
                    <a:p>
                      <a:pPr marL="0" marR="0" algn="l" defTabSz="457200" rtl="0" eaLnBrk="1" latinLnBrk="0" hangingPunct="1">
                        <a:lnSpc>
                          <a:spcPct val="100000"/>
                        </a:lnSpc>
                        <a:spcBef>
                          <a:spcPts val="0"/>
                        </a:spcBef>
                        <a:spcAft>
                          <a:spcPts val="0"/>
                        </a:spcAft>
                      </a:pPr>
                      <a:endParaRPr lang="en-US" sz="1400" kern="1200" dirty="0">
                        <a:solidFill>
                          <a:srgbClr val="595959"/>
                        </a:solidFill>
                        <a:effectLst/>
                        <a:latin typeface="Arial" panose="020B0604020202020204" pitchFamily="34" charset="0"/>
                        <a:ea typeface="Calibri"/>
                        <a:cs typeface="Arial" panose="020B0604020202020204" pitchFamily="34" charset="0"/>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457200" rtl="0" eaLnBrk="1" latinLnBrk="0" hangingPunct="1">
                        <a:lnSpc>
                          <a:spcPct val="100000"/>
                        </a:lnSpc>
                        <a:spcBef>
                          <a:spcPts val="0"/>
                        </a:spcBef>
                        <a:spcAft>
                          <a:spcPts val="0"/>
                        </a:spcAft>
                      </a:pPr>
                      <a:r>
                        <a:rPr lang="en-US" sz="1400" kern="1200" dirty="0">
                          <a:solidFill>
                            <a:srgbClr val="595959"/>
                          </a:solidFill>
                          <a:effectLst/>
                          <a:latin typeface="Arial" panose="020B0604020202020204" pitchFamily="34" charset="0"/>
                          <a:ea typeface="Calibri"/>
                          <a:cs typeface="Arial" panose="020B0604020202020204" pitchFamily="34" charset="0"/>
                        </a:rPr>
                        <a:t>50 </a:t>
                      </a:r>
                      <a:r>
                        <a:rPr lang="en-US" sz="1400" kern="1200" dirty="0">
                          <a:solidFill>
                            <a:srgbClr val="595959"/>
                          </a:solidFill>
                          <a:effectLst/>
                          <a:latin typeface="Arial" panose="020B0604020202020204" pitchFamily="34" charset="0"/>
                          <a:cs typeface="Arial" panose="020B0604020202020204" pitchFamily="34" charset="0"/>
                        </a:rPr>
                        <a:t>older adults received </a:t>
                      </a:r>
                      <a:r>
                        <a:rPr lang="en-US" sz="1400" kern="1200" dirty="0">
                          <a:solidFill>
                            <a:srgbClr val="595959"/>
                          </a:solidFill>
                          <a:effectLst/>
                          <a:latin typeface="Arial" panose="020B0604020202020204" pitchFamily="34" charset="0"/>
                          <a:ea typeface="+mn-ea"/>
                          <a:cs typeface="Arial" panose="020B0604020202020204" pitchFamily="34" charset="0"/>
                        </a:rPr>
                        <a:t>transportation services</a:t>
                      </a:r>
                    </a:p>
                    <a:p>
                      <a:pPr marL="0" marR="0" algn="l" defTabSz="457200" rtl="0" eaLnBrk="1" latinLnBrk="0" hangingPunct="1">
                        <a:lnSpc>
                          <a:spcPct val="100000"/>
                        </a:lnSpc>
                        <a:spcBef>
                          <a:spcPts val="0"/>
                        </a:spcBef>
                        <a:spcAft>
                          <a:spcPts val="0"/>
                        </a:spcAft>
                      </a:pPr>
                      <a:endParaRPr lang="en-US" sz="1400" kern="1200" dirty="0">
                        <a:solidFill>
                          <a:srgbClr val="595959"/>
                        </a:solidFill>
                        <a:effectLst/>
                        <a:latin typeface="Arial" panose="020B0604020202020204" pitchFamily="34" charset="0"/>
                        <a:ea typeface="+mn-ea"/>
                        <a:cs typeface="Arial" panose="020B0604020202020204" pitchFamily="34" charset="0"/>
                      </a:endParaRPr>
                    </a:p>
                    <a:p>
                      <a:pPr marL="0" marR="0" algn="l" defTabSz="457200" rtl="0" eaLnBrk="1" latinLnBrk="0" hangingPunct="1">
                        <a:lnSpc>
                          <a:spcPct val="100000"/>
                        </a:lnSpc>
                        <a:spcBef>
                          <a:spcPts val="0"/>
                        </a:spcBef>
                        <a:spcAft>
                          <a:spcPts val="0"/>
                        </a:spcAft>
                      </a:pPr>
                      <a:r>
                        <a:rPr lang="en-US" sz="1400" kern="1200" dirty="0">
                          <a:solidFill>
                            <a:srgbClr val="595959"/>
                          </a:solidFill>
                          <a:effectLst/>
                          <a:latin typeface="Arial" panose="020B0604020202020204" pitchFamily="34" charset="0"/>
                          <a:ea typeface="+mn-ea"/>
                          <a:cs typeface="Arial" panose="020B0604020202020204" pitchFamily="34" charset="0"/>
                        </a:rPr>
                        <a:t>45 older adults received nutrition/food support,</a:t>
                      </a:r>
                    </a:p>
                    <a:p>
                      <a:pPr marL="0" marR="0" algn="l" defTabSz="457200" rtl="0" eaLnBrk="1" latinLnBrk="0" hangingPunct="1">
                        <a:lnSpc>
                          <a:spcPct val="100000"/>
                        </a:lnSpc>
                        <a:spcBef>
                          <a:spcPts val="0"/>
                        </a:spcBef>
                        <a:spcAft>
                          <a:spcPts val="0"/>
                        </a:spcAft>
                      </a:pPr>
                      <a:endParaRPr lang="en-US" sz="1400" kern="1200" dirty="0">
                        <a:solidFill>
                          <a:srgbClr val="595959"/>
                        </a:solidFill>
                        <a:effectLst/>
                        <a:latin typeface="Arial" panose="020B0604020202020204" pitchFamily="34" charset="0"/>
                        <a:ea typeface="+mn-ea"/>
                        <a:cs typeface="Arial" panose="020B0604020202020204" pitchFamily="34" charset="0"/>
                      </a:endParaRPr>
                    </a:p>
                    <a:p>
                      <a:pPr marL="0" marR="0" algn="l" defTabSz="457200" rtl="0" eaLnBrk="1" latinLnBrk="0" hangingPunct="1">
                        <a:lnSpc>
                          <a:spcPct val="100000"/>
                        </a:lnSpc>
                        <a:spcBef>
                          <a:spcPts val="0"/>
                        </a:spcBef>
                        <a:spcAft>
                          <a:spcPts val="0"/>
                        </a:spcAft>
                      </a:pPr>
                      <a:r>
                        <a:rPr lang="en-US" sz="1400" kern="1200" dirty="0">
                          <a:solidFill>
                            <a:srgbClr val="595959"/>
                          </a:solidFill>
                          <a:effectLst/>
                          <a:latin typeface="Arial" panose="020B0604020202020204" pitchFamily="34" charset="0"/>
                          <a:ea typeface="+mn-ea"/>
                          <a:cs typeface="Arial" panose="020B0604020202020204" pitchFamily="34" charset="0"/>
                        </a:rPr>
                        <a:t>30 older adults received assistance with medical appointments </a:t>
                      </a:r>
                    </a:p>
                    <a:p>
                      <a:pPr marL="0" marR="0" algn="l" defTabSz="457200" rtl="0" eaLnBrk="1" latinLnBrk="0" hangingPunct="1">
                        <a:lnSpc>
                          <a:spcPct val="100000"/>
                        </a:lnSpc>
                        <a:spcBef>
                          <a:spcPts val="0"/>
                        </a:spcBef>
                        <a:spcAft>
                          <a:spcPts val="0"/>
                        </a:spcAft>
                      </a:pPr>
                      <a:endParaRPr lang="en-US" sz="1400" kern="1200" dirty="0">
                        <a:solidFill>
                          <a:srgbClr val="595959"/>
                        </a:solidFill>
                        <a:effectLst/>
                        <a:latin typeface="Arial" panose="020B0604020202020204" pitchFamily="34" charset="0"/>
                        <a:ea typeface="+mn-ea"/>
                        <a:cs typeface="Arial" panose="020B0604020202020204" pitchFamily="34" charset="0"/>
                      </a:endParaRPr>
                    </a:p>
                    <a:p>
                      <a:pPr marL="0" marR="0" algn="l" defTabSz="457200" rtl="0" eaLnBrk="1" latinLnBrk="0" hangingPunct="1">
                        <a:lnSpc>
                          <a:spcPct val="100000"/>
                        </a:lnSpc>
                        <a:spcBef>
                          <a:spcPts val="0"/>
                        </a:spcBef>
                        <a:spcAft>
                          <a:spcPts val="0"/>
                        </a:spcAft>
                      </a:pPr>
                      <a:r>
                        <a:rPr lang="en-US" sz="1400" kern="1200" dirty="0">
                          <a:solidFill>
                            <a:srgbClr val="595959"/>
                          </a:solidFill>
                          <a:effectLst/>
                          <a:latin typeface="Arial" panose="020B0604020202020204" pitchFamily="34" charset="0"/>
                          <a:ea typeface="+mn-ea"/>
                          <a:cs typeface="Arial" panose="020B0604020202020204" pitchFamily="34" charset="0"/>
                        </a:rPr>
                        <a:t>30 older adults received companionship services</a:t>
                      </a: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rgbClr val="595959"/>
                          </a:solidFill>
                          <a:effectLst/>
                          <a:latin typeface="Arial" panose="020B0604020202020204" pitchFamily="34" charset="0"/>
                          <a:cs typeface="Arial" panose="020B0604020202020204" pitchFamily="34" charset="0"/>
                        </a:rPr>
                        <a:t>Older adults experience improved capacity for independent living.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a:solidFill>
                          <a:srgbClr val="595959"/>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rgbClr val="595959"/>
                          </a:solidFill>
                          <a:effectLst/>
                          <a:latin typeface="Arial" panose="020B0604020202020204" pitchFamily="34" charset="0"/>
                          <a:cs typeface="Arial" panose="020B0604020202020204" pitchFamily="34" charset="0"/>
                        </a:rPr>
                        <a:t>Older adults experience increases in social support.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a:solidFill>
                          <a:srgbClr val="595959"/>
                        </a:solidFill>
                        <a:effectLst/>
                        <a:latin typeface="Arial" panose="020B0604020202020204" pitchFamily="34" charset="0"/>
                        <a:ea typeface="Calibri"/>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rgbClr val="595959"/>
                          </a:solidFill>
                          <a:effectLst/>
                          <a:latin typeface="Arial" panose="020B0604020202020204" pitchFamily="34" charset="0"/>
                          <a:cs typeface="Arial" panose="020B0604020202020204" pitchFamily="34" charset="0"/>
                        </a:rPr>
                        <a:t>SCP volunteers experience increased feelings of social-connectedness.</a:t>
                      </a:r>
                      <a:endParaRPr lang="en-US" sz="1400" kern="1200" baseline="0" dirty="0">
                        <a:solidFill>
                          <a:srgbClr val="595959"/>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aseline="0" dirty="0">
                        <a:solidFill>
                          <a:schemeClr val="tx1"/>
                        </a:solidFill>
                        <a:effectLst/>
                        <a:latin typeface="Arial" panose="020B0604020202020204" pitchFamily="34" charset="0"/>
                        <a:ea typeface="Calibri"/>
                        <a:cs typeface="Arial" panose="020B0604020202020204" pitchFamily="34" charset="0"/>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rgbClr val="595959"/>
                          </a:solidFill>
                          <a:effectLst/>
                          <a:latin typeface="Arial" panose="020B0604020202020204" pitchFamily="34" charset="0"/>
                          <a:ea typeface="+mn-ea"/>
                          <a:cs typeface="Arial" panose="020B0604020202020204" pitchFamily="34" charset="0"/>
                        </a:rPr>
                        <a:t>Older adults experience increased social and instrumental support.</a:t>
                      </a:r>
                    </a:p>
                    <a:p>
                      <a:pPr marL="0" marR="0">
                        <a:lnSpc>
                          <a:spcPct val="100000"/>
                        </a:lnSpc>
                        <a:spcBef>
                          <a:spcPts val="0"/>
                        </a:spcBef>
                        <a:spcAft>
                          <a:spcPts val="0"/>
                        </a:spcAft>
                      </a:pPr>
                      <a:endParaRPr lang="en-US" sz="1400" kern="1200" baseline="0" dirty="0">
                        <a:solidFill>
                          <a:srgbClr val="595959"/>
                        </a:solidFill>
                        <a:effectLst/>
                        <a:latin typeface="Arial" panose="020B0604020202020204" pitchFamily="34" charset="0"/>
                        <a:ea typeface="+mn-ea"/>
                        <a:cs typeface="Arial" panose="020B0604020202020204" pitchFamily="34" charset="0"/>
                      </a:endParaRPr>
                    </a:p>
                    <a:p>
                      <a:pPr marL="0" marR="0">
                        <a:lnSpc>
                          <a:spcPct val="100000"/>
                        </a:lnSpc>
                        <a:spcBef>
                          <a:spcPts val="0"/>
                        </a:spcBef>
                        <a:spcAft>
                          <a:spcPts val="0"/>
                        </a:spcAft>
                      </a:pPr>
                      <a:r>
                        <a:rPr lang="en-US" sz="1400" kern="1200" baseline="0" dirty="0">
                          <a:solidFill>
                            <a:srgbClr val="595959"/>
                          </a:solidFill>
                          <a:effectLst/>
                          <a:latin typeface="Arial" panose="020B0604020202020204" pitchFamily="34" charset="0"/>
                          <a:ea typeface="+mn-ea"/>
                          <a:cs typeface="Arial" panose="020B0604020202020204" pitchFamily="34" charset="0"/>
                        </a:rPr>
                        <a:t>Older adults experience decreases in stress, anxiety, and depression.</a:t>
                      </a:r>
                    </a:p>
                    <a:p>
                      <a:pPr marL="0" marR="0">
                        <a:lnSpc>
                          <a:spcPct val="100000"/>
                        </a:lnSpc>
                        <a:spcBef>
                          <a:spcPts val="0"/>
                        </a:spcBef>
                        <a:spcAft>
                          <a:spcPts val="0"/>
                        </a:spcAft>
                      </a:pPr>
                      <a:endParaRPr lang="en-US" sz="1400" kern="1200" baseline="0" dirty="0">
                        <a:solidFill>
                          <a:srgbClr val="595959"/>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rgbClr val="595959"/>
                          </a:solidFill>
                          <a:effectLst/>
                          <a:latin typeface="Arial" panose="020B0604020202020204" pitchFamily="34" charset="0"/>
                          <a:ea typeface="+mn-ea"/>
                          <a:cs typeface="Arial" panose="020B0604020202020204" pitchFamily="34" charset="0"/>
                        </a:rPr>
                        <a:t>SCP volunteers experience feelings of making a positive impact.</a:t>
                      </a:r>
                    </a:p>
                    <a:p>
                      <a:pPr marL="0" marR="0">
                        <a:lnSpc>
                          <a:spcPct val="100000"/>
                        </a:lnSpc>
                        <a:spcBef>
                          <a:spcPts val="0"/>
                        </a:spcBef>
                        <a:spcAft>
                          <a:spcPts val="0"/>
                        </a:spcAft>
                      </a:pPr>
                      <a:endParaRPr lang="en-US" sz="1400" kern="1200" baseline="0" dirty="0">
                        <a:solidFill>
                          <a:srgbClr val="595959"/>
                        </a:solidFill>
                        <a:effectLst/>
                        <a:latin typeface="Arial" panose="020B0604020202020204" pitchFamily="34" charset="0"/>
                        <a:ea typeface="+mn-ea"/>
                        <a:cs typeface="Arial" panose="020B0604020202020204" pitchFamily="34" charset="0"/>
                      </a:endParaRP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569" marR="0" indent="0">
                        <a:lnSpc>
                          <a:spcPct val="107000"/>
                        </a:lnSpc>
                        <a:spcBef>
                          <a:spcPts val="1000"/>
                        </a:spcBef>
                        <a:spcAft>
                          <a:spcPts val="800"/>
                        </a:spcAft>
                        <a:buFont typeface="Arial" panose="020B0604020202020204" pitchFamily="34" charset="0"/>
                        <a:buNone/>
                      </a:pPr>
                      <a:r>
                        <a:rPr lang="en-US" sz="1400" kern="1200" baseline="0" dirty="0">
                          <a:solidFill>
                            <a:srgbClr val="595959"/>
                          </a:solidFill>
                          <a:effectLst/>
                          <a:latin typeface="Arial" panose="020B0604020202020204" pitchFamily="34" charset="0"/>
                          <a:ea typeface="+mn-ea"/>
                          <a:cs typeface="Arial" panose="020B0604020202020204" pitchFamily="34" charset="0"/>
                        </a:rPr>
                        <a:t>Older adults experience greater levels of independence.</a:t>
                      </a:r>
                    </a:p>
                    <a:p>
                      <a:pPr marL="96569" marR="0" lvl="0" indent="0" algn="l" defTabSz="457200" rtl="0" eaLnBrk="1" fontAlgn="auto" latinLnBrk="0" hangingPunct="1">
                        <a:lnSpc>
                          <a:spcPct val="107000"/>
                        </a:lnSpc>
                        <a:spcBef>
                          <a:spcPts val="1000"/>
                        </a:spcBef>
                        <a:spcAft>
                          <a:spcPts val="800"/>
                        </a:spcAft>
                        <a:buClrTx/>
                        <a:buSzTx/>
                        <a:buFont typeface="Arial" panose="020B0604020202020204" pitchFamily="34" charset="0"/>
                        <a:buNone/>
                        <a:tabLst/>
                        <a:defRPr/>
                      </a:pPr>
                      <a:r>
                        <a:rPr lang="en-US" sz="1400" kern="1200" baseline="0" dirty="0">
                          <a:solidFill>
                            <a:srgbClr val="595959"/>
                          </a:solidFill>
                          <a:effectLst/>
                          <a:latin typeface="Arial" panose="020B0604020202020204" pitchFamily="34" charset="0"/>
                          <a:ea typeface="+mn-ea"/>
                          <a:cs typeface="Arial" panose="020B0604020202020204" pitchFamily="34" charset="0"/>
                        </a:rPr>
                        <a:t>Older adults experience increases in overall health and well-being.</a:t>
                      </a:r>
                    </a:p>
                    <a:p>
                      <a:pPr marL="96569" marR="0" lvl="0" indent="0" algn="l" defTabSz="457200" rtl="0" eaLnBrk="1" fontAlgn="auto" latinLnBrk="0" hangingPunct="1">
                        <a:lnSpc>
                          <a:spcPct val="107000"/>
                        </a:lnSpc>
                        <a:spcBef>
                          <a:spcPts val="1000"/>
                        </a:spcBef>
                        <a:spcAft>
                          <a:spcPts val="800"/>
                        </a:spcAft>
                        <a:buClrTx/>
                        <a:buSzTx/>
                        <a:buFont typeface="Arial" panose="020B0604020202020204" pitchFamily="34" charset="0"/>
                        <a:buNone/>
                        <a:tabLst/>
                        <a:defRPr/>
                      </a:pPr>
                      <a:r>
                        <a:rPr lang="en-US" sz="1400" kern="1200" baseline="0" dirty="0">
                          <a:solidFill>
                            <a:srgbClr val="595959"/>
                          </a:solidFill>
                          <a:effectLst/>
                          <a:latin typeface="Arial" panose="020B0604020202020204" pitchFamily="34" charset="0"/>
                          <a:ea typeface="+mn-ea"/>
                          <a:cs typeface="Arial" panose="020B0604020202020204" pitchFamily="34" charset="0"/>
                        </a:rPr>
                        <a:t>SCP volunteers experience increases in overall health.</a:t>
                      </a:r>
                    </a:p>
                  </a:txBody>
                  <a:tcPr marL="58032" marR="580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278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3647" y="567041"/>
            <a:ext cx="8259247" cy="419100"/>
          </a:xfrm>
        </p:spPr>
        <p:txBody>
          <a:bodyPr>
            <a:normAutofit fontScale="90000"/>
          </a:bodyPr>
          <a:lstStyle/>
          <a:p>
            <a:r>
              <a:rPr lang="en-US" altLang="en-US" dirty="0">
                <a:latin typeface="+mj-lt"/>
                <a:cs typeface="Arial" charset="0"/>
              </a:rPr>
              <a:t>Scenario 1: Key Considerations in Developing a Long-term Research Agenda</a:t>
            </a:r>
          </a:p>
        </p:txBody>
      </p:sp>
      <p:graphicFrame>
        <p:nvGraphicFramePr>
          <p:cNvPr id="6" name="Table 5"/>
          <p:cNvGraphicFramePr>
            <a:graphicFrameLocks noGrp="1"/>
          </p:cNvGraphicFramePr>
          <p:nvPr>
            <p:extLst>
              <p:ext uri="{D42A27DB-BD31-4B8C-83A1-F6EECF244321}">
                <p14:modId xmlns:p14="http://schemas.microsoft.com/office/powerpoint/2010/main" val="2842895507"/>
              </p:ext>
            </p:extLst>
          </p:nvPr>
        </p:nvGraphicFramePr>
        <p:xfrm>
          <a:off x="276726" y="1203051"/>
          <a:ext cx="11562347" cy="5462442"/>
        </p:xfrm>
        <a:graphic>
          <a:graphicData uri="http://schemas.openxmlformats.org/drawingml/2006/table">
            <a:tbl>
              <a:tblPr firstRow="1" bandRow="1">
                <a:tableStyleId>{21E4AEA4-8DFA-4A89-87EB-49C32662AFE0}</a:tableStyleId>
              </a:tblPr>
              <a:tblGrid>
                <a:gridCol w="2220744">
                  <a:extLst>
                    <a:ext uri="{9D8B030D-6E8A-4147-A177-3AD203B41FA5}">
                      <a16:colId xmlns:a16="http://schemas.microsoft.com/office/drawing/2014/main" val="20000"/>
                    </a:ext>
                  </a:extLst>
                </a:gridCol>
                <a:gridCol w="9341603">
                  <a:extLst>
                    <a:ext uri="{9D8B030D-6E8A-4147-A177-3AD203B41FA5}">
                      <a16:colId xmlns:a16="http://schemas.microsoft.com/office/drawing/2014/main" val="20001"/>
                    </a:ext>
                  </a:extLst>
                </a:gridCol>
              </a:tblGrid>
              <a:tr h="460919">
                <a:tc gridSpan="2">
                  <a:txBody>
                    <a:bodyPr/>
                    <a:lstStyle/>
                    <a:p>
                      <a:pPr algn="ctr"/>
                      <a:r>
                        <a:rPr lang="en-US" sz="2000" baseline="0" dirty="0">
                          <a:solidFill>
                            <a:schemeClr val="bg2"/>
                          </a:solidFill>
                        </a:rPr>
                        <a:t>New, Senior Companion Program</a:t>
                      </a:r>
                      <a:endParaRPr lang="en-US" sz="2000" dirty="0">
                        <a:solidFill>
                          <a:schemeClr val="bg2"/>
                        </a:solidFill>
                        <a:latin typeface="Arial" panose="020B0604020202020204" pitchFamily="34" charset="0"/>
                        <a:cs typeface="Arial" panose="020B0604020202020204" pitchFamily="34" charset="0"/>
                      </a:endParaRPr>
                    </a:p>
                  </a:txBody>
                  <a:tcPr marL="91437" marR="91437" marT="45663" marB="45663"/>
                </a:tc>
                <a:tc hMerge="1">
                  <a:txBody>
                    <a:bodyPr/>
                    <a:lstStyle/>
                    <a:p>
                      <a:pPr algn="ctr"/>
                      <a:endParaRPr lang="en-US" sz="1800" dirty="0">
                        <a:latin typeface="Arial" panose="020B0604020202020204" pitchFamily="34" charset="0"/>
                        <a:cs typeface="Arial" panose="020B0604020202020204" pitchFamily="34" charset="0"/>
                      </a:endParaRPr>
                    </a:p>
                  </a:txBody>
                  <a:tcPr marL="91437" marR="91437" marT="45663" marB="45663"/>
                </a:tc>
                <a:extLst>
                  <a:ext uri="{0D108BD9-81ED-4DB2-BD59-A6C34878D82A}">
                    <a16:rowId xmlns:a16="http://schemas.microsoft.com/office/drawing/2014/main" val="10000"/>
                  </a:ext>
                </a:extLst>
              </a:tr>
              <a:tr h="72987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Program maturity </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a:t>AmeriCorps grantee with no prior years of program implementation.  Operating in only one community site.</a:t>
                      </a: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1"/>
                  </a:ext>
                </a:extLst>
              </a:tr>
              <a:tr h="101129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Existing evidence</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The program’s evidence fall</a:t>
                      </a:r>
                      <a:r>
                        <a:rPr lang="en-US" sz="1800" baseline="0" dirty="0"/>
                        <a:t>s in the first stage on the continuum as it has conducted a literature review </a:t>
                      </a:r>
                      <a:r>
                        <a:rPr lang="en-US" sz="1800" dirty="0"/>
                        <a:t>to</a:t>
                      </a:r>
                      <a:r>
                        <a:rPr lang="en-US" sz="1800" baseline="0" dirty="0"/>
                        <a:t> determine best practices for implementing core service activities. No evaluations have been conducted on the program.</a:t>
                      </a: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2"/>
                  </a:ext>
                </a:extLst>
              </a:tr>
              <a:tr h="73788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Funder</a:t>
                      </a:r>
                      <a:r>
                        <a:rPr lang="en-US" sz="1800" b="1" baseline="0" dirty="0"/>
                        <a:t> requirements</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AmeriCorps Seniors grantees are required to report national performance measures; grantees have no explicit evaluation requirements. </a:t>
                      </a: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3"/>
                  </a:ext>
                </a:extLst>
              </a:tr>
              <a:tr h="73570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Long-term</a:t>
                      </a:r>
                      <a:r>
                        <a:rPr lang="en-US" sz="1800" b="1" baseline="0" dirty="0"/>
                        <a:t> program goals</a:t>
                      </a:r>
                      <a:endParaRPr lang="en-US" sz="1800" b="1" dirty="0">
                        <a:latin typeface="+mn-lt"/>
                        <a:cs typeface="Arial" panose="020B0604020202020204" pitchFamily="34" charset="0"/>
                      </a:endParaRPr>
                    </a:p>
                  </a:txBody>
                  <a:tcPr marL="91437" marR="91437" marT="45663" marB="45663"/>
                </a:tc>
                <a:tc>
                  <a:txBody>
                    <a:bodyPr/>
                    <a:lstStyle/>
                    <a:p>
                      <a:r>
                        <a:rPr lang="en-US" sz="1800" dirty="0"/>
                        <a:t>Achieve full program operation with efficiency</a:t>
                      </a:r>
                      <a:r>
                        <a:rPr lang="en-US" sz="1800" baseline="0" dirty="0"/>
                        <a:t> and </a:t>
                      </a:r>
                      <a:r>
                        <a:rPr lang="en-US" sz="1800" dirty="0"/>
                        <a:t>fidelity</a:t>
                      </a:r>
                      <a:r>
                        <a:rPr lang="en-US" sz="1800" baseline="0" dirty="0"/>
                        <a:t> to the program’s central model. Realize all expected program outcomes. </a:t>
                      </a: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4"/>
                  </a:ext>
                </a:extLst>
              </a:tr>
              <a:tr h="105106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Long-term research goals</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dk1"/>
                          </a:solidFill>
                          <a:effectLst/>
                        </a:rPr>
                        <a:t>Generate</a:t>
                      </a:r>
                      <a:r>
                        <a:rPr lang="en-US" sz="1800" kern="1200" baseline="0" dirty="0">
                          <a:solidFill>
                            <a:schemeClr val="dk1"/>
                          </a:solidFill>
                          <a:effectLst/>
                        </a:rPr>
                        <a:t> data to </a:t>
                      </a:r>
                      <a:r>
                        <a:rPr lang="en-US" sz="1800" kern="1200" dirty="0">
                          <a:solidFill>
                            <a:schemeClr val="dk1"/>
                          </a:solidFill>
                          <a:effectLst/>
                        </a:rPr>
                        <a:t>facilitate program</a:t>
                      </a:r>
                      <a:r>
                        <a:rPr lang="en-US" sz="1800" kern="1200" baseline="0" dirty="0">
                          <a:solidFill>
                            <a:schemeClr val="dk1"/>
                          </a:solidFill>
                          <a:effectLst/>
                        </a:rPr>
                        <a:t> </a:t>
                      </a:r>
                      <a:r>
                        <a:rPr lang="en-US" sz="1800" kern="1200" dirty="0">
                          <a:solidFill>
                            <a:schemeClr val="dk1"/>
                          </a:solidFill>
                          <a:effectLst/>
                        </a:rPr>
                        <a:t>improvements and</a:t>
                      </a:r>
                      <a:r>
                        <a:rPr lang="en-US" sz="1800" kern="1200" baseline="0" dirty="0">
                          <a:solidFill>
                            <a:schemeClr val="dk1"/>
                          </a:solidFill>
                          <a:effectLst/>
                        </a:rPr>
                        <a:t> ensure an </a:t>
                      </a:r>
                      <a:r>
                        <a:rPr lang="en-US" sz="1800" kern="1200" dirty="0">
                          <a:solidFill>
                            <a:schemeClr val="dk1"/>
                          </a:solidFill>
                          <a:effectLst/>
                        </a:rPr>
                        <a:t>efficient,</a:t>
                      </a:r>
                      <a:r>
                        <a:rPr lang="en-US" sz="1800" kern="1200" baseline="0" dirty="0">
                          <a:solidFill>
                            <a:schemeClr val="dk1"/>
                          </a:solidFill>
                          <a:effectLst/>
                        </a:rPr>
                        <a:t> full operation of the program’s service activities. Generate data on the program’s short- and medium-term outcomes (see logic model). </a:t>
                      </a:r>
                      <a:endParaRPr lang="en-US" sz="1800" b="0" i="0" kern="1200" baseline="0" dirty="0">
                        <a:solidFill>
                          <a:schemeClr val="dk1"/>
                        </a:solidFill>
                        <a:effectLst/>
                        <a:latin typeface="+mn-lt"/>
                        <a:ea typeface="+mn-ea"/>
                        <a:cs typeface="Arial" panose="020B0604020202020204" pitchFamily="34" charset="0"/>
                      </a:endParaRPr>
                    </a:p>
                  </a:txBody>
                  <a:tcPr marL="91437" marR="91437" marT="45663" marB="45663"/>
                </a:tc>
                <a:extLst>
                  <a:ext uri="{0D108BD9-81ED-4DB2-BD59-A6C34878D82A}">
                    <a16:rowId xmlns:a16="http://schemas.microsoft.com/office/drawing/2014/main" val="10005"/>
                  </a:ext>
                </a:extLst>
              </a:tr>
              <a:tr h="73570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Evaluation</a:t>
                      </a:r>
                      <a:r>
                        <a:rPr lang="en-US" sz="1800" b="1" baseline="0" dirty="0"/>
                        <a:t> budget</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baseline="0" dirty="0">
                          <a:effectLst/>
                        </a:rPr>
                        <a:t>10% of the program’s annual funding has been set aside for evaluation activities.</a:t>
                      </a:r>
                      <a:endParaRPr lang="en-US" sz="1800" kern="1200" baseline="0" dirty="0">
                        <a:effectLst/>
                        <a:latin typeface="+mn-lt"/>
                      </a:endParaRPr>
                    </a:p>
                  </a:txBody>
                  <a:tcPr marL="91437" marR="91437" marT="45663" marB="4566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2138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3647" y="567041"/>
            <a:ext cx="8259247" cy="419100"/>
          </a:xfrm>
        </p:spPr>
        <p:txBody>
          <a:bodyPr>
            <a:normAutofit fontScale="90000"/>
          </a:bodyPr>
          <a:lstStyle/>
          <a:p>
            <a:r>
              <a:rPr lang="en-US" sz="2900" dirty="0"/>
              <a:t>Scenario 1: Long-term Research Agenda for a </a:t>
            </a:r>
            <a:r>
              <a:rPr lang="en-US" sz="2800" dirty="0"/>
              <a:t>Senior Companion Program (SCP)</a:t>
            </a:r>
            <a:endParaRPr lang="en-US" altLang="en-US" sz="2900" dirty="0">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38028036"/>
              </p:ext>
            </p:extLst>
          </p:nvPr>
        </p:nvGraphicFramePr>
        <p:xfrm>
          <a:off x="288758" y="1163571"/>
          <a:ext cx="11718757" cy="5516196"/>
        </p:xfrm>
        <a:graphic>
          <a:graphicData uri="http://schemas.openxmlformats.org/drawingml/2006/table">
            <a:tbl>
              <a:tblPr firstRow="1" bandRow="1">
                <a:tableStyleId>{21E4AEA4-8DFA-4A89-87EB-49C32662AFE0}</a:tableStyleId>
              </a:tblPr>
              <a:tblGrid>
                <a:gridCol w="510210">
                  <a:extLst>
                    <a:ext uri="{9D8B030D-6E8A-4147-A177-3AD203B41FA5}">
                      <a16:colId xmlns:a16="http://schemas.microsoft.com/office/drawing/2014/main" val="20000"/>
                    </a:ext>
                  </a:extLst>
                </a:gridCol>
                <a:gridCol w="7500089">
                  <a:extLst>
                    <a:ext uri="{9D8B030D-6E8A-4147-A177-3AD203B41FA5}">
                      <a16:colId xmlns:a16="http://schemas.microsoft.com/office/drawing/2014/main" val="20001"/>
                    </a:ext>
                  </a:extLst>
                </a:gridCol>
                <a:gridCol w="3708458">
                  <a:extLst>
                    <a:ext uri="{9D8B030D-6E8A-4147-A177-3AD203B41FA5}">
                      <a16:colId xmlns:a16="http://schemas.microsoft.com/office/drawing/2014/main" val="20002"/>
                    </a:ext>
                  </a:extLst>
                </a:gridCol>
              </a:tblGrid>
              <a:tr h="376471">
                <a:tc gridSpan="2">
                  <a:txBody>
                    <a:bodyPr/>
                    <a:lstStyle/>
                    <a:p>
                      <a:pPr algn="ctr"/>
                      <a:r>
                        <a:rPr lang="en-US" sz="2000" baseline="0" dirty="0">
                          <a:solidFill>
                            <a:schemeClr val="bg2"/>
                          </a:solidFill>
                        </a:rPr>
                        <a:t>Evaluation activities</a:t>
                      </a:r>
                      <a:endParaRPr lang="en-US" sz="2000" dirty="0">
                        <a:solidFill>
                          <a:schemeClr val="bg2"/>
                        </a:solidFill>
                        <a:latin typeface="Arial" panose="020B0604020202020204" pitchFamily="34" charset="0"/>
                        <a:cs typeface="Arial" panose="020B0604020202020204" pitchFamily="34" charset="0"/>
                      </a:endParaRPr>
                    </a:p>
                  </a:txBody>
                  <a:tcPr marL="91437" marR="91437" marT="45663" marB="45663"/>
                </a:tc>
                <a:tc hMerge="1">
                  <a:txBody>
                    <a:bodyPr/>
                    <a:lstStyle/>
                    <a:p>
                      <a:pPr algn="ctr"/>
                      <a:endParaRPr lang="en-US" sz="1800" dirty="0">
                        <a:latin typeface="Arial" panose="020B0604020202020204" pitchFamily="34" charset="0"/>
                        <a:cs typeface="Arial" panose="020B0604020202020204" pitchFamily="34" charset="0"/>
                      </a:endParaRPr>
                    </a:p>
                  </a:txBody>
                  <a:tcPr marL="91437" marR="91437" marT="45663" marB="45663"/>
                </a:tc>
                <a:tc>
                  <a:txBody>
                    <a:bodyPr/>
                    <a:lstStyle/>
                    <a:p>
                      <a:pPr algn="ctr"/>
                      <a:r>
                        <a:rPr lang="en-US" sz="2000" dirty="0">
                          <a:solidFill>
                            <a:schemeClr val="bg2"/>
                          </a:solidFill>
                        </a:rPr>
                        <a:t>Stage of evidence</a:t>
                      </a:r>
                      <a:endParaRPr lang="en-US" sz="2000" dirty="0">
                        <a:solidFill>
                          <a:schemeClr val="bg2"/>
                        </a:solidFill>
                        <a:latin typeface="Arial" panose="020B0604020202020204" pitchFamily="34" charset="0"/>
                        <a:cs typeface="Arial" panose="020B0604020202020204" pitchFamily="34" charset="0"/>
                      </a:endParaRPr>
                    </a:p>
                  </a:txBody>
                  <a:tcPr marL="91437" marR="91437" marT="45663" marB="45663"/>
                </a:tc>
                <a:extLst>
                  <a:ext uri="{0D108BD9-81ED-4DB2-BD59-A6C34878D82A}">
                    <a16:rowId xmlns:a16="http://schemas.microsoft.com/office/drawing/2014/main" val="10000"/>
                  </a:ext>
                </a:extLst>
              </a:tr>
              <a:tr h="62595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a:t>1 </a:t>
                      </a:r>
                      <a:endParaRPr lang="en-US" sz="1800"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a:t>Develop a logic model and a detailed program implementation plan. </a:t>
                      </a:r>
                      <a:endParaRPr lang="en-US" sz="1800"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1: Identify strong program design</a:t>
                      </a: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1"/>
                  </a:ext>
                </a:extLst>
              </a:tr>
              <a:tr h="1110909">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a:t>2 </a:t>
                      </a:r>
                      <a:endParaRPr lang="en-US" sz="1800"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Create </a:t>
                      </a:r>
                      <a:r>
                        <a:rPr lang="en-US" sz="1800" baseline="0" dirty="0"/>
                        <a:t>a data system to routinely c</a:t>
                      </a:r>
                      <a:r>
                        <a:rPr lang="en-US" sz="1800" dirty="0"/>
                        <a:t>ollect performance measurement data </a:t>
                      </a:r>
                      <a:r>
                        <a:rPr lang="en-US" sz="1800" baseline="0" dirty="0"/>
                        <a:t>and </a:t>
                      </a:r>
                      <a:r>
                        <a:rPr lang="en-US" sz="1800" dirty="0"/>
                        <a:t>background data on program beneficiaries and SCP volunteers.</a:t>
                      </a:r>
                      <a:r>
                        <a:rPr lang="en-US" sz="1800" baseline="0" dirty="0"/>
                        <a:t> Program staff and SCP volunteers begin routine data collection activities.</a:t>
                      </a:r>
                      <a:endParaRPr lang="en-US" sz="1800" dirty="0">
                        <a:latin typeface="+mn-lt"/>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2: Ensure effective implementation and develop data collection plan</a:t>
                      </a: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2"/>
                  </a:ext>
                </a:extLst>
              </a:tr>
              <a:tr h="1173201">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3</a:t>
                      </a:r>
                      <a:endParaRPr lang="en-US" sz="1800" dirty="0">
                        <a:latin typeface="+mn-lt"/>
                        <a:cs typeface="Arial" panose="020B0604020202020204" pitchFamily="34" charset="0"/>
                      </a:endParaRPr>
                    </a:p>
                  </a:txBody>
                  <a:tcPr marL="91437" marR="91437" marT="45663" marB="45663"/>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a:t>Develop a survey</a:t>
                      </a:r>
                      <a:r>
                        <a:rPr lang="en-US" sz="1800" baseline="0" dirty="0"/>
                        <a:t> to c</a:t>
                      </a:r>
                      <a:r>
                        <a:rPr lang="en-US" sz="1800" dirty="0"/>
                        <a:t>ollect short-term outcome data,</a:t>
                      </a:r>
                      <a:r>
                        <a:rPr lang="en-US" sz="1800" baseline="0" dirty="0"/>
                        <a:t> focusing on beneficiaries</a:t>
                      </a:r>
                      <a:r>
                        <a:rPr lang="en-US" sz="1800" kern="1200" baseline="0" dirty="0">
                          <a:solidFill>
                            <a:schemeClr val="dk1"/>
                          </a:solidFill>
                        </a:rPr>
                        <a:t>’ capacity for independent living and increases in social support. SCP volunteers administer pre/</a:t>
                      </a:r>
                      <a:r>
                        <a:rPr lang="en-US" sz="1800" baseline="0" dirty="0"/>
                        <a:t>post surveys to program beneficiaries and analyze data. </a:t>
                      </a:r>
                      <a:endParaRPr lang="en-US" sz="1800" dirty="0">
                        <a:latin typeface="+mn-lt"/>
                      </a:endParaRPr>
                    </a:p>
                  </a:txBody>
                  <a:tcPr marL="91437" marR="91437" marT="45663" marB="45663"/>
                </a:tc>
                <a:tc>
                  <a:txBody>
                    <a:bodyPr/>
                    <a:lstStyle/>
                    <a:p>
                      <a:r>
                        <a:rPr lang="en-US" sz="1800" dirty="0"/>
                        <a:t>3: Assess program outcomes</a:t>
                      </a: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3"/>
                  </a:ext>
                </a:extLst>
              </a:tr>
              <a:tr h="926219">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4 </a:t>
                      </a:r>
                      <a:endParaRPr lang="en-US" sz="1800"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Conduct</a:t>
                      </a:r>
                      <a:r>
                        <a:rPr lang="en-US" sz="1800" baseline="0" dirty="0"/>
                        <a:t> an internal process evaluation</a:t>
                      </a:r>
                      <a:r>
                        <a:rPr lang="en-US" sz="1800" dirty="0"/>
                        <a:t> to determine if the program is</a:t>
                      </a:r>
                      <a:r>
                        <a:rPr lang="en-US" sz="1800" baseline="0" dirty="0"/>
                        <a:t> </a:t>
                      </a:r>
                      <a:r>
                        <a:rPr lang="en-US" sz="1800" dirty="0"/>
                        <a:t>being implemented with fidelity to the central model. </a:t>
                      </a:r>
                      <a:r>
                        <a:rPr lang="en-US" sz="1800" baseline="0" dirty="0"/>
                        <a:t>Make data-driven adjustments to the program’s implementation as needed.</a:t>
                      </a:r>
                      <a:endParaRPr lang="en-US" sz="1800" dirty="0">
                        <a:latin typeface="+mn-lt"/>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2: Ensure effective implementation</a:t>
                      </a: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4"/>
                  </a:ext>
                </a:extLst>
              </a:tr>
              <a:tr h="88956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a:t>5</a:t>
                      </a:r>
                      <a:endParaRPr lang="en-US" sz="1800"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Conduct</a:t>
                      </a:r>
                      <a:r>
                        <a:rPr lang="en-US" sz="1800" baseline="0" dirty="0"/>
                        <a:t> a non-experimental outcome evaluation using an external evaluator, measuring both short-term and medium-term outcomes. </a:t>
                      </a:r>
                      <a:endParaRPr lang="en-US" sz="1800" dirty="0">
                        <a:latin typeface="+mn-lt"/>
                      </a:endParaRPr>
                    </a:p>
                  </a:txBody>
                  <a:tcPr marL="91437" marR="91437" marT="45663" marB="45663"/>
                </a:tc>
                <a:tc>
                  <a:txBody>
                    <a:bodyPr/>
                    <a:lstStyle/>
                    <a:p>
                      <a:r>
                        <a:rPr lang="en-US" sz="1800" dirty="0"/>
                        <a:t>3: Assess program outcomes</a:t>
                      </a: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7319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1025" y="4215777"/>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1: Identify a strong program design</a:t>
            </a:r>
          </a:p>
        </p:txBody>
      </p:sp>
      <p:sp>
        <p:nvSpPr>
          <p:cNvPr id="6" name="Rectangle 5"/>
          <p:cNvSpPr/>
          <p:nvPr/>
        </p:nvSpPr>
        <p:spPr>
          <a:xfrm>
            <a:off x="8991600" y="2467653"/>
            <a:ext cx="1524000" cy="1284288"/>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5: Attain strong evidence of positive program outcomes</a:t>
            </a:r>
          </a:p>
        </p:txBody>
      </p:sp>
      <p:sp>
        <p:nvSpPr>
          <p:cNvPr id="7" name="Rectangle 6"/>
          <p:cNvSpPr/>
          <p:nvPr/>
        </p:nvSpPr>
        <p:spPr>
          <a:xfrm>
            <a:off x="5342246" y="3044292"/>
            <a:ext cx="1252538"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3: Assess program outcomes</a:t>
            </a:r>
          </a:p>
        </p:txBody>
      </p:sp>
      <p:sp>
        <p:nvSpPr>
          <p:cNvPr id="8" name="Rectangle 7"/>
          <p:cNvSpPr/>
          <p:nvPr/>
        </p:nvSpPr>
        <p:spPr>
          <a:xfrm>
            <a:off x="3586163" y="3542413"/>
            <a:ext cx="1306512"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sym typeface="Bookshelf Symbol 7" pitchFamily="-111" charset="2"/>
              </a:rPr>
              <a:t>Stage 2: Ensure effective implementation</a:t>
            </a:r>
          </a:p>
        </p:txBody>
      </p:sp>
      <p:sp>
        <p:nvSpPr>
          <p:cNvPr id="9" name="Rectangle 8"/>
          <p:cNvSpPr/>
          <p:nvPr/>
        </p:nvSpPr>
        <p:spPr>
          <a:xfrm>
            <a:off x="7197725" y="2702009"/>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4: Obtain evidence  of positive program outcomes</a:t>
            </a:r>
          </a:p>
        </p:txBody>
      </p:sp>
      <p:sp>
        <p:nvSpPr>
          <p:cNvPr id="13" name="Shape 12"/>
          <p:cNvSpPr/>
          <p:nvPr/>
        </p:nvSpPr>
        <p:spPr>
          <a:xfrm>
            <a:off x="1698626" y="1153248"/>
            <a:ext cx="8816975" cy="3016250"/>
          </a:xfrm>
          <a:prstGeom prst="swooshArrow">
            <a:avLst>
              <a:gd name="adj1" fmla="val 25000"/>
              <a:gd name="adj2" fmla="val 24700"/>
            </a:avLst>
          </a:prstGeom>
          <a:ln/>
        </p:spPr>
        <p:style>
          <a:lnRef idx="2">
            <a:schemeClr val="dk1"/>
          </a:lnRef>
          <a:fillRef idx="1">
            <a:schemeClr val="lt1"/>
          </a:fillRef>
          <a:effectRef idx="0">
            <a:schemeClr val="dk1"/>
          </a:effectRef>
          <a:fontRef idx="minor">
            <a:schemeClr val="dk1"/>
          </a:fontRef>
        </p:style>
      </p:sp>
      <p:sp>
        <p:nvSpPr>
          <p:cNvPr id="55305" name="Title 1"/>
          <p:cNvSpPr txBox="1">
            <a:spLocks/>
          </p:cNvSpPr>
          <p:nvPr/>
        </p:nvSpPr>
        <p:spPr bwMode="auto">
          <a:xfrm>
            <a:off x="152400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r>
              <a:rPr lang="en-US" sz="2900" b="1" dirty="0">
                <a:solidFill>
                  <a:prstClr val="white"/>
                </a:solidFill>
                <a:latin typeface="Arial" panose="020B0604020202020204" pitchFamily="34" charset="0"/>
                <a:cs typeface="Arial" panose="020B0604020202020204" pitchFamily="34" charset="0"/>
              </a:rPr>
              <a:t>Scenario 2: Building a long-term research agenda for a large, established AmeriCorps program</a:t>
            </a:r>
          </a:p>
        </p:txBody>
      </p:sp>
      <p:sp>
        <p:nvSpPr>
          <p:cNvPr id="17" name="TextBox 16"/>
          <p:cNvSpPr txBox="1"/>
          <p:nvPr/>
        </p:nvSpPr>
        <p:spPr>
          <a:xfrm>
            <a:off x="1520825" y="2665874"/>
            <a:ext cx="1252538" cy="599294"/>
          </a:xfrm>
          <a:prstGeom prst="rect">
            <a:avLst/>
          </a:prstGeom>
          <a:noFill/>
        </p:spPr>
        <p:txBody>
          <a:bodyPr wrap="square">
            <a:spAutoFit/>
          </a:bodyPr>
          <a:lstStyle/>
          <a:p>
            <a:pPr>
              <a:defRPr/>
            </a:pPr>
            <a:r>
              <a:rPr lang="en-US" sz="1600" b="1" i="1" dirty="0">
                <a:solidFill>
                  <a:prstClr val="black"/>
                </a:solidFill>
              </a:rPr>
              <a:t>Evidence Informed</a:t>
            </a:r>
          </a:p>
        </p:txBody>
      </p:sp>
      <p:sp>
        <p:nvSpPr>
          <p:cNvPr id="20" name="TextBox 19"/>
          <p:cNvSpPr txBox="1"/>
          <p:nvPr/>
        </p:nvSpPr>
        <p:spPr>
          <a:xfrm>
            <a:off x="8758989" y="1635848"/>
            <a:ext cx="1307349" cy="584200"/>
          </a:xfrm>
          <a:prstGeom prst="rect">
            <a:avLst/>
          </a:prstGeom>
          <a:noFill/>
        </p:spPr>
        <p:txBody>
          <a:bodyPr wrap="square">
            <a:spAutoFit/>
          </a:bodyPr>
          <a:lstStyle/>
          <a:p>
            <a:pPr>
              <a:defRPr/>
            </a:pPr>
            <a:r>
              <a:rPr lang="en-US" sz="1600" b="1" i="1" dirty="0">
                <a:solidFill>
                  <a:prstClr val="white"/>
                </a:solidFill>
              </a:rPr>
              <a:t>Evidence Based</a:t>
            </a:r>
          </a:p>
        </p:txBody>
      </p:sp>
      <p:sp>
        <p:nvSpPr>
          <p:cNvPr id="14" name="5-Point Star 13"/>
          <p:cNvSpPr/>
          <p:nvPr/>
        </p:nvSpPr>
        <p:spPr>
          <a:xfrm>
            <a:off x="5511315" y="1878472"/>
            <a:ext cx="914400" cy="914400"/>
          </a:xfrm>
          <a:prstGeom prst="star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5" name="5-Point Star 14"/>
          <p:cNvSpPr/>
          <p:nvPr/>
        </p:nvSpPr>
        <p:spPr>
          <a:xfrm>
            <a:off x="9753600" y="1383059"/>
            <a:ext cx="914400" cy="914400"/>
          </a:xfrm>
          <a:prstGeom prst="star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2" name="Curved Left Arrow 1"/>
          <p:cNvSpPr/>
          <p:nvPr/>
        </p:nvSpPr>
        <p:spPr>
          <a:xfrm rot="20246525" flipV="1">
            <a:off x="4863171" y="4242686"/>
            <a:ext cx="3497820" cy="1644506"/>
          </a:xfrm>
          <a:prstGeom prst="curvedLef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latin typeface="Arial"/>
              <a:cs typeface="Arial"/>
            </a:endParaRPr>
          </a:p>
        </p:txBody>
      </p:sp>
      <p:sp>
        <p:nvSpPr>
          <p:cNvPr id="3" name="Title 2">
            <a:extLst>
              <a:ext uri="{FF2B5EF4-FFF2-40B4-BE49-F238E27FC236}">
                <a16:creationId xmlns:a16="http://schemas.microsoft.com/office/drawing/2014/main" id="{1FB1FC12-1323-2120-CB32-790B71C3A418}"/>
              </a:ext>
            </a:extLst>
          </p:cNvPr>
          <p:cNvSpPr>
            <a:spLocks noGrp="1"/>
          </p:cNvSpPr>
          <p:nvPr>
            <p:ph type="title"/>
          </p:nvPr>
        </p:nvSpPr>
        <p:spPr>
          <a:xfrm>
            <a:off x="463647" y="567041"/>
            <a:ext cx="9289953" cy="599294"/>
          </a:xfrm>
        </p:spPr>
        <p:txBody>
          <a:bodyPr>
            <a:noAutofit/>
          </a:bodyPr>
          <a:lstStyle/>
          <a:p>
            <a:pPr defTabSz="914400" eaLnBrk="1" fontAlgn="base" hangingPunct="1">
              <a:spcBef>
                <a:spcPct val="0"/>
              </a:spcBef>
              <a:spcAft>
                <a:spcPct val="0"/>
              </a:spcAft>
              <a:defRPr/>
            </a:pPr>
            <a:r>
              <a:rPr lang="en-US" sz="2900" b="1" dirty="0">
                <a:solidFill>
                  <a:schemeClr val="tx1"/>
                </a:solidFill>
                <a:latin typeface="+mj-lt"/>
                <a:cs typeface="Arial" panose="020B0604020202020204" pitchFamily="34" charset="0"/>
              </a:rPr>
              <a:t>Scenario 2: Building a Long-term Research Agenda for a Large, Established AmeriCorps Program</a:t>
            </a:r>
          </a:p>
        </p:txBody>
      </p:sp>
    </p:spTree>
    <p:extLst>
      <p:ext uri="{BB962C8B-B14F-4D97-AF65-F5344CB8AC3E}">
        <p14:creationId xmlns:p14="http://schemas.microsoft.com/office/powerpoint/2010/main" val="156132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7" y="567040"/>
            <a:ext cx="9912160" cy="601197"/>
          </a:xfrm>
        </p:spPr>
        <p:txBody>
          <a:bodyPr>
            <a:noAutofit/>
          </a:bodyPr>
          <a:lstStyle/>
          <a:p>
            <a:r>
              <a:rPr lang="en-US" sz="2900" dirty="0"/>
              <a:t>Scenario 2: Example Logic Model for Large, Established, Environmental Restoration Program </a:t>
            </a:r>
          </a:p>
        </p:txBody>
      </p:sp>
      <p:graphicFrame>
        <p:nvGraphicFramePr>
          <p:cNvPr id="4" name="Table 3"/>
          <p:cNvGraphicFramePr>
            <a:graphicFrameLocks noGrp="1"/>
          </p:cNvGraphicFramePr>
          <p:nvPr>
            <p:extLst>
              <p:ext uri="{D42A27DB-BD31-4B8C-83A1-F6EECF244321}">
                <p14:modId xmlns:p14="http://schemas.microsoft.com/office/powerpoint/2010/main" val="3658185070"/>
              </p:ext>
            </p:extLst>
          </p:nvPr>
        </p:nvGraphicFramePr>
        <p:xfrm>
          <a:off x="463647" y="1628688"/>
          <a:ext cx="11170889" cy="4741166"/>
        </p:xfrm>
        <a:graphic>
          <a:graphicData uri="http://schemas.openxmlformats.org/drawingml/2006/table">
            <a:tbl>
              <a:tblPr firstRow="1" firstCol="1" bandRow="1"/>
              <a:tblGrid>
                <a:gridCol w="1298551">
                  <a:extLst>
                    <a:ext uri="{9D8B030D-6E8A-4147-A177-3AD203B41FA5}">
                      <a16:colId xmlns:a16="http://schemas.microsoft.com/office/drawing/2014/main" val="20000"/>
                    </a:ext>
                  </a:extLst>
                </a:gridCol>
                <a:gridCol w="1853490">
                  <a:extLst>
                    <a:ext uri="{9D8B030D-6E8A-4147-A177-3AD203B41FA5}">
                      <a16:colId xmlns:a16="http://schemas.microsoft.com/office/drawing/2014/main" val="20001"/>
                    </a:ext>
                  </a:extLst>
                </a:gridCol>
                <a:gridCol w="1492782">
                  <a:extLst>
                    <a:ext uri="{9D8B030D-6E8A-4147-A177-3AD203B41FA5}">
                      <a16:colId xmlns:a16="http://schemas.microsoft.com/office/drawing/2014/main" val="20002"/>
                    </a:ext>
                  </a:extLst>
                </a:gridCol>
                <a:gridCol w="2064367">
                  <a:extLst>
                    <a:ext uri="{9D8B030D-6E8A-4147-A177-3AD203B41FA5}">
                      <a16:colId xmlns:a16="http://schemas.microsoft.com/office/drawing/2014/main" val="20003"/>
                    </a:ext>
                  </a:extLst>
                </a:gridCol>
                <a:gridCol w="2314090">
                  <a:extLst>
                    <a:ext uri="{9D8B030D-6E8A-4147-A177-3AD203B41FA5}">
                      <a16:colId xmlns:a16="http://schemas.microsoft.com/office/drawing/2014/main" val="20004"/>
                    </a:ext>
                  </a:extLst>
                </a:gridCol>
                <a:gridCol w="2147609">
                  <a:extLst>
                    <a:ext uri="{9D8B030D-6E8A-4147-A177-3AD203B41FA5}">
                      <a16:colId xmlns:a16="http://schemas.microsoft.com/office/drawing/2014/main" val="20005"/>
                    </a:ext>
                  </a:extLst>
                </a:gridCol>
              </a:tblGrid>
              <a:tr h="102781">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INPUTS</a:t>
                      </a:r>
                      <a:endParaRPr lang="en-US" sz="14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ACTIVITIES</a:t>
                      </a:r>
                      <a:endParaRPr lang="en-US" sz="14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OUTPUTS</a:t>
                      </a:r>
                      <a:endParaRPr lang="en-US" sz="14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Outcomes</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78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Short-Term</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Medium-Term</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a:ea typeface="Calibri"/>
                          <a:cs typeface="Times New Roman"/>
                        </a:rPr>
                        <a:t>Long-Term</a:t>
                      </a:r>
                      <a:endParaRPr lang="en-US" sz="14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2342">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What we invest</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What we do</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Direct products from program activities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Changes in knowledge, skills, attitudes, opinions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Changes in behavior or action that result from participants’ new knowledge</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595959"/>
                          </a:solidFill>
                          <a:effectLst/>
                          <a:latin typeface="Arial"/>
                          <a:ea typeface="Calibri"/>
                          <a:cs typeface="Times New Roman"/>
                        </a:rPr>
                        <a:t>Meaningful changes, often in their condition or status in life</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40390">
                <a:tc>
                  <a:txBody>
                    <a:bodyPr/>
                    <a:lstStyle/>
                    <a:p>
                      <a:pPr marL="0" marR="0">
                        <a:lnSpc>
                          <a:spcPct val="115000"/>
                        </a:lnSpc>
                        <a:spcBef>
                          <a:spcPts val="0"/>
                        </a:spcBef>
                        <a:spcAft>
                          <a:spcPts val="0"/>
                        </a:spcAft>
                      </a:pPr>
                      <a:r>
                        <a:rPr lang="en-US" sz="1400" dirty="0">
                          <a:solidFill>
                            <a:srgbClr val="595959"/>
                          </a:solidFill>
                          <a:effectLst/>
                          <a:latin typeface="Arial"/>
                          <a:ea typeface="Calibri"/>
                          <a:cs typeface="Times New Roman"/>
                        </a:rPr>
                        <a:t>Funding </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solidFill>
                            <a:srgbClr val="595959"/>
                          </a:solidFill>
                          <a:effectLst/>
                          <a:latin typeface="Arial"/>
                          <a:ea typeface="Calibri"/>
                          <a:cs typeface="Times New Roman"/>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solidFill>
                            <a:srgbClr val="595959"/>
                          </a:solidFill>
                          <a:effectLst/>
                          <a:latin typeface="Arial"/>
                          <a:ea typeface="Calibri"/>
                          <a:cs typeface="Times New Roman"/>
                        </a:rPr>
                        <a:t>Staff</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solidFill>
                            <a:srgbClr val="595959"/>
                          </a:solidFill>
                          <a:effectLst/>
                          <a:latin typeface="Arial"/>
                          <a:ea typeface="Calibri"/>
                          <a:cs typeface="Times New Roman"/>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solidFill>
                            <a:srgbClr val="595959"/>
                          </a:solidFill>
                          <a:effectLst/>
                          <a:latin typeface="Arial"/>
                          <a:ea typeface="Calibri"/>
                          <a:cs typeface="Times New Roman"/>
                        </a:rPr>
                        <a:t>200 AmeriCorps State and National</a:t>
                      </a:r>
                      <a:r>
                        <a:rPr lang="en-US" sz="1400" baseline="0" dirty="0">
                          <a:solidFill>
                            <a:srgbClr val="595959"/>
                          </a:solidFill>
                          <a:effectLst/>
                          <a:latin typeface="Arial"/>
                          <a:ea typeface="Calibri"/>
                          <a:cs typeface="Times New Roman"/>
                        </a:rPr>
                        <a:t> </a:t>
                      </a:r>
                      <a:r>
                        <a:rPr lang="en-US" sz="1400" dirty="0">
                          <a:solidFill>
                            <a:srgbClr val="595959"/>
                          </a:solidFill>
                          <a:effectLst/>
                          <a:latin typeface="Arial"/>
                          <a:ea typeface="Calibri"/>
                          <a:cs typeface="Times New Roman"/>
                        </a:rPr>
                        <a:t>members</a:t>
                      </a:r>
                    </a:p>
                    <a:p>
                      <a:pPr marL="0" marR="0">
                        <a:lnSpc>
                          <a:spcPct val="115000"/>
                        </a:lnSpc>
                        <a:spcBef>
                          <a:spcPts val="0"/>
                        </a:spcBef>
                        <a:spcAft>
                          <a:spcPts val="0"/>
                        </a:spcAft>
                      </a:pPr>
                      <a:endParaRPr lang="en-US" sz="1400" dirty="0">
                        <a:solidFill>
                          <a:srgbClr val="595959"/>
                        </a:solidFill>
                        <a:effectLst/>
                        <a:latin typeface="Arial"/>
                        <a:ea typeface="Calibri"/>
                        <a:cs typeface="Times New Roman"/>
                      </a:endParaRPr>
                    </a:p>
                    <a:p>
                      <a:pPr marL="0" marR="0">
                        <a:lnSpc>
                          <a:spcPct val="115000"/>
                        </a:lnSpc>
                        <a:spcBef>
                          <a:spcPts val="0"/>
                        </a:spcBef>
                        <a:spcAft>
                          <a:spcPts val="0"/>
                        </a:spcAft>
                      </a:pPr>
                      <a:r>
                        <a:rPr lang="en-US" sz="1400" dirty="0">
                          <a:solidFill>
                            <a:srgbClr val="595959"/>
                          </a:solidFill>
                          <a:effectLst/>
                          <a:latin typeface="Arial"/>
                          <a:ea typeface="Calibri"/>
                          <a:cs typeface="Times New Roman"/>
                        </a:rPr>
                        <a:t>200</a:t>
                      </a:r>
                      <a:r>
                        <a:rPr lang="en-US" sz="1400" baseline="0" dirty="0">
                          <a:solidFill>
                            <a:srgbClr val="595959"/>
                          </a:solidFill>
                          <a:effectLst/>
                          <a:latin typeface="Arial"/>
                          <a:ea typeface="Calibri"/>
                          <a:cs typeface="Times New Roman"/>
                        </a:rPr>
                        <a:t> non-AmeriCorps volunteers</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solidFill>
                            <a:srgbClr val="595959"/>
                          </a:solidFill>
                          <a:effectLst/>
                          <a:latin typeface="Arial"/>
                          <a:ea typeface="Calibri"/>
                          <a:cs typeface="Times New Roman"/>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solidFill>
                            <a:srgbClr val="595959"/>
                          </a:solidFill>
                          <a:effectLst/>
                          <a:latin typeface="Arial"/>
                          <a:ea typeface="Calibri"/>
                          <a:cs typeface="Times New Roman"/>
                        </a:rPr>
                        <a:t>Research</a:t>
                      </a:r>
                      <a:endParaRPr lang="en-US" sz="14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595959"/>
                          </a:solidFill>
                          <a:effectLst/>
                          <a:latin typeface="Arial"/>
                          <a:ea typeface="Calibri"/>
                          <a:cs typeface="Times New Roman"/>
                        </a:rPr>
                        <a:t>Conduct forest</a:t>
                      </a:r>
                      <a:r>
                        <a:rPr lang="en-US" sz="1400" baseline="0" dirty="0">
                          <a:solidFill>
                            <a:srgbClr val="595959"/>
                          </a:solidFill>
                          <a:effectLst/>
                          <a:latin typeface="Arial"/>
                          <a:ea typeface="Calibri"/>
                          <a:cs typeface="Times New Roman"/>
                        </a:rPr>
                        <a:t> enhancement and restoration</a:t>
                      </a:r>
                    </a:p>
                    <a:p>
                      <a:pPr marL="0" marR="0">
                        <a:lnSpc>
                          <a:spcPct val="115000"/>
                        </a:lnSpc>
                        <a:spcBef>
                          <a:spcPts val="0"/>
                        </a:spcBef>
                        <a:spcAft>
                          <a:spcPts val="0"/>
                        </a:spcAft>
                      </a:pPr>
                      <a:endParaRPr lang="en-US" sz="1400" dirty="0">
                        <a:solidFill>
                          <a:srgbClr val="595959"/>
                        </a:solidFill>
                        <a:effectLst/>
                        <a:latin typeface="Arial"/>
                        <a:ea typeface="Calibri"/>
                        <a:cs typeface="Times New Roman"/>
                      </a:endParaRPr>
                    </a:p>
                    <a:p>
                      <a:pPr marL="0" marR="0">
                        <a:lnSpc>
                          <a:spcPct val="115000"/>
                        </a:lnSpc>
                        <a:spcBef>
                          <a:spcPts val="0"/>
                        </a:spcBef>
                        <a:spcAft>
                          <a:spcPts val="0"/>
                        </a:spcAft>
                      </a:pPr>
                      <a:r>
                        <a:rPr lang="en-US" sz="1400" dirty="0">
                          <a:solidFill>
                            <a:srgbClr val="595959"/>
                          </a:solidFill>
                          <a:effectLst/>
                          <a:latin typeface="Arial"/>
                          <a:ea typeface="Calibri"/>
                          <a:cs typeface="Times New Roman"/>
                        </a:rPr>
                        <a:t>Complete</a:t>
                      </a:r>
                      <a:r>
                        <a:rPr lang="en-US" sz="1400" baseline="0" dirty="0">
                          <a:solidFill>
                            <a:srgbClr val="595959"/>
                          </a:solidFill>
                          <a:effectLst/>
                          <a:latin typeface="Arial"/>
                          <a:ea typeface="Calibri"/>
                          <a:cs typeface="Times New Roman"/>
                        </a:rPr>
                        <a:t> up-keep activities to enable native plants to survive</a:t>
                      </a:r>
                      <a:endParaRPr lang="en-US" sz="14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595959"/>
                          </a:solidFill>
                          <a:effectLst/>
                          <a:latin typeface="Arial"/>
                          <a:ea typeface="Calibri"/>
                          <a:cs typeface="Times New Roman"/>
                        </a:rPr>
                        <a:t>Install 100,000 native trees and shrubs on public</a:t>
                      </a:r>
                      <a:r>
                        <a:rPr lang="en-US" sz="1400" baseline="0" dirty="0">
                          <a:solidFill>
                            <a:srgbClr val="595959"/>
                          </a:solidFill>
                          <a:effectLst/>
                          <a:latin typeface="Arial"/>
                          <a:ea typeface="Calibri"/>
                          <a:cs typeface="Times New Roman"/>
                        </a:rPr>
                        <a:t> land</a:t>
                      </a:r>
                      <a:endParaRPr lang="en-US" sz="1400" dirty="0">
                        <a:effectLst/>
                        <a:latin typeface="Calibri"/>
                        <a:ea typeface="Calibri"/>
                        <a:cs typeface="Times New Roman"/>
                      </a:endParaRPr>
                    </a:p>
                    <a:p>
                      <a:pPr marL="0" marR="0">
                        <a:lnSpc>
                          <a:spcPct val="115000"/>
                        </a:lnSpc>
                        <a:spcBef>
                          <a:spcPts val="0"/>
                        </a:spcBef>
                        <a:spcAft>
                          <a:spcPts val="0"/>
                        </a:spcAft>
                      </a:pPr>
                      <a:endParaRPr lang="en-US" sz="1400" dirty="0">
                        <a:solidFill>
                          <a:srgbClr val="595959"/>
                        </a:solidFill>
                        <a:effectLst/>
                        <a:latin typeface="Arial"/>
                        <a:ea typeface="Calibri"/>
                        <a:cs typeface="Times New Roman"/>
                      </a:endParaRPr>
                    </a:p>
                    <a:p>
                      <a:pPr marL="0" marR="0">
                        <a:lnSpc>
                          <a:spcPct val="115000"/>
                        </a:lnSpc>
                        <a:spcBef>
                          <a:spcPts val="0"/>
                        </a:spcBef>
                        <a:spcAft>
                          <a:spcPts val="0"/>
                        </a:spcAft>
                      </a:pPr>
                      <a:r>
                        <a:rPr lang="en-US" sz="1400" dirty="0">
                          <a:solidFill>
                            <a:srgbClr val="595959"/>
                          </a:solidFill>
                          <a:effectLst/>
                          <a:latin typeface="Arial"/>
                          <a:ea typeface="Calibri"/>
                          <a:cs typeface="Times New Roman"/>
                        </a:rPr>
                        <a:t>Remove</a:t>
                      </a:r>
                      <a:r>
                        <a:rPr lang="en-US" sz="1400" baseline="0" dirty="0">
                          <a:solidFill>
                            <a:srgbClr val="595959"/>
                          </a:solidFill>
                          <a:effectLst/>
                          <a:latin typeface="Arial"/>
                          <a:ea typeface="Calibri"/>
                          <a:cs typeface="Times New Roman"/>
                        </a:rPr>
                        <a:t> </a:t>
                      </a:r>
                      <a:r>
                        <a:rPr lang="en-US" sz="1400" dirty="0">
                          <a:solidFill>
                            <a:srgbClr val="595959"/>
                          </a:solidFill>
                          <a:effectLst/>
                          <a:latin typeface="Arial"/>
                          <a:ea typeface="Calibri"/>
                          <a:cs typeface="Times New Roman"/>
                        </a:rPr>
                        <a:t>50% of invasive plant</a:t>
                      </a:r>
                      <a:r>
                        <a:rPr lang="en-US" sz="1400" baseline="0" dirty="0">
                          <a:solidFill>
                            <a:srgbClr val="595959"/>
                          </a:solidFill>
                          <a:effectLst/>
                          <a:latin typeface="Arial"/>
                          <a:ea typeface="Calibri"/>
                          <a:cs typeface="Times New Roman"/>
                        </a:rPr>
                        <a:t> species on 10 forest sites</a:t>
                      </a:r>
                    </a:p>
                    <a:p>
                      <a:pPr marL="0" marR="0">
                        <a:lnSpc>
                          <a:spcPct val="115000"/>
                        </a:lnSpc>
                        <a:spcBef>
                          <a:spcPts val="0"/>
                        </a:spcBef>
                        <a:spcAft>
                          <a:spcPts val="0"/>
                        </a:spcAft>
                      </a:pPr>
                      <a:endParaRPr lang="en-US" sz="1400" baseline="0" dirty="0">
                        <a:solidFill>
                          <a:srgbClr val="595959"/>
                        </a:solidFill>
                        <a:effectLst/>
                        <a:latin typeface="Arial"/>
                        <a:ea typeface="Calibri"/>
                        <a:cs typeface="Times New Roman"/>
                      </a:endParaRPr>
                    </a:p>
                    <a:p>
                      <a:pPr marL="0" marR="0">
                        <a:lnSpc>
                          <a:spcPct val="115000"/>
                        </a:lnSpc>
                        <a:spcBef>
                          <a:spcPts val="0"/>
                        </a:spcBef>
                        <a:spcAft>
                          <a:spcPts val="0"/>
                        </a:spcAft>
                      </a:pPr>
                      <a:endParaRPr lang="en-US" sz="1400" baseline="0" dirty="0">
                        <a:solidFill>
                          <a:srgbClr val="595959"/>
                        </a:solidFill>
                        <a:effectLst/>
                        <a:latin typeface="Arial"/>
                        <a:ea typeface="Calibri"/>
                        <a:cs typeface="Times New Roman"/>
                      </a:endParaRPr>
                    </a:p>
                    <a:p>
                      <a:pPr marL="0" marR="0">
                        <a:lnSpc>
                          <a:spcPct val="115000"/>
                        </a:lnSpc>
                        <a:spcBef>
                          <a:spcPts val="0"/>
                        </a:spcBef>
                        <a:spcAft>
                          <a:spcPts val="0"/>
                        </a:spcAft>
                      </a:pP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solidFill>
                            <a:srgbClr val="595959"/>
                          </a:solidFill>
                          <a:effectLst/>
                          <a:latin typeface="Arial"/>
                          <a:ea typeface="Calibri"/>
                          <a:cs typeface="Times New Roman"/>
                        </a:rPr>
                        <a:t> </a:t>
                      </a:r>
                    </a:p>
                    <a:p>
                      <a:pPr marL="0" marR="0">
                        <a:lnSpc>
                          <a:spcPct val="115000"/>
                        </a:lnSpc>
                        <a:spcBef>
                          <a:spcPts val="0"/>
                        </a:spcBef>
                        <a:spcAft>
                          <a:spcPts val="0"/>
                        </a:spcAft>
                      </a:pPr>
                      <a:endParaRPr lang="en-US" sz="14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595959"/>
                          </a:solidFill>
                          <a:effectLst/>
                          <a:latin typeface="Arial"/>
                          <a:ea typeface="Calibri"/>
                          <a:cs typeface="Times New Roman"/>
                        </a:rPr>
                        <a:t>Increase diversity</a:t>
                      </a:r>
                      <a:r>
                        <a:rPr lang="en-US" sz="1400" baseline="0" dirty="0">
                          <a:solidFill>
                            <a:srgbClr val="595959"/>
                          </a:solidFill>
                          <a:effectLst/>
                          <a:latin typeface="Arial"/>
                          <a:ea typeface="Calibri"/>
                          <a:cs typeface="Times New Roman"/>
                        </a:rPr>
                        <a:t>  and coverage of native plant species </a:t>
                      </a:r>
                    </a:p>
                    <a:p>
                      <a:pPr marL="0" marR="0">
                        <a:lnSpc>
                          <a:spcPct val="115000"/>
                        </a:lnSpc>
                        <a:spcBef>
                          <a:spcPts val="0"/>
                        </a:spcBef>
                        <a:spcAft>
                          <a:spcPts val="0"/>
                        </a:spcAft>
                      </a:pPr>
                      <a:r>
                        <a:rPr lang="en-US" sz="1400" dirty="0">
                          <a:solidFill>
                            <a:srgbClr val="595959"/>
                          </a:solidFill>
                          <a:effectLst/>
                          <a:latin typeface="Arial"/>
                          <a:ea typeface="Calibri"/>
                          <a:cs typeface="Times New Roman"/>
                        </a:rPr>
                        <a:t>  </a:t>
                      </a:r>
                    </a:p>
                    <a:p>
                      <a:pPr marL="0" marR="0">
                        <a:lnSpc>
                          <a:spcPct val="115000"/>
                        </a:lnSpc>
                        <a:spcBef>
                          <a:spcPts val="0"/>
                        </a:spcBef>
                        <a:spcAft>
                          <a:spcPts val="0"/>
                        </a:spcAft>
                      </a:pPr>
                      <a:r>
                        <a:rPr lang="en-US" sz="1400" baseline="0" dirty="0">
                          <a:solidFill>
                            <a:srgbClr val="595959"/>
                          </a:solidFill>
                          <a:effectLst/>
                          <a:latin typeface="Arial"/>
                          <a:ea typeface="Calibri"/>
                          <a:cs typeface="Times New Roman"/>
                        </a:rPr>
                        <a:t>Reduce presence of invasive plant species</a:t>
                      </a:r>
                    </a:p>
                    <a:p>
                      <a:pPr marL="0" marR="0" indent="0" algn="l" defTabSz="457200" rtl="0" eaLnBrk="1" fontAlgn="auto" latinLnBrk="0" hangingPunct="1">
                        <a:lnSpc>
                          <a:spcPct val="115000"/>
                        </a:lnSpc>
                        <a:spcBef>
                          <a:spcPts val="0"/>
                        </a:spcBef>
                        <a:spcAft>
                          <a:spcPts val="0"/>
                        </a:spcAft>
                        <a:buClrTx/>
                        <a:buSzTx/>
                        <a:buFontTx/>
                        <a:buNone/>
                        <a:tabLst/>
                        <a:defRPr/>
                      </a:pPr>
                      <a:endParaRPr lang="en-US" sz="1400" dirty="0">
                        <a:solidFill>
                          <a:srgbClr val="595959"/>
                        </a:solidFill>
                        <a:effectLst/>
                        <a:latin typeface="Arial"/>
                        <a:ea typeface="Calibri"/>
                        <a:cs typeface="Times New Roman"/>
                      </a:endParaRPr>
                    </a:p>
                    <a:p>
                      <a:pPr marL="0" marR="0">
                        <a:lnSpc>
                          <a:spcPct val="115000"/>
                        </a:lnSpc>
                        <a:spcBef>
                          <a:spcPts val="0"/>
                        </a:spcBef>
                        <a:spcAft>
                          <a:spcPts val="0"/>
                        </a:spcAft>
                      </a:pPr>
                      <a:endParaRPr lang="en-US" sz="1400" baseline="0" dirty="0">
                        <a:solidFill>
                          <a:srgbClr val="595959"/>
                        </a:solidFill>
                        <a:effectLst/>
                        <a:latin typeface="Arial"/>
                        <a:ea typeface="Calibri"/>
                        <a:cs typeface="Times New Roman"/>
                      </a:endParaRPr>
                    </a:p>
                    <a:p>
                      <a:pPr marL="0" marR="0">
                        <a:lnSpc>
                          <a:spcPct val="115000"/>
                        </a:lnSpc>
                        <a:spcBef>
                          <a:spcPts val="0"/>
                        </a:spcBef>
                        <a:spcAft>
                          <a:spcPts val="0"/>
                        </a:spcAft>
                      </a:pPr>
                      <a:endParaRPr lang="en-US" sz="1400" baseline="0" dirty="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400" dirty="0">
                          <a:solidFill>
                            <a:srgbClr val="595959"/>
                          </a:solidFill>
                          <a:effectLst/>
                          <a:latin typeface="Arial"/>
                          <a:ea typeface="Calibri"/>
                          <a:cs typeface="Times New Roman"/>
                        </a:rPr>
                        <a:t>Improve habitat</a:t>
                      </a:r>
                      <a:r>
                        <a:rPr lang="en-US" sz="1400" baseline="0" dirty="0">
                          <a:solidFill>
                            <a:srgbClr val="595959"/>
                          </a:solidFill>
                          <a:effectLst/>
                          <a:latin typeface="Arial"/>
                          <a:ea typeface="Calibri"/>
                          <a:cs typeface="Times New Roman"/>
                        </a:rPr>
                        <a:t> spaces for wildlife</a:t>
                      </a:r>
                      <a:endParaRPr lang="en-US" sz="1400" dirty="0">
                        <a:solidFill>
                          <a:srgbClr val="595959"/>
                        </a:solidFill>
                        <a:effectLst/>
                        <a:latin typeface="Arial"/>
                        <a:ea typeface="Calibri"/>
                        <a:cs typeface="Times New Roman"/>
                      </a:endParaRPr>
                    </a:p>
                    <a:p>
                      <a:pPr marL="0" marR="0" indent="0" algn="l" defTabSz="457200" rtl="0" eaLnBrk="1" fontAlgn="auto" latinLnBrk="0" hangingPunct="1">
                        <a:lnSpc>
                          <a:spcPct val="115000"/>
                        </a:lnSpc>
                        <a:spcBef>
                          <a:spcPts val="0"/>
                        </a:spcBef>
                        <a:spcAft>
                          <a:spcPts val="0"/>
                        </a:spcAft>
                        <a:buClrTx/>
                        <a:buSzTx/>
                        <a:buFontTx/>
                        <a:buNone/>
                        <a:tabLst/>
                        <a:defRPr/>
                      </a:pPr>
                      <a:endParaRPr lang="en-US" sz="1400" dirty="0">
                        <a:solidFill>
                          <a:srgbClr val="595959"/>
                        </a:solidFill>
                        <a:effectLst/>
                        <a:latin typeface="Arial"/>
                        <a:ea typeface="Calibri"/>
                        <a:cs typeface="Times New Roman"/>
                      </a:endParaRPr>
                    </a:p>
                    <a:p>
                      <a:pPr marL="0" marR="0" indent="0" algn="l" defTabSz="457200" rtl="0" eaLnBrk="1" fontAlgn="auto" latinLnBrk="0" hangingPunct="1">
                        <a:lnSpc>
                          <a:spcPct val="115000"/>
                        </a:lnSpc>
                        <a:spcBef>
                          <a:spcPts val="0"/>
                        </a:spcBef>
                        <a:spcAft>
                          <a:spcPts val="0"/>
                        </a:spcAft>
                        <a:buClrTx/>
                        <a:buSzTx/>
                        <a:buFontTx/>
                        <a:buNone/>
                        <a:tabLst/>
                        <a:defRPr/>
                      </a:pPr>
                      <a:r>
                        <a:rPr lang="en-US" sz="1400" dirty="0">
                          <a:solidFill>
                            <a:srgbClr val="595959"/>
                          </a:solidFill>
                          <a:effectLst/>
                          <a:latin typeface="Arial"/>
                          <a:ea typeface="Calibri"/>
                          <a:cs typeface="Times New Roman"/>
                        </a:rPr>
                        <a:t>Increase</a:t>
                      </a:r>
                      <a:r>
                        <a:rPr lang="en-US" sz="1400" baseline="0" dirty="0">
                          <a:solidFill>
                            <a:srgbClr val="595959"/>
                          </a:solidFill>
                          <a:effectLst/>
                          <a:latin typeface="Arial"/>
                          <a:ea typeface="Calibri"/>
                          <a:cs typeface="Times New Roman"/>
                        </a:rPr>
                        <a:t> survival rate of native plant species  and wildlife</a:t>
                      </a:r>
                    </a:p>
                    <a:p>
                      <a:pPr marL="0" marR="0">
                        <a:lnSpc>
                          <a:spcPct val="115000"/>
                        </a:lnSpc>
                        <a:spcBef>
                          <a:spcPts val="0"/>
                        </a:spcBef>
                        <a:spcAft>
                          <a:spcPts val="0"/>
                        </a:spcAft>
                      </a:pPr>
                      <a:endParaRPr lang="en-US" sz="1400" baseline="0" dirty="0">
                        <a:solidFill>
                          <a:srgbClr val="595959"/>
                        </a:solidFill>
                        <a:effectLst/>
                        <a:latin typeface="Arial"/>
                        <a:ea typeface="Calibri"/>
                        <a:cs typeface="Times New Roman"/>
                      </a:endParaRPr>
                    </a:p>
                    <a:p>
                      <a:pPr marL="0" marR="0">
                        <a:lnSpc>
                          <a:spcPct val="115000"/>
                        </a:lnSpc>
                        <a:spcBef>
                          <a:spcPts val="0"/>
                        </a:spcBef>
                        <a:spcAft>
                          <a:spcPts val="0"/>
                        </a:spcAft>
                      </a:pPr>
                      <a:endParaRPr lang="en-US" sz="1400" baseline="0" dirty="0">
                        <a:solidFill>
                          <a:srgbClr val="595959"/>
                        </a:solidFill>
                        <a:effectLst/>
                        <a:latin typeface="Arial"/>
                        <a:ea typeface="Calibri"/>
                        <a:cs typeface="Times New Roman"/>
                      </a:endParaRPr>
                    </a:p>
                    <a:p>
                      <a:pPr marL="0" marR="0">
                        <a:lnSpc>
                          <a:spcPct val="115000"/>
                        </a:lnSpc>
                        <a:spcBef>
                          <a:spcPts val="0"/>
                        </a:spcBef>
                        <a:spcAft>
                          <a:spcPts val="0"/>
                        </a:spcAft>
                      </a:pPr>
                      <a:endParaRPr lang="en-US" sz="1400" kern="1200" baseline="0" dirty="0">
                        <a:solidFill>
                          <a:srgbClr val="595959"/>
                        </a:solidFill>
                        <a:effectLst/>
                        <a:latin typeface="Arial"/>
                        <a:ea typeface="+mn-ea"/>
                        <a:cs typeface="Times New Roman"/>
                      </a:endParaRPr>
                    </a:p>
                    <a:p>
                      <a:pPr marL="0" marR="0">
                        <a:lnSpc>
                          <a:spcPct val="115000"/>
                        </a:lnSpc>
                        <a:spcBef>
                          <a:spcPts val="0"/>
                        </a:spcBef>
                        <a:spcAft>
                          <a:spcPts val="0"/>
                        </a:spcAft>
                      </a:pPr>
                      <a:endParaRPr lang="en-US" sz="2000" kern="1200" dirty="0">
                        <a:solidFill>
                          <a:schemeClr val="tx1"/>
                        </a:solidFill>
                        <a:effectLst/>
                        <a:latin typeface="+mn-lt"/>
                        <a:ea typeface="+mn-ea"/>
                        <a:cs typeface="+mn-cs"/>
                      </a:endParaRPr>
                    </a:p>
                    <a:p>
                      <a:pPr marL="0" marR="0">
                        <a:lnSpc>
                          <a:spcPct val="115000"/>
                        </a:lnSpc>
                        <a:spcBef>
                          <a:spcPts val="0"/>
                        </a:spcBef>
                        <a:spcAft>
                          <a:spcPts val="0"/>
                        </a:spcAft>
                      </a:pPr>
                      <a:endParaRPr lang="en-US" sz="1400" dirty="0">
                        <a:solidFill>
                          <a:srgbClr val="595959"/>
                        </a:solidFill>
                        <a:effectLst/>
                        <a:latin typeface="Arial"/>
                        <a:ea typeface="Calibri"/>
                        <a:cs typeface="Times New Roman"/>
                      </a:endParaRPr>
                    </a:p>
                    <a:p>
                      <a:pPr marL="0" marR="0">
                        <a:lnSpc>
                          <a:spcPct val="115000"/>
                        </a:lnSpc>
                        <a:spcBef>
                          <a:spcPts val="0"/>
                        </a:spcBef>
                        <a:spcAft>
                          <a:spcPts val="0"/>
                        </a:spcAft>
                      </a:pPr>
                      <a:r>
                        <a:rPr lang="en-US" sz="1400" dirty="0">
                          <a:solidFill>
                            <a:srgbClr val="595959"/>
                          </a:solidFill>
                          <a:effectLst/>
                          <a:latin typeface="Arial"/>
                          <a:ea typeface="Calibri"/>
                          <a:cs typeface="Times New Roman"/>
                        </a:rPr>
                        <a:t> </a:t>
                      </a:r>
                      <a:endParaRPr lang="en-US" sz="14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595959"/>
                          </a:solidFill>
                          <a:effectLst/>
                          <a:latin typeface="Arial"/>
                          <a:ea typeface="Calibri"/>
                          <a:cs typeface="Times New Roman"/>
                        </a:rPr>
                        <a:t>Maintain conservation of healthy,</a:t>
                      </a:r>
                      <a:r>
                        <a:rPr lang="en-US" sz="1400" baseline="0" dirty="0">
                          <a:solidFill>
                            <a:srgbClr val="595959"/>
                          </a:solidFill>
                          <a:effectLst/>
                          <a:latin typeface="Arial"/>
                          <a:ea typeface="Calibri"/>
                          <a:cs typeface="Times New Roman"/>
                        </a:rPr>
                        <a:t> productive, sustainable ecosystems</a:t>
                      </a:r>
                      <a:endParaRPr lang="en-US" sz="14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170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rot="10800000" flipV="1">
            <a:off x="235046" y="-144384"/>
            <a:ext cx="10352742" cy="1156588"/>
          </a:xfrm>
        </p:spPr>
        <p:txBody>
          <a:bodyPr>
            <a:normAutofit/>
          </a:bodyPr>
          <a:lstStyle/>
          <a:p>
            <a:r>
              <a:rPr lang="en-US" altLang="en-US" sz="2900" dirty="0">
                <a:latin typeface="+mj-lt"/>
                <a:cs typeface="Arial" charset="0"/>
              </a:rPr>
              <a:t>Scenario 2: Key Considerations in Developing a Long-term Research Agenda</a:t>
            </a:r>
          </a:p>
        </p:txBody>
      </p:sp>
      <p:graphicFrame>
        <p:nvGraphicFramePr>
          <p:cNvPr id="6" name="Table 5"/>
          <p:cNvGraphicFramePr>
            <a:graphicFrameLocks noGrp="1"/>
          </p:cNvGraphicFramePr>
          <p:nvPr>
            <p:extLst>
              <p:ext uri="{D42A27DB-BD31-4B8C-83A1-F6EECF244321}">
                <p14:modId xmlns:p14="http://schemas.microsoft.com/office/powerpoint/2010/main" val="3773175141"/>
              </p:ext>
            </p:extLst>
          </p:nvPr>
        </p:nvGraphicFramePr>
        <p:xfrm>
          <a:off x="235046" y="1118936"/>
          <a:ext cx="11712311" cy="5618856"/>
        </p:xfrm>
        <a:graphic>
          <a:graphicData uri="http://schemas.openxmlformats.org/drawingml/2006/table">
            <a:tbl>
              <a:tblPr firstRow="1" bandRow="1">
                <a:tableStyleId>{21E4AEA4-8DFA-4A89-87EB-49C32662AFE0}</a:tableStyleId>
              </a:tblPr>
              <a:tblGrid>
                <a:gridCol w="2133721">
                  <a:extLst>
                    <a:ext uri="{9D8B030D-6E8A-4147-A177-3AD203B41FA5}">
                      <a16:colId xmlns:a16="http://schemas.microsoft.com/office/drawing/2014/main" val="20000"/>
                    </a:ext>
                  </a:extLst>
                </a:gridCol>
                <a:gridCol w="9578590">
                  <a:extLst>
                    <a:ext uri="{9D8B030D-6E8A-4147-A177-3AD203B41FA5}">
                      <a16:colId xmlns:a16="http://schemas.microsoft.com/office/drawing/2014/main" val="20001"/>
                    </a:ext>
                  </a:extLst>
                </a:gridCol>
              </a:tblGrid>
              <a:tr h="365538">
                <a:tc gridSpan="2">
                  <a:txBody>
                    <a:bodyPr/>
                    <a:lstStyle/>
                    <a:p>
                      <a:pPr algn="ctr"/>
                      <a:r>
                        <a:rPr lang="en-US" sz="1800" dirty="0">
                          <a:solidFill>
                            <a:schemeClr val="bg2"/>
                          </a:solidFill>
                        </a:rPr>
                        <a:t>Large,</a:t>
                      </a:r>
                      <a:r>
                        <a:rPr lang="en-US" sz="1800" baseline="0" dirty="0">
                          <a:solidFill>
                            <a:schemeClr val="bg2"/>
                          </a:solidFill>
                        </a:rPr>
                        <a:t> Established ASN Environmental Restoration Program</a:t>
                      </a:r>
                      <a:endParaRPr lang="en-US" sz="1800" dirty="0">
                        <a:solidFill>
                          <a:schemeClr val="bg2"/>
                        </a:solidFill>
                        <a:latin typeface="Arial" panose="020B0604020202020204" pitchFamily="34" charset="0"/>
                        <a:cs typeface="Arial" panose="020B0604020202020204" pitchFamily="34" charset="0"/>
                      </a:endParaRPr>
                    </a:p>
                  </a:txBody>
                  <a:tcPr marL="91437" marR="91437" marT="45663" marB="45663"/>
                </a:tc>
                <a:tc hMerge="1">
                  <a:txBody>
                    <a:bodyPr/>
                    <a:lstStyle/>
                    <a:p>
                      <a:pPr algn="ctr"/>
                      <a:endParaRPr lang="en-US" sz="1800" dirty="0">
                        <a:latin typeface="Arial" panose="020B0604020202020204" pitchFamily="34" charset="0"/>
                        <a:cs typeface="Arial" panose="020B0604020202020204" pitchFamily="34" charset="0"/>
                      </a:endParaRPr>
                    </a:p>
                  </a:txBody>
                  <a:tcPr marL="91437" marR="91437" marT="45663" marB="45663"/>
                </a:tc>
                <a:extLst>
                  <a:ext uri="{0D108BD9-81ED-4DB2-BD59-A6C34878D82A}">
                    <a16:rowId xmlns:a16="http://schemas.microsoft.com/office/drawing/2014/main" val="10000"/>
                  </a:ext>
                </a:extLst>
              </a:tr>
              <a:tr h="675391">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Program maturity </a:t>
                      </a:r>
                      <a:endParaRPr lang="en-US" sz="16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aseline="0" dirty="0"/>
                        <a:t>AmeriCorps grantee in its second three-year AmeriCorps grant cycle. Already operating in multiple sites and expects to add additional service sites.</a:t>
                      </a:r>
                      <a:endParaRPr lang="en-US" sz="16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1"/>
                  </a:ext>
                </a:extLst>
              </a:tr>
              <a:tr h="87553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Existing evidence</a:t>
                      </a:r>
                      <a:endParaRPr lang="en-US" sz="16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Established data collection</a:t>
                      </a:r>
                      <a:r>
                        <a:rPr lang="en-US" sz="1600" baseline="0" dirty="0"/>
                        <a:t> processes to collect performance measurement output and outcome data. </a:t>
                      </a:r>
                      <a:r>
                        <a:rPr lang="en-US" sz="1600" dirty="0"/>
                        <a:t>Conducted</a:t>
                      </a:r>
                      <a:r>
                        <a:rPr lang="en-US" sz="1600" baseline="0" dirty="0"/>
                        <a:t> internal process evaluation yielding evidence that the program is being implemented with fidelity in most service sites.  </a:t>
                      </a:r>
                      <a:endParaRPr lang="en-US" sz="16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2"/>
                  </a:ext>
                </a:extLst>
              </a:tr>
              <a:tr h="107567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Funder</a:t>
                      </a:r>
                      <a:r>
                        <a:rPr lang="en-US" sz="1600" b="1" baseline="0" dirty="0"/>
                        <a:t> requirements</a:t>
                      </a:r>
                      <a:endParaRPr lang="en-US" sz="16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Large grantees must conduct an external impact evaluation by the end of</a:t>
                      </a:r>
                      <a:r>
                        <a:rPr lang="en-US" sz="1600" baseline="0" dirty="0"/>
                        <a:t> their </a:t>
                      </a:r>
                      <a:r>
                        <a:rPr lang="en-US" sz="1600" dirty="0"/>
                        <a:t>second grant cycle.</a:t>
                      </a:r>
                      <a:r>
                        <a:rPr lang="en-US" sz="1600" baseline="0" dirty="0"/>
                        <a:t> Large g</a:t>
                      </a:r>
                      <a:r>
                        <a:rPr lang="en-US" sz="1600" dirty="0"/>
                        <a:t>rantees are</a:t>
                      </a:r>
                      <a:r>
                        <a:rPr lang="en-US" sz="1600" baseline="0" dirty="0"/>
                        <a:t> </a:t>
                      </a:r>
                      <a:r>
                        <a:rPr lang="en-US" sz="1600" dirty="0"/>
                        <a:t>required to submit an impact evaluation report AND an evaluation plan for a future evaluation with their re-compete application</a:t>
                      </a:r>
                      <a:r>
                        <a:rPr lang="en-US" sz="1600" baseline="0" dirty="0"/>
                        <a:t> </a:t>
                      </a:r>
                      <a:r>
                        <a:rPr lang="en-US" sz="1600" dirty="0"/>
                        <a:t>after</a:t>
                      </a:r>
                      <a:r>
                        <a:rPr lang="en-US" sz="1600" baseline="0" dirty="0"/>
                        <a:t> completing</a:t>
                      </a:r>
                      <a:r>
                        <a:rPr lang="en-US" sz="1600" dirty="0"/>
                        <a:t> two or more three-year cycles. </a:t>
                      </a:r>
                      <a:endParaRPr lang="en-US" sz="16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3"/>
                  </a:ext>
                </a:extLst>
              </a:tr>
              <a:tr h="87553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Long-term</a:t>
                      </a:r>
                      <a:r>
                        <a:rPr lang="en-US" sz="1600" b="1" baseline="0" dirty="0"/>
                        <a:t> program goals</a:t>
                      </a:r>
                      <a:endParaRPr lang="en-US" sz="1600" b="1" dirty="0">
                        <a:latin typeface="+mn-lt"/>
                        <a:cs typeface="Arial" panose="020B0604020202020204" pitchFamily="34" charset="0"/>
                      </a:endParaRPr>
                    </a:p>
                  </a:txBody>
                  <a:tcPr marL="91437" marR="91437" marT="45663" marB="45663"/>
                </a:tc>
                <a:tc>
                  <a:txBody>
                    <a:bodyPr/>
                    <a:lstStyle/>
                    <a:p>
                      <a:r>
                        <a:rPr lang="en-US" sz="1600" dirty="0"/>
                        <a:t>Achieve and maintain fidelity</a:t>
                      </a:r>
                      <a:r>
                        <a:rPr lang="en-US" sz="1600" baseline="0" dirty="0"/>
                        <a:t> of program implementation across all existing sites and any new service sites. Build stronger evidence of effectiveness to support future requests for higher levels of funding to expand program operations.</a:t>
                      </a:r>
                      <a:endParaRPr lang="en-US" sz="16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4"/>
                  </a:ext>
                </a:extLst>
              </a:tr>
              <a:tr h="107567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Long-term research goals</a:t>
                      </a:r>
                      <a:endParaRPr lang="en-US" sz="16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rPr>
                        <a:t>Conduct</a:t>
                      </a:r>
                      <a:r>
                        <a:rPr lang="en-US" sz="1600" kern="1200" baseline="0" dirty="0">
                          <a:solidFill>
                            <a:schemeClr val="dk1"/>
                          </a:solidFill>
                          <a:effectLst/>
                        </a:rPr>
                        <a:t> an external impact evaluation to assess the program’s short- and medium-term outcomes. Four to six years is the minimum amount of time for program outcomes to be realized . For this reason, the grantee will submit a request for an alternative evaluation approach for timing considerations.</a:t>
                      </a:r>
                      <a:endParaRPr lang="en-US" sz="1600" b="0" i="0" kern="1200" baseline="0" dirty="0">
                        <a:solidFill>
                          <a:schemeClr val="dk1"/>
                        </a:solidFill>
                        <a:effectLst/>
                        <a:latin typeface="+mn-lt"/>
                        <a:ea typeface="+mn-ea"/>
                        <a:cs typeface="Arial" panose="020B0604020202020204" pitchFamily="34" charset="0"/>
                      </a:endParaRPr>
                    </a:p>
                  </a:txBody>
                  <a:tcPr marL="91437" marR="91437" marT="45663" marB="45663"/>
                </a:tc>
                <a:extLst>
                  <a:ext uri="{0D108BD9-81ED-4DB2-BD59-A6C34878D82A}">
                    <a16:rowId xmlns:a16="http://schemas.microsoft.com/office/drawing/2014/main" val="10005"/>
                  </a:ext>
                </a:extLst>
              </a:tr>
              <a:tr h="675391">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Evaluation</a:t>
                      </a:r>
                      <a:r>
                        <a:rPr lang="en-US" sz="1600" b="1" baseline="0" dirty="0"/>
                        <a:t> budget</a:t>
                      </a:r>
                      <a:endParaRPr lang="en-US" sz="16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a:effectLst/>
                        </a:rPr>
                        <a:t>15% of the grantee’s annual funding has been set aside for evaluation activities.  Grantee is seeking additional outside funding for the impact evaluation.</a:t>
                      </a:r>
                      <a:endParaRPr lang="en-US" sz="1600" kern="1200" baseline="0" dirty="0">
                        <a:effectLst/>
                        <a:latin typeface="+mn-lt"/>
                      </a:endParaRPr>
                    </a:p>
                  </a:txBody>
                  <a:tcPr marL="91437" marR="91437" marT="45663" marB="4566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9114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C8DE7D-D343-EE8D-4416-6A5C93780BB6}"/>
              </a:ext>
            </a:extLst>
          </p:cNvPr>
          <p:cNvSpPr>
            <a:spLocks noGrp="1"/>
          </p:cNvSpPr>
          <p:nvPr>
            <p:ph type="title"/>
          </p:nvPr>
        </p:nvSpPr>
        <p:spPr>
          <a:xfrm>
            <a:off x="1295400" y="2057400"/>
            <a:ext cx="5009147" cy="1540042"/>
          </a:xfrm>
        </p:spPr>
        <p:txBody>
          <a:bodyPr>
            <a:normAutofit fontScale="90000"/>
          </a:bodyPr>
          <a:lstStyle/>
          <a:p>
            <a:pPr marL="0" indent="0"/>
            <a:r>
              <a:rPr lang="en-US" sz="3600" b="1" dirty="0"/>
              <a:t>PART 1</a:t>
            </a:r>
            <a:br>
              <a:rPr lang="en-US" sz="3600" b="1" dirty="0"/>
            </a:br>
            <a:r>
              <a:rPr lang="en-US" sz="3600" dirty="0"/>
              <a:t>Defining a Long-term Research Agenda</a:t>
            </a:r>
            <a:br>
              <a:rPr lang="en-US" sz="3600" dirty="0"/>
            </a:br>
            <a:endParaRPr lang="en-US" dirty="0"/>
          </a:p>
        </p:txBody>
      </p:sp>
    </p:spTree>
    <p:extLst>
      <p:ext uri="{BB962C8B-B14F-4D97-AF65-F5344CB8AC3E}">
        <p14:creationId xmlns:p14="http://schemas.microsoft.com/office/powerpoint/2010/main" val="21631801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3647" y="567041"/>
            <a:ext cx="8535973" cy="419100"/>
          </a:xfrm>
        </p:spPr>
        <p:txBody>
          <a:bodyPr>
            <a:normAutofit fontScale="90000"/>
          </a:bodyPr>
          <a:lstStyle/>
          <a:p>
            <a:r>
              <a:rPr lang="en-US" sz="2900" dirty="0"/>
              <a:t>Scenario 2: Long-term research agenda for large, established environmental restoration program</a:t>
            </a:r>
            <a:endParaRPr lang="en-US" altLang="en-US" sz="2900" dirty="0">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76976954"/>
              </p:ext>
            </p:extLst>
          </p:nvPr>
        </p:nvGraphicFramePr>
        <p:xfrm>
          <a:off x="463647" y="1168237"/>
          <a:ext cx="11146826" cy="5529913"/>
        </p:xfrm>
        <a:graphic>
          <a:graphicData uri="http://schemas.openxmlformats.org/drawingml/2006/table">
            <a:tbl>
              <a:tblPr firstRow="1" bandRow="1">
                <a:tableStyleId>{21E4AEA4-8DFA-4A89-87EB-49C32662AFE0}</a:tableStyleId>
              </a:tblPr>
              <a:tblGrid>
                <a:gridCol w="414670">
                  <a:extLst>
                    <a:ext uri="{9D8B030D-6E8A-4147-A177-3AD203B41FA5}">
                      <a16:colId xmlns:a16="http://schemas.microsoft.com/office/drawing/2014/main" val="20000"/>
                    </a:ext>
                  </a:extLst>
                </a:gridCol>
                <a:gridCol w="7379735">
                  <a:extLst>
                    <a:ext uri="{9D8B030D-6E8A-4147-A177-3AD203B41FA5}">
                      <a16:colId xmlns:a16="http://schemas.microsoft.com/office/drawing/2014/main" val="20001"/>
                    </a:ext>
                  </a:extLst>
                </a:gridCol>
                <a:gridCol w="1774074">
                  <a:extLst>
                    <a:ext uri="{9D8B030D-6E8A-4147-A177-3AD203B41FA5}">
                      <a16:colId xmlns:a16="http://schemas.microsoft.com/office/drawing/2014/main" val="20002"/>
                    </a:ext>
                  </a:extLst>
                </a:gridCol>
                <a:gridCol w="1578347">
                  <a:extLst>
                    <a:ext uri="{9D8B030D-6E8A-4147-A177-3AD203B41FA5}">
                      <a16:colId xmlns:a16="http://schemas.microsoft.com/office/drawing/2014/main" val="20003"/>
                    </a:ext>
                  </a:extLst>
                </a:gridCol>
              </a:tblGrid>
              <a:tr h="701035">
                <a:tc gridSpan="2">
                  <a:txBody>
                    <a:bodyPr/>
                    <a:lstStyle/>
                    <a:p>
                      <a:pPr algn="ctr"/>
                      <a:r>
                        <a:rPr lang="en-US" sz="1800" baseline="0" dirty="0">
                          <a:solidFill>
                            <a:schemeClr val="bg2"/>
                          </a:solidFill>
                        </a:rPr>
                        <a:t>Evaluation activities</a:t>
                      </a:r>
                      <a:endParaRPr lang="en-US" sz="1800" dirty="0">
                        <a:solidFill>
                          <a:schemeClr val="bg2"/>
                        </a:solidFill>
                        <a:latin typeface="Arial" panose="020B0604020202020204" pitchFamily="34" charset="0"/>
                        <a:cs typeface="Arial" panose="020B0604020202020204" pitchFamily="34" charset="0"/>
                      </a:endParaRPr>
                    </a:p>
                  </a:txBody>
                  <a:tcPr marL="91437" marR="91437" marT="45663" marB="45663"/>
                </a:tc>
                <a:tc hMerge="1">
                  <a:txBody>
                    <a:bodyPr/>
                    <a:lstStyle/>
                    <a:p>
                      <a:pPr algn="ctr"/>
                      <a:endParaRPr lang="en-US" sz="1800" dirty="0">
                        <a:latin typeface="Arial" panose="020B0604020202020204" pitchFamily="34" charset="0"/>
                        <a:cs typeface="Arial" panose="020B0604020202020204" pitchFamily="34" charset="0"/>
                      </a:endParaRPr>
                    </a:p>
                  </a:txBody>
                  <a:tcPr marL="91437" marR="91437" marT="45663" marB="45663"/>
                </a:tc>
                <a:tc>
                  <a:txBody>
                    <a:bodyPr/>
                    <a:lstStyle/>
                    <a:p>
                      <a:pPr algn="ctr"/>
                      <a:r>
                        <a:rPr lang="en-US" sz="1800" dirty="0">
                          <a:solidFill>
                            <a:schemeClr val="bg2"/>
                          </a:solidFill>
                        </a:rPr>
                        <a:t>Stage of evidence</a:t>
                      </a:r>
                      <a:endParaRPr lang="en-US" sz="1800" dirty="0">
                        <a:solidFill>
                          <a:schemeClr val="bg2"/>
                        </a:solidFill>
                        <a:latin typeface="Arial" panose="020B0604020202020204" pitchFamily="34" charset="0"/>
                        <a:cs typeface="Arial" panose="020B0604020202020204" pitchFamily="34" charset="0"/>
                      </a:endParaRPr>
                    </a:p>
                  </a:txBody>
                  <a:tcPr marL="91437" marR="91437" marT="45663" marB="45663"/>
                </a:tc>
                <a:tc>
                  <a:txBody>
                    <a:bodyPr/>
                    <a:lstStyle/>
                    <a:p>
                      <a:pPr algn="ctr"/>
                      <a:r>
                        <a:rPr lang="en-US" sz="1800" dirty="0">
                          <a:solidFill>
                            <a:schemeClr val="bg2"/>
                          </a:solidFill>
                        </a:rPr>
                        <a:t>Grant cycle</a:t>
                      </a:r>
                      <a:endParaRPr lang="en-US" sz="1800" dirty="0">
                        <a:solidFill>
                          <a:schemeClr val="bg2"/>
                        </a:solidFill>
                        <a:latin typeface="Arial" panose="020B0604020202020204" pitchFamily="34" charset="0"/>
                        <a:cs typeface="Arial" panose="020B0604020202020204" pitchFamily="34" charset="0"/>
                      </a:endParaRPr>
                    </a:p>
                  </a:txBody>
                  <a:tcPr marL="91437" marR="91437" marT="45663" marB="45663"/>
                </a:tc>
                <a:extLst>
                  <a:ext uri="{0D108BD9-81ED-4DB2-BD59-A6C34878D82A}">
                    <a16:rowId xmlns:a16="http://schemas.microsoft.com/office/drawing/2014/main" val="10000"/>
                  </a:ext>
                </a:extLst>
              </a:tr>
              <a:tr h="192071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a:t>1</a:t>
                      </a:r>
                      <a:endParaRPr lang="en-US" sz="1800"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Conduct</a:t>
                      </a:r>
                      <a:r>
                        <a:rPr lang="en-US" sz="1800" baseline="0" dirty="0"/>
                        <a:t> a quasi-experimental design (QED) study using an external evaluator, measuring all short- and medium-term outcomes over a six-year time frame and relative to a matched comparison group of sites (i.e., adjacent non-serviced areas that are similar to the pre-restoration conditions at the treatment sites).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mn-lt"/>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5: Obtain evidence of positive program outcomes</a:t>
                      </a:r>
                    </a:p>
                  </a:txBody>
                  <a:tcPr marL="91437" marR="91437" marT="45663" marB="45663"/>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2+3</a:t>
                      </a:r>
                    </a:p>
                  </a:txBody>
                  <a:tcPr marL="91437" marR="91437" marT="45663" marB="45663"/>
                </a:tc>
                <a:extLst>
                  <a:ext uri="{0D108BD9-81ED-4DB2-BD59-A6C34878D82A}">
                    <a16:rowId xmlns:a16="http://schemas.microsoft.com/office/drawing/2014/main" val="10001"/>
                  </a:ext>
                </a:extLst>
              </a:tr>
              <a:tr h="87623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a:t>2 </a:t>
                      </a:r>
                      <a:endParaRPr lang="en-US" sz="1800" dirty="0">
                        <a:latin typeface="+mn-lt"/>
                        <a:cs typeface="Arial" panose="020B0604020202020204" pitchFamily="34" charset="0"/>
                      </a:endParaRPr>
                    </a:p>
                  </a:txBody>
                  <a:tcPr marL="91437" marR="91437" marT="45663" marB="45663"/>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a:t>Continue</a:t>
                      </a:r>
                      <a:r>
                        <a:rPr lang="en-US" sz="1800" baseline="0" dirty="0"/>
                        <a:t> to collect and analyze output and outcome performance measurement data on an annual basis.  </a:t>
                      </a:r>
                      <a:endParaRPr lang="en-US" sz="1800" dirty="0">
                        <a:latin typeface="+mn-lt"/>
                      </a:endParaRPr>
                    </a:p>
                  </a:txBody>
                  <a:tcPr marL="91437" marR="91437" marT="45663" marB="45663"/>
                </a:tc>
                <a:tc>
                  <a:txBody>
                    <a:bodyPr/>
                    <a:lstStyle/>
                    <a:p>
                      <a:r>
                        <a:rPr lang="en-US" sz="1800" dirty="0"/>
                        <a:t>3: Assess program outcomes</a:t>
                      </a:r>
                      <a:endParaRPr lang="en-US" sz="1800" dirty="0">
                        <a:latin typeface="+mn-lt"/>
                        <a:cs typeface="Arial" panose="020B0604020202020204" pitchFamily="34" charset="0"/>
                      </a:endParaRPr>
                    </a:p>
                  </a:txBody>
                  <a:tcPr marL="91437" marR="91437" marT="45663" marB="45663"/>
                </a:tc>
                <a:tc>
                  <a:txBody>
                    <a:bodyPr/>
                    <a:lstStyle/>
                    <a:p>
                      <a:pPr algn="ctr"/>
                      <a:r>
                        <a:rPr lang="en-US" sz="1800" dirty="0"/>
                        <a:t>2, 3, 4, etc.</a:t>
                      </a: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2"/>
                  </a:ext>
                </a:extLst>
              </a:tr>
              <a:tr h="190302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3</a:t>
                      </a:r>
                      <a:endParaRPr lang="en-US" sz="1800"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Conduct</a:t>
                      </a:r>
                      <a:r>
                        <a:rPr lang="en-US" sz="1800" baseline="0" dirty="0"/>
                        <a:t> an internal process evaluation</a:t>
                      </a:r>
                      <a:r>
                        <a:rPr lang="en-US" sz="1800" dirty="0"/>
                        <a:t> focusing</a:t>
                      </a:r>
                      <a:r>
                        <a:rPr lang="en-US" sz="1800" baseline="0" dirty="0"/>
                        <a:t> on new service sites </a:t>
                      </a:r>
                      <a:r>
                        <a:rPr lang="en-US" sz="1800" dirty="0"/>
                        <a:t>to determine if the</a:t>
                      </a:r>
                      <a:r>
                        <a:rPr lang="en-US" sz="1800" baseline="0" dirty="0"/>
                        <a:t> program’s new </a:t>
                      </a:r>
                      <a:r>
                        <a:rPr lang="en-US" sz="1800" dirty="0"/>
                        <a:t>restoration</a:t>
                      </a:r>
                      <a:r>
                        <a:rPr lang="en-US" sz="1800" baseline="0" dirty="0"/>
                        <a:t> </a:t>
                      </a:r>
                      <a:r>
                        <a:rPr lang="en-US" sz="1800" dirty="0"/>
                        <a:t>projects </a:t>
                      </a:r>
                      <a:r>
                        <a:rPr lang="en-US" sz="1800" baseline="0" dirty="0"/>
                        <a:t>are </a:t>
                      </a:r>
                      <a:r>
                        <a:rPr lang="en-US" sz="1800" dirty="0"/>
                        <a:t>being implemented with fidelity to the central model. </a:t>
                      </a:r>
                      <a:r>
                        <a:rPr lang="en-US" sz="1800" baseline="0" dirty="0"/>
                        <a:t>Make data-driven adjustments to the program’s implementation as needed.</a:t>
                      </a:r>
                      <a:endParaRPr lang="en-US" sz="1800" dirty="0"/>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2: Ensure effective implementation</a:t>
                      </a:r>
                      <a:endParaRPr lang="en-US" sz="1800" dirty="0">
                        <a:latin typeface="+mn-lt"/>
                        <a:cs typeface="Arial" panose="020B0604020202020204" pitchFamily="34" charset="0"/>
                      </a:endParaRPr>
                    </a:p>
                  </a:txBody>
                  <a:tcPr marL="91437" marR="91437" marT="45663" marB="45663"/>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2</a:t>
                      </a: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184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174697-EBD5-DB9F-F579-51806D4C662E}"/>
              </a:ext>
            </a:extLst>
          </p:cNvPr>
          <p:cNvSpPr>
            <a:spLocks noGrp="1"/>
          </p:cNvSpPr>
          <p:nvPr>
            <p:ph type="title"/>
          </p:nvPr>
        </p:nvSpPr>
        <p:spPr/>
        <p:txBody>
          <a:bodyPr/>
          <a:lstStyle/>
          <a:p>
            <a:r>
              <a:rPr lang="en-US" dirty="0"/>
              <a:t>Part 4</a:t>
            </a:r>
            <a:br>
              <a:rPr lang="en-US" dirty="0"/>
            </a:br>
            <a:r>
              <a:rPr lang="en-US" dirty="0"/>
              <a:t>Exercise</a:t>
            </a:r>
          </a:p>
        </p:txBody>
      </p:sp>
    </p:spTree>
    <p:extLst>
      <p:ext uri="{BB962C8B-B14F-4D97-AF65-F5344CB8AC3E}">
        <p14:creationId xmlns:p14="http://schemas.microsoft.com/office/powerpoint/2010/main" val="11641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1025" y="4215777"/>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1: Identify a strong program design</a:t>
            </a:r>
          </a:p>
        </p:txBody>
      </p:sp>
      <p:sp>
        <p:nvSpPr>
          <p:cNvPr id="6" name="Rectangle 5"/>
          <p:cNvSpPr/>
          <p:nvPr/>
        </p:nvSpPr>
        <p:spPr>
          <a:xfrm>
            <a:off x="8991600" y="2467653"/>
            <a:ext cx="1524000" cy="1284288"/>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5: Attain strong evidence of positive program outcomes</a:t>
            </a:r>
          </a:p>
        </p:txBody>
      </p:sp>
      <p:sp>
        <p:nvSpPr>
          <p:cNvPr id="7" name="Rectangle 6"/>
          <p:cNvSpPr/>
          <p:nvPr/>
        </p:nvSpPr>
        <p:spPr>
          <a:xfrm>
            <a:off x="5342246" y="3044292"/>
            <a:ext cx="1252538"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3: Assess program outcomes</a:t>
            </a:r>
          </a:p>
        </p:txBody>
      </p:sp>
      <p:sp>
        <p:nvSpPr>
          <p:cNvPr id="8" name="Rectangle 7"/>
          <p:cNvSpPr/>
          <p:nvPr/>
        </p:nvSpPr>
        <p:spPr>
          <a:xfrm>
            <a:off x="3586163" y="3542413"/>
            <a:ext cx="1306512"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sym typeface="Bookshelf Symbol 7" pitchFamily="-111" charset="2"/>
              </a:rPr>
              <a:t>Stage 2: Ensure effective implementation</a:t>
            </a:r>
          </a:p>
        </p:txBody>
      </p:sp>
      <p:sp>
        <p:nvSpPr>
          <p:cNvPr id="9" name="Rectangle 8"/>
          <p:cNvSpPr/>
          <p:nvPr/>
        </p:nvSpPr>
        <p:spPr>
          <a:xfrm>
            <a:off x="7197725" y="2702009"/>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4: Obtain evidence  of positive program outcomes</a:t>
            </a:r>
          </a:p>
        </p:txBody>
      </p:sp>
      <p:sp>
        <p:nvSpPr>
          <p:cNvPr id="13" name="Shape 12"/>
          <p:cNvSpPr/>
          <p:nvPr/>
        </p:nvSpPr>
        <p:spPr>
          <a:xfrm>
            <a:off x="1698626" y="1153248"/>
            <a:ext cx="8816975" cy="3016250"/>
          </a:xfrm>
          <a:prstGeom prst="swooshArrow">
            <a:avLst>
              <a:gd name="adj1" fmla="val 25000"/>
              <a:gd name="adj2" fmla="val 24700"/>
            </a:avLst>
          </a:prstGeom>
          <a:ln/>
        </p:spPr>
        <p:style>
          <a:lnRef idx="2">
            <a:schemeClr val="dk1"/>
          </a:lnRef>
          <a:fillRef idx="1">
            <a:schemeClr val="lt1"/>
          </a:fillRef>
          <a:effectRef idx="0">
            <a:schemeClr val="dk1"/>
          </a:effectRef>
          <a:fontRef idx="minor">
            <a:schemeClr val="dk1"/>
          </a:fontRef>
        </p:style>
      </p:sp>
      <p:sp>
        <p:nvSpPr>
          <p:cNvPr id="55305" name="Title 1"/>
          <p:cNvSpPr txBox="1">
            <a:spLocks/>
          </p:cNvSpPr>
          <p:nvPr/>
        </p:nvSpPr>
        <p:spPr bwMode="auto">
          <a:xfrm>
            <a:off x="152400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r>
              <a:rPr lang="en-US" sz="2900" b="1" dirty="0">
                <a:solidFill>
                  <a:prstClr val="white"/>
                </a:solidFill>
                <a:latin typeface="Arial" panose="020B0604020202020204" pitchFamily="34" charset="0"/>
                <a:cs typeface="Arial" panose="020B0604020202020204" pitchFamily="34" charset="0"/>
              </a:rPr>
              <a:t>Exercise: Building evidence of effectiveness for your AmeriCorps program</a:t>
            </a:r>
          </a:p>
        </p:txBody>
      </p:sp>
      <p:sp>
        <p:nvSpPr>
          <p:cNvPr id="17" name="TextBox 16"/>
          <p:cNvSpPr txBox="1"/>
          <p:nvPr/>
        </p:nvSpPr>
        <p:spPr>
          <a:xfrm>
            <a:off x="1520825" y="2665873"/>
            <a:ext cx="1252538" cy="584775"/>
          </a:xfrm>
          <a:prstGeom prst="rect">
            <a:avLst/>
          </a:prstGeom>
          <a:noFill/>
        </p:spPr>
        <p:txBody>
          <a:bodyPr wrap="square">
            <a:spAutoFit/>
          </a:bodyPr>
          <a:lstStyle/>
          <a:p>
            <a:pPr>
              <a:defRPr/>
            </a:pPr>
            <a:r>
              <a:rPr lang="en-US" sz="1600" b="1" i="1" dirty="0">
                <a:solidFill>
                  <a:prstClr val="black"/>
                </a:solidFill>
              </a:rPr>
              <a:t>Evidence Informed</a:t>
            </a:r>
          </a:p>
        </p:txBody>
      </p:sp>
      <p:sp>
        <p:nvSpPr>
          <p:cNvPr id="20" name="TextBox 19"/>
          <p:cNvSpPr txBox="1"/>
          <p:nvPr/>
        </p:nvSpPr>
        <p:spPr>
          <a:xfrm>
            <a:off x="8831179" y="1635848"/>
            <a:ext cx="1235159" cy="584200"/>
          </a:xfrm>
          <a:prstGeom prst="rect">
            <a:avLst/>
          </a:prstGeom>
          <a:noFill/>
        </p:spPr>
        <p:txBody>
          <a:bodyPr wrap="square">
            <a:spAutoFit/>
          </a:bodyPr>
          <a:lstStyle/>
          <a:p>
            <a:pPr>
              <a:defRPr/>
            </a:pPr>
            <a:r>
              <a:rPr lang="en-US" sz="1600" b="1" i="1" dirty="0">
                <a:solidFill>
                  <a:prstClr val="white"/>
                </a:solidFill>
              </a:rPr>
              <a:t>Evidence Based</a:t>
            </a:r>
          </a:p>
        </p:txBody>
      </p:sp>
      <p:sp>
        <p:nvSpPr>
          <p:cNvPr id="2" name="Title 1">
            <a:extLst>
              <a:ext uri="{FF2B5EF4-FFF2-40B4-BE49-F238E27FC236}">
                <a16:creationId xmlns:a16="http://schemas.microsoft.com/office/drawing/2014/main" id="{E4056BE4-AA33-F85C-0327-BA5D7A7CFA08}"/>
              </a:ext>
            </a:extLst>
          </p:cNvPr>
          <p:cNvSpPr>
            <a:spLocks noGrp="1"/>
          </p:cNvSpPr>
          <p:nvPr>
            <p:ph type="title"/>
          </p:nvPr>
        </p:nvSpPr>
        <p:spPr>
          <a:xfrm>
            <a:off x="463648" y="567040"/>
            <a:ext cx="8816974" cy="651251"/>
          </a:xfrm>
        </p:spPr>
        <p:txBody>
          <a:bodyPr>
            <a:normAutofit fontScale="90000"/>
          </a:bodyPr>
          <a:lstStyle/>
          <a:p>
            <a:r>
              <a:rPr lang="en-US" dirty="0"/>
              <a:t>Exercise: Building Evidence of Effectiveness for Your AmeriCorps Program</a:t>
            </a:r>
          </a:p>
        </p:txBody>
      </p:sp>
    </p:spTree>
    <p:extLst>
      <p:ext uri="{BB962C8B-B14F-4D97-AF65-F5344CB8AC3E}">
        <p14:creationId xmlns:p14="http://schemas.microsoft.com/office/powerpoint/2010/main" val="209086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3648" y="311540"/>
            <a:ext cx="10328678" cy="723176"/>
          </a:xfrm>
        </p:spPr>
        <p:txBody>
          <a:bodyPr>
            <a:normAutofit/>
          </a:bodyPr>
          <a:lstStyle/>
          <a:p>
            <a:r>
              <a:rPr lang="en-US" altLang="en-US" sz="2400" dirty="0">
                <a:latin typeface="+mj-lt"/>
                <a:cs typeface="Arial" charset="0"/>
              </a:rPr>
              <a:t>Exercise Part I: Key </a:t>
            </a:r>
            <a:r>
              <a:rPr lang="en-US" altLang="en-US" sz="2400">
                <a:latin typeface="+mj-lt"/>
                <a:cs typeface="Arial" charset="0"/>
              </a:rPr>
              <a:t>Considerations in Developing a </a:t>
            </a:r>
            <a:r>
              <a:rPr lang="en-US" altLang="en-US" sz="2400" dirty="0">
                <a:latin typeface="+mj-lt"/>
                <a:cs typeface="Arial" charset="0"/>
              </a:rPr>
              <a:t>Long-term Research </a:t>
            </a:r>
            <a:r>
              <a:rPr lang="en-US" altLang="en-US" sz="2400">
                <a:latin typeface="+mj-lt"/>
                <a:cs typeface="Arial" charset="0"/>
              </a:rPr>
              <a:t>Agenda for </a:t>
            </a:r>
            <a:r>
              <a:rPr lang="en-US" altLang="en-US" sz="2400" dirty="0">
                <a:latin typeface="+mj-lt"/>
                <a:cs typeface="Arial" charset="0"/>
              </a:rPr>
              <a:t>Your AmeriCorps Program</a:t>
            </a:r>
          </a:p>
        </p:txBody>
      </p:sp>
      <p:sp>
        <p:nvSpPr>
          <p:cNvPr id="2" name="Content Placeholder 1">
            <a:extLst>
              <a:ext uri="{FF2B5EF4-FFF2-40B4-BE49-F238E27FC236}">
                <a16:creationId xmlns:a16="http://schemas.microsoft.com/office/drawing/2014/main" id="{FA8E6171-B66D-2341-35E5-EF411C026361}"/>
              </a:ext>
            </a:extLst>
          </p:cNvPr>
          <p:cNvSpPr>
            <a:spLocks noGrp="1"/>
          </p:cNvSpPr>
          <p:nvPr>
            <p:ph idx="1"/>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83502813"/>
              </p:ext>
            </p:extLst>
          </p:nvPr>
        </p:nvGraphicFramePr>
        <p:xfrm>
          <a:off x="336884" y="1203053"/>
          <a:ext cx="11490158" cy="5378223"/>
        </p:xfrm>
        <a:graphic>
          <a:graphicData uri="http://schemas.openxmlformats.org/drawingml/2006/table">
            <a:tbl>
              <a:tblPr firstRow="1" bandRow="1">
                <a:tableStyleId>{21E4AEA4-8DFA-4A89-87EB-49C32662AFE0}</a:tableStyleId>
              </a:tblPr>
              <a:tblGrid>
                <a:gridCol w="2206880">
                  <a:extLst>
                    <a:ext uri="{9D8B030D-6E8A-4147-A177-3AD203B41FA5}">
                      <a16:colId xmlns:a16="http://schemas.microsoft.com/office/drawing/2014/main" val="20000"/>
                    </a:ext>
                  </a:extLst>
                </a:gridCol>
                <a:gridCol w="9283278">
                  <a:extLst>
                    <a:ext uri="{9D8B030D-6E8A-4147-A177-3AD203B41FA5}">
                      <a16:colId xmlns:a16="http://schemas.microsoft.com/office/drawing/2014/main" val="20001"/>
                    </a:ext>
                  </a:extLst>
                </a:gridCol>
              </a:tblGrid>
              <a:tr h="376276">
                <a:tc gridSpan="2">
                  <a:txBody>
                    <a:bodyPr/>
                    <a:lstStyle/>
                    <a:p>
                      <a:pPr algn="ctr"/>
                      <a:r>
                        <a:rPr lang="en-US" sz="1800" dirty="0">
                          <a:solidFill>
                            <a:schemeClr val="bg2"/>
                          </a:solidFill>
                        </a:rPr>
                        <a:t>Your AmeriCorps program</a:t>
                      </a:r>
                      <a:endParaRPr lang="en-US" sz="1800" dirty="0">
                        <a:solidFill>
                          <a:schemeClr val="bg2"/>
                        </a:solidFill>
                        <a:latin typeface="Arial" panose="020B0604020202020204" pitchFamily="34" charset="0"/>
                        <a:cs typeface="Arial" panose="020B0604020202020204" pitchFamily="34" charset="0"/>
                      </a:endParaRPr>
                    </a:p>
                  </a:txBody>
                  <a:tcPr marL="91437" marR="91437" marT="45663" marB="45663"/>
                </a:tc>
                <a:tc hMerge="1">
                  <a:txBody>
                    <a:bodyPr/>
                    <a:lstStyle/>
                    <a:p>
                      <a:pPr algn="ctr"/>
                      <a:endParaRPr lang="en-US" sz="1800" dirty="0">
                        <a:latin typeface="Arial" panose="020B0604020202020204" pitchFamily="34" charset="0"/>
                        <a:cs typeface="Arial" panose="020B0604020202020204" pitchFamily="34" charset="0"/>
                      </a:endParaRPr>
                    </a:p>
                  </a:txBody>
                  <a:tcPr marL="91437" marR="91437" marT="45663" marB="45663"/>
                </a:tc>
                <a:extLst>
                  <a:ext uri="{0D108BD9-81ED-4DB2-BD59-A6C34878D82A}">
                    <a16:rowId xmlns:a16="http://schemas.microsoft.com/office/drawing/2014/main" val="10000"/>
                  </a:ext>
                </a:extLst>
              </a:tr>
              <a:tr h="658571">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Program maturity </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1"/>
                  </a:ext>
                </a:extLst>
              </a:tr>
              <a:tr h="94086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Existing evidence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2"/>
                  </a:ext>
                </a:extLst>
              </a:tr>
              <a:tr h="862207">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Funder</a:t>
                      </a:r>
                      <a:r>
                        <a:rPr lang="en-US" sz="1800" b="1" baseline="0" dirty="0"/>
                        <a:t> requirements</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3"/>
                  </a:ext>
                </a:extLst>
              </a:tr>
              <a:tr h="94086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Long-term</a:t>
                      </a:r>
                      <a:r>
                        <a:rPr lang="en-US" sz="1800" b="1" baseline="0" dirty="0"/>
                        <a:t> program goals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dirty="0">
                        <a:latin typeface="+mn-lt"/>
                        <a:cs typeface="Arial" panose="020B0604020202020204" pitchFamily="34" charset="0"/>
                      </a:endParaRPr>
                    </a:p>
                  </a:txBody>
                  <a:tcPr marL="91437" marR="91437" marT="45663" marB="45663"/>
                </a:tc>
                <a:tc>
                  <a:txBody>
                    <a:bodyPr/>
                    <a:lstStyle/>
                    <a:p>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4"/>
                  </a:ext>
                </a:extLst>
              </a:tr>
              <a:tr h="94086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Long-term research goals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kern="1200" baseline="0" dirty="0">
                        <a:solidFill>
                          <a:schemeClr val="dk1"/>
                        </a:solidFill>
                        <a:effectLst/>
                        <a:latin typeface="+mn-lt"/>
                        <a:ea typeface="+mn-ea"/>
                        <a:cs typeface="Arial" panose="020B0604020202020204" pitchFamily="34" charset="0"/>
                      </a:endParaRPr>
                    </a:p>
                  </a:txBody>
                  <a:tcPr marL="91437" marR="91437" marT="45663" marB="45663"/>
                </a:tc>
                <a:extLst>
                  <a:ext uri="{0D108BD9-81ED-4DB2-BD59-A6C34878D82A}">
                    <a16:rowId xmlns:a16="http://schemas.microsoft.com/office/drawing/2014/main" val="10005"/>
                  </a:ext>
                </a:extLst>
              </a:tr>
              <a:tr h="658571">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Evaluation</a:t>
                      </a:r>
                      <a:r>
                        <a:rPr lang="en-US" sz="1800" b="1" baseline="0" dirty="0"/>
                        <a:t> budget</a:t>
                      </a:r>
                      <a:endParaRPr lang="en-US" sz="1800" b="1"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baseline="0" dirty="0">
                        <a:effectLst/>
                        <a:latin typeface="+mn-lt"/>
                      </a:endParaRPr>
                    </a:p>
                  </a:txBody>
                  <a:tcPr marL="91437" marR="91437" marT="45663" marB="4566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6162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1025" y="4215777"/>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1: Identify a strong program design</a:t>
            </a:r>
          </a:p>
        </p:txBody>
      </p:sp>
      <p:sp>
        <p:nvSpPr>
          <p:cNvPr id="6" name="Rectangle 5"/>
          <p:cNvSpPr/>
          <p:nvPr/>
        </p:nvSpPr>
        <p:spPr>
          <a:xfrm>
            <a:off x="8991600" y="2467653"/>
            <a:ext cx="1524000" cy="1284288"/>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5: Attain strong evidence of positive program outcomes</a:t>
            </a:r>
          </a:p>
        </p:txBody>
      </p:sp>
      <p:sp>
        <p:nvSpPr>
          <p:cNvPr id="7" name="Rectangle 6"/>
          <p:cNvSpPr/>
          <p:nvPr/>
        </p:nvSpPr>
        <p:spPr>
          <a:xfrm>
            <a:off x="5342246" y="3044292"/>
            <a:ext cx="1252538"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3: Assess program outcomes</a:t>
            </a:r>
          </a:p>
        </p:txBody>
      </p:sp>
      <p:sp>
        <p:nvSpPr>
          <p:cNvPr id="8" name="Rectangle 7"/>
          <p:cNvSpPr/>
          <p:nvPr/>
        </p:nvSpPr>
        <p:spPr>
          <a:xfrm>
            <a:off x="3586163" y="3542413"/>
            <a:ext cx="1306512"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sym typeface="Bookshelf Symbol 7" pitchFamily="-111" charset="2"/>
              </a:rPr>
              <a:t>Stage 2: Ensure effective implementation</a:t>
            </a:r>
          </a:p>
        </p:txBody>
      </p:sp>
      <p:sp>
        <p:nvSpPr>
          <p:cNvPr id="9" name="Rectangle 8"/>
          <p:cNvSpPr/>
          <p:nvPr/>
        </p:nvSpPr>
        <p:spPr>
          <a:xfrm>
            <a:off x="7197725" y="2702009"/>
            <a:ext cx="1295400" cy="12954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4: Obtain evidence  of positive program outcomes</a:t>
            </a:r>
          </a:p>
        </p:txBody>
      </p:sp>
      <p:sp>
        <p:nvSpPr>
          <p:cNvPr id="13" name="Shape 12"/>
          <p:cNvSpPr/>
          <p:nvPr/>
        </p:nvSpPr>
        <p:spPr>
          <a:xfrm>
            <a:off x="1698626" y="1153248"/>
            <a:ext cx="8816975" cy="3016250"/>
          </a:xfrm>
          <a:prstGeom prst="swooshArrow">
            <a:avLst>
              <a:gd name="adj1" fmla="val 25000"/>
              <a:gd name="adj2" fmla="val 24700"/>
            </a:avLst>
          </a:prstGeom>
          <a:ln/>
        </p:spPr>
        <p:style>
          <a:lnRef idx="2">
            <a:schemeClr val="dk1"/>
          </a:lnRef>
          <a:fillRef idx="1">
            <a:schemeClr val="lt1"/>
          </a:fillRef>
          <a:effectRef idx="0">
            <a:schemeClr val="dk1"/>
          </a:effectRef>
          <a:fontRef idx="minor">
            <a:schemeClr val="dk1"/>
          </a:fontRef>
        </p:style>
      </p:sp>
      <p:sp>
        <p:nvSpPr>
          <p:cNvPr id="55305" name="Title 1"/>
          <p:cNvSpPr txBox="1">
            <a:spLocks/>
          </p:cNvSpPr>
          <p:nvPr/>
        </p:nvSpPr>
        <p:spPr bwMode="auto">
          <a:xfrm>
            <a:off x="152400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r>
              <a:rPr lang="en-US" sz="2900" b="1" dirty="0">
                <a:solidFill>
                  <a:prstClr val="white"/>
                </a:solidFill>
                <a:latin typeface="Arial" panose="020B0604020202020204" pitchFamily="34" charset="0"/>
                <a:cs typeface="Arial" panose="020B0604020202020204" pitchFamily="34" charset="0"/>
              </a:rPr>
              <a:t>Exercise Part II: Building evidence of effectiveness for your AmeriCorps program</a:t>
            </a:r>
          </a:p>
        </p:txBody>
      </p:sp>
      <p:sp>
        <p:nvSpPr>
          <p:cNvPr id="17" name="TextBox 16"/>
          <p:cNvSpPr txBox="1"/>
          <p:nvPr/>
        </p:nvSpPr>
        <p:spPr>
          <a:xfrm>
            <a:off x="1477963" y="2665873"/>
            <a:ext cx="1295400" cy="584775"/>
          </a:xfrm>
          <a:prstGeom prst="rect">
            <a:avLst/>
          </a:prstGeom>
          <a:noFill/>
        </p:spPr>
        <p:txBody>
          <a:bodyPr wrap="square">
            <a:spAutoFit/>
          </a:bodyPr>
          <a:lstStyle/>
          <a:p>
            <a:pPr>
              <a:defRPr/>
            </a:pPr>
            <a:r>
              <a:rPr lang="en-US" sz="1600" b="1" i="1" dirty="0">
                <a:solidFill>
                  <a:prstClr val="black"/>
                </a:solidFill>
              </a:rPr>
              <a:t>Evidence Informed</a:t>
            </a:r>
          </a:p>
        </p:txBody>
      </p:sp>
      <p:sp>
        <p:nvSpPr>
          <p:cNvPr id="20" name="TextBox 19"/>
          <p:cNvSpPr txBox="1"/>
          <p:nvPr/>
        </p:nvSpPr>
        <p:spPr>
          <a:xfrm>
            <a:off x="8759825" y="1635848"/>
            <a:ext cx="1306513" cy="584200"/>
          </a:xfrm>
          <a:prstGeom prst="rect">
            <a:avLst/>
          </a:prstGeom>
          <a:noFill/>
        </p:spPr>
        <p:txBody>
          <a:bodyPr wrap="square">
            <a:spAutoFit/>
          </a:bodyPr>
          <a:lstStyle/>
          <a:p>
            <a:pPr>
              <a:defRPr/>
            </a:pPr>
            <a:r>
              <a:rPr lang="en-US" sz="1600" b="1" i="1" dirty="0">
                <a:solidFill>
                  <a:prstClr val="white"/>
                </a:solidFill>
              </a:rPr>
              <a:t>Evidence Based</a:t>
            </a:r>
          </a:p>
        </p:txBody>
      </p:sp>
      <p:sp>
        <p:nvSpPr>
          <p:cNvPr id="2" name="Title 1">
            <a:extLst>
              <a:ext uri="{FF2B5EF4-FFF2-40B4-BE49-F238E27FC236}">
                <a16:creationId xmlns:a16="http://schemas.microsoft.com/office/drawing/2014/main" id="{28CDE8AF-A4AF-A206-1821-C3162D1A51CB}"/>
              </a:ext>
            </a:extLst>
          </p:cNvPr>
          <p:cNvSpPr>
            <a:spLocks noGrp="1"/>
          </p:cNvSpPr>
          <p:nvPr>
            <p:ph type="title"/>
          </p:nvPr>
        </p:nvSpPr>
        <p:spPr>
          <a:xfrm>
            <a:off x="463648" y="567041"/>
            <a:ext cx="9602690" cy="523778"/>
          </a:xfrm>
        </p:spPr>
        <p:txBody>
          <a:bodyPr>
            <a:normAutofit fontScale="90000"/>
          </a:bodyPr>
          <a:lstStyle/>
          <a:p>
            <a:r>
              <a:rPr lang="en-US" dirty="0"/>
              <a:t>Exercise Part II: Building Evidence of Effectiveness for Your AmeriCorps Program</a:t>
            </a:r>
          </a:p>
        </p:txBody>
      </p:sp>
    </p:spTree>
    <p:extLst>
      <p:ext uri="{BB962C8B-B14F-4D97-AF65-F5344CB8AC3E}">
        <p14:creationId xmlns:p14="http://schemas.microsoft.com/office/powerpoint/2010/main" val="2077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3647" y="567041"/>
            <a:ext cx="8644257" cy="419100"/>
          </a:xfrm>
        </p:spPr>
        <p:txBody>
          <a:bodyPr>
            <a:normAutofit fontScale="90000"/>
          </a:bodyPr>
          <a:lstStyle/>
          <a:p>
            <a:r>
              <a:rPr lang="en-US" sz="2900" dirty="0"/>
              <a:t>Exercise Part III: Long-term Research Agenda for Your AmeriCorps Program</a:t>
            </a:r>
            <a:endParaRPr lang="en-US" altLang="en-US" sz="2900" dirty="0">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3540847"/>
              </p:ext>
            </p:extLst>
          </p:nvPr>
        </p:nvGraphicFramePr>
        <p:xfrm>
          <a:off x="553452" y="1670904"/>
          <a:ext cx="10659980" cy="4415356"/>
        </p:xfrm>
        <a:graphic>
          <a:graphicData uri="http://schemas.openxmlformats.org/drawingml/2006/table">
            <a:tbl>
              <a:tblPr firstRow="1" bandRow="1">
                <a:tableStyleId>{21E4AEA4-8DFA-4A89-87EB-49C32662AFE0}</a:tableStyleId>
              </a:tblPr>
              <a:tblGrid>
                <a:gridCol w="390826">
                  <a:extLst>
                    <a:ext uri="{9D8B030D-6E8A-4147-A177-3AD203B41FA5}">
                      <a16:colId xmlns:a16="http://schemas.microsoft.com/office/drawing/2014/main" val="20000"/>
                    </a:ext>
                  </a:extLst>
                </a:gridCol>
                <a:gridCol w="6948519">
                  <a:extLst>
                    <a:ext uri="{9D8B030D-6E8A-4147-A177-3AD203B41FA5}">
                      <a16:colId xmlns:a16="http://schemas.microsoft.com/office/drawing/2014/main" val="20001"/>
                    </a:ext>
                  </a:extLst>
                </a:gridCol>
                <a:gridCol w="1719517">
                  <a:extLst>
                    <a:ext uri="{9D8B030D-6E8A-4147-A177-3AD203B41FA5}">
                      <a16:colId xmlns:a16="http://schemas.microsoft.com/office/drawing/2014/main" val="20002"/>
                    </a:ext>
                  </a:extLst>
                </a:gridCol>
                <a:gridCol w="1601118">
                  <a:extLst>
                    <a:ext uri="{9D8B030D-6E8A-4147-A177-3AD203B41FA5}">
                      <a16:colId xmlns:a16="http://schemas.microsoft.com/office/drawing/2014/main" val="20003"/>
                    </a:ext>
                  </a:extLst>
                </a:gridCol>
              </a:tblGrid>
              <a:tr h="798624">
                <a:tc gridSpan="2">
                  <a:txBody>
                    <a:bodyPr/>
                    <a:lstStyle/>
                    <a:p>
                      <a:pPr algn="ctr"/>
                      <a:r>
                        <a:rPr lang="en-US" sz="1800" baseline="0" dirty="0">
                          <a:solidFill>
                            <a:schemeClr val="bg2"/>
                          </a:solidFill>
                        </a:rPr>
                        <a:t>Evaluation activities</a:t>
                      </a:r>
                      <a:endParaRPr lang="en-US" sz="1800" dirty="0">
                        <a:solidFill>
                          <a:schemeClr val="bg2"/>
                        </a:solidFill>
                        <a:latin typeface="Arial" panose="020B0604020202020204" pitchFamily="34" charset="0"/>
                        <a:cs typeface="Arial" panose="020B0604020202020204" pitchFamily="34" charset="0"/>
                      </a:endParaRPr>
                    </a:p>
                  </a:txBody>
                  <a:tcPr marL="91437" marR="91437" marT="45663" marB="45663"/>
                </a:tc>
                <a:tc hMerge="1">
                  <a:txBody>
                    <a:bodyPr/>
                    <a:lstStyle/>
                    <a:p>
                      <a:pPr algn="ctr"/>
                      <a:endParaRPr lang="en-US" sz="1800" dirty="0">
                        <a:latin typeface="Arial" panose="020B0604020202020204" pitchFamily="34" charset="0"/>
                        <a:cs typeface="Arial" panose="020B0604020202020204" pitchFamily="34" charset="0"/>
                      </a:endParaRPr>
                    </a:p>
                  </a:txBody>
                  <a:tcPr marL="91437" marR="91437" marT="45663" marB="45663"/>
                </a:tc>
                <a:tc>
                  <a:txBody>
                    <a:bodyPr/>
                    <a:lstStyle/>
                    <a:p>
                      <a:pPr algn="ctr"/>
                      <a:r>
                        <a:rPr lang="en-US" sz="1800" dirty="0">
                          <a:solidFill>
                            <a:schemeClr val="bg2"/>
                          </a:solidFill>
                        </a:rPr>
                        <a:t>Stage of evidence</a:t>
                      </a:r>
                      <a:endParaRPr lang="en-US" sz="1800" dirty="0">
                        <a:solidFill>
                          <a:schemeClr val="bg2"/>
                        </a:solidFill>
                        <a:latin typeface="Arial" panose="020B0604020202020204" pitchFamily="34" charset="0"/>
                        <a:cs typeface="Arial" panose="020B0604020202020204" pitchFamily="34" charset="0"/>
                      </a:endParaRPr>
                    </a:p>
                  </a:txBody>
                  <a:tcPr marL="91437" marR="91437" marT="45663" marB="45663"/>
                </a:tc>
                <a:tc>
                  <a:txBody>
                    <a:bodyPr/>
                    <a:lstStyle/>
                    <a:p>
                      <a:pPr algn="ctr"/>
                      <a:r>
                        <a:rPr lang="en-US" sz="1800" dirty="0">
                          <a:solidFill>
                            <a:schemeClr val="bg2"/>
                          </a:solidFill>
                        </a:rPr>
                        <a:t>Grant cycle</a:t>
                      </a:r>
                      <a:endParaRPr lang="en-US" sz="1800" dirty="0">
                        <a:solidFill>
                          <a:schemeClr val="bg2"/>
                        </a:solidFill>
                        <a:latin typeface="Arial" panose="020B0604020202020204" pitchFamily="34" charset="0"/>
                        <a:cs typeface="Arial" panose="020B0604020202020204" pitchFamily="34" charset="0"/>
                      </a:endParaRPr>
                    </a:p>
                  </a:txBody>
                  <a:tcPr marL="91437" marR="91437" marT="45663" marB="45663"/>
                </a:tc>
                <a:extLst>
                  <a:ext uri="{0D108BD9-81ED-4DB2-BD59-A6C34878D82A}">
                    <a16:rowId xmlns:a16="http://schemas.microsoft.com/office/drawing/2014/main" val="10000"/>
                  </a:ext>
                </a:extLst>
              </a:tr>
              <a:tr h="90418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1 </a:t>
                      </a:r>
                      <a:endParaRPr lang="en-US" sz="1800"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mn-lt"/>
                      </a:endParaRPr>
                    </a:p>
                  </a:txBody>
                  <a:tcPr marL="91437" marR="91437" marT="45663" marB="4566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a:latin typeface="+mn-lt"/>
                        <a:cs typeface="Arial" panose="020B0604020202020204" pitchFamily="34" charset="0"/>
                      </a:endParaRPr>
                    </a:p>
                  </a:txBody>
                  <a:tcPr marL="91437" marR="91437" marT="45663" marB="4566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a:latin typeface="+mn-lt"/>
                        <a:cs typeface="Arial" panose="020B0604020202020204" pitchFamily="34" charset="0"/>
                      </a:endParaRPr>
                    </a:p>
                  </a:txBody>
                  <a:tcPr marL="91437" marR="91437" marT="45663" marB="45663"/>
                </a:tc>
                <a:extLst>
                  <a:ext uri="{0D108BD9-81ED-4DB2-BD59-A6C34878D82A}">
                    <a16:rowId xmlns:a16="http://schemas.microsoft.com/office/drawing/2014/main" val="10001"/>
                  </a:ext>
                </a:extLst>
              </a:tr>
              <a:tr h="90418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a:t>2</a:t>
                      </a:r>
                      <a:endParaRPr lang="en-US" sz="1800"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mn-lt"/>
                      </a:endParaRPr>
                    </a:p>
                  </a:txBody>
                  <a:tcPr marL="91437" marR="91437" marT="45663" marB="4566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marL="91437" marR="91437" marT="45663" marB="4566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marL="91437" marR="91437" marT="45663" marB="45663"/>
                </a:tc>
                <a:extLst>
                  <a:ext uri="{0D108BD9-81ED-4DB2-BD59-A6C34878D82A}">
                    <a16:rowId xmlns:a16="http://schemas.microsoft.com/office/drawing/2014/main" val="10002"/>
                  </a:ext>
                </a:extLst>
              </a:tr>
              <a:tr h="90418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a:t>3</a:t>
                      </a:r>
                      <a:endParaRPr lang="en-US" sz="1800"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mn-lt"/>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solidFill>
                          <a:schemeClr val="tx1"/>
                        </a:solidFill>
                        <a:ea typeface="ＭＳ Ｐゴシック" pitchFamily="-111" charset="-128"/>
                        <a:cs typeface="Arial" charset="0"/>
                        <a:sym typeface="Bookshelf Symbol 7" pitchFamily="-111" charset="2"/>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solidFill>
                          <a:schemeClr val="tx1"/>
                        </a:solidFill>
                        <a:ea typeface="ＭＳ Ｐゴシック" pitchFamily="-111" charset="-128"/>
                        <a:cs typeface="Arial" charset="0"/>
                        <a:sym typeface="Bookshelf Symbol 7" pitchFamily="-111" charset="2"/>
                      </a:endParaRPr>
                    </a:p>
                  </a:txBody>
                  <a:tcPr marL="91437" marR="91437" marT="45663" marB="45663"/>
                </a:tc>
                <a:extLst>
                  <a:ext uri="{0D108BD9-81ED-4DB2-BD59-A6C34878D82A}">
                    <a16:rowId xmlns:a16="http://schemas.microsoft.com/office/drawing/2014/main" val="10003"/>
                  </a:ext>
                </a:extLst>
              </a:tr>
              <a:tr h="90418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4</a:t>
                      </a:r>
                      <a:endParaRPr lang="en-US" sz="1800" dirty="0">
                        <a:latin typeface="+mn-lt"/>
                        <a:cs typeface="Arial" panose="020B0604020202020204" pitchFamily="34" charset="0"/>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mn-lt"/>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solidFill>
                          <a:schemeClr val="tx1"/>
                        </a:solidFill>
                        <a:ea typeface="ＭＳ Ｐゴシック" pitchFamily="-111" charset="-128"/>
                        <a:cs typeface="Arial" charset="0"/>
                        <a:sym typeface="Bookshelf Symbol 7" pitchFamily="-111" charset="2"/>
                      </a:endParaRPr>
                    </a:p>
                  </a:txBody>
                  <a:tcPr marL="91437" marR="91437" marT="45663" marB="45663"/>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solidFill>
                          <a:schemeClr val="tx1"/>
                        </a:solidFill>
                        <a:ea typeface="ＭＳ Ｐゴシック" pitchFamily="-111" charset="-128"/>
                        <a:cs typeface="Arial" charset="0"/>
                        <a:sym typeface="Bookshelf Symbol 7" pitchFamily="-111" charset="2"/>
                      </a:endParaRPr>
                    </a:p>
                  </a:txBody>
                  <a:tcPr marL="91437" marR="91437" marT="45663" marB="45663"/>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8025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172010-4BEE-44FD-3025-8C0DACA1DFA8}"/>
              </a:ext>
            </a:extLst>
          </p:cNvPr>
          <p:cNvSpPr>
            <a:spLocks noGrp="1"/>
          </p:cNvSpPr>
          <p:nvPr>
            <p:ph type="body" sz="quarter" idx="18"/>
          </p:nvPr>
        </p:nvSpPr>
        <p:spPr>
          <a:xfrm>
            <a:off x="463648" y="1711822"/>
            <a:ext cx="10559091" cy="3200400"/>
          </a:xfrm>
        </p:spPr>
        <p:txBody>
          <a:bodyPr>
            <a:normAutofit/>
          </a:bodyPr>
          <a:lstStyle/>
          <a:p>
            <a:r>
              <a:rPr lang="en-US" altLang="en-US" sz="2400" dirty="0"/>
              <a:t>A long-term research agenda is a developmental approach to evaluation whereby evidence of effectiveness is built over time.</a:t>
            </a:r>
          </a:p>
          <a:p>
            <a:r>
              <a:rPr lang="en-US" sz="2400" dirty="0"/>
              <a:t>A long-term research agenda is unique and should be tailored to fit each individual program.</a:t>
            </a:r>
          </a:p>
          <a:p>
            <a:r>
              <a:rPr lang="en-US" sz="2400" dirty="0"/>
              <a:t>There is value to building evidence at all stages along the continuum.</a:t>
            </a:r>
          </a:p>
          <a:p>
            <a:r>
              <a:rPr lang="en-US" sz="2400" dirty="0"/>
              <a:t>A long-term research agenda should reflect an iterative process where evidence is built gradually over time. </a:t>
            </a:r>
          </a:p>
          <a:p>
            <a:endParaRPr lang="en-US" sz="1600" dirty="0"/>
          </a:p>
          <a:p>
            <a:endParaRPr lang="en-US" dirty="0"/>
          </a:p>
          <a:p>
            <a:endParaRPr lang="en-US" dirty="0"/>
          </a:p>
          <a:p>
            <a:endParaRPr lang="en-US" dirty="0"/>
          </a:p>
        </p:txBody>
      </p:sp>
      <p:sp>
        <p:nvSpPr>
          <p:cNvPr id="2" name="Title 1"/>
          <p:cNvSpPr>
            <a:spLocks noGrp="1"/>
          </p:cNvSpPr>
          <p:nvPr>
            <p:ph type="title"/>
          </p:nvPr>
        </p:nvSpPr>
        <p:spPr/>
        <p:txBody>
          <a:bodyPr>
            <a:normAutofit fontScale="90000"/>
          </a:bodyPr>
          <a:lstStyle/>
          <a:p>
            <a:r>
              <a:rPr lang="en-US" dirty="0"/>
              <a:t>Important Points to Remember</a:t>
            </a:r>
          </a:p>
        </p:txBody>
      </p:sp>
    </p:spTree>
    <p:extLst>
      <p:ext uri="{BB962C8B-B14F-4D97-AF65-F5344CB8AC3E}">
        <p14:creationId xmlns:p14="http://schemas.microsoft.com/office/powerpoint/2010/main" val="69090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8" y="567041"/>
            <a:ext cx="9065720" cy="419100"/>
          </a:xfrm>
        </p:spPr>
        <p:txBody>
          <a:bodyPr>
            <a:normAutofit fontScale="90000"/>
          </a:bodyPr>
          <a:lstStyle/>
          <a:p>
            <a:r>
              <a:rPr lang="en-US" dirty="0"/>
              <a:t>Key Points to Consider When Developing a Long-term Research Agenda</a:t>
            </a:r>
          </a:p>
        </p:txBody>
      </p:sp>
      <p:pic>
        <p:nvPicPr>
          <p:cNvPr id="12" name="Content Placeholder 11"/>
          <p:cNvPicPr>
            <a:picLocks noGrp="1" noChangeAspect="1"/>
          </p:cNvPicPr>
          <p:nvPr>
            <p:ph idx="1"/>
          </p:nvPr>
        </p:nvPicPr>
        <p:blipFill>
          <a:blip r:embed="rId3"/>
          <a:stretch>
            <a:fillRect/>
          </a:stretch>
        </p:blipFill>
        <p:spPr>
          <a:xfrm>
            <a:off x="1913331" y="1338263"/>
            <a:ext cx="7616037" cy="4351337"/>
          </a:xfrm>
          <a:prstGeom prst="rect">
            <a:avLst/>
          </a:prstGeom>
        </p:spPr>
      </p:pic>
    </p:spTree>
    <p:extLst>
      <p:ext uri="{BB962C8B-B14F-4D97-AF65-F5344CB8AC3E}">
        <p14:creationId xmlns:p14="http://schemas.microsoft.com/office/powerpoint/2010/main" val="355991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D55F0E-A49C-79E6-C6E4-566965FE2145}"/>
              </a:ext>
            </a:extLst>
          </p:cNvPr>
          <p:cNvSpPr>
            <a:spLocks noGrp="1"/>
          </p:cNvSpPr>
          <p:nvPr>
            <p:ph type="body" sz="quarter" idx="18"/>
          </p:nvPr>
        </p:nvSpPr>
        <p:spPr>
          <a:xfrm>
            <a:off x="348916" y="1455821"/>
            <a:ext cx="10721949" cy="3573379"/>
          </a:xfrm>
        </p:spPr>
        <p:txBody>
          <a:bodyPr>
            <a:normAutofit lnSpcReduction="10000"/>
          </a:bodyPr>
          <a:lstStyle/>
          <a:p>
            <a:pPr marL="342900" indent="-342900">
              <a:spcBef>
                <a:spcPct val="20000"/>
              </a:spcBef>
              <a:spcAft>
                <a:spcPct val="0"/>
              </a:spcAft>
            </a:pPr>
            <a:r>
              <a:rPr lang="en-US" altLang="en-US" sz="2400" dirty="0">
                <a:solidFill>
                  <a:srgbClr val="000000"/>
                </a:solidFill>
                <a:latin typeface="+mn-lt"/>
                <a:cs typeface="Arial" pitchFamily="34" charset="0"/>
              </a:rPr>
              <a:t>AmeriCorps Resources</a:t>
            </a:r>
          </a:p>
          <a:p>
            <a:pPr marL="288925" lvl="1" indent="0">
              <a:lnSpc>
                <a:spcPct val="100000"/>
              </a:lnSpc>
              <a:buNone/>
            </a:pPr>
            <a:r>
              <a:rPr lang="en-US" sz="2400" dirty="0">
                <a:latin typeface="+mn-lt"/>
                <a:hlinkClick r:id="rId3"/>
              </a:rPr>
              <a:t>https://www.americorps.gov/grantees-sponsors/evaluation-resources</a:t>
            </a:r>
            <a:r>
              <a:rPr lang="en-US" sz="2400" dirty="0">
                <a:latin typeface="+mn-lt"/>
              </a:rPr>
              <a:t> </a:t>
            </a:r>
          </a:p>
          <a:p>
            <a:pPr marL="342900" indent="-342900">
              <a:spcBef>
                <a:spcPct val="20000"/>
              </a:spcBef>
              <a:spcAft>
                <a:spcPct val="0"/>
              </a:spcAft>
            </a:pPr>
            <a:endParaRPr lang="en-US" altLang="en-US" sz="2400" b="1" dirty="0">
              <a:solidFill>
                <a:srgbClr val="000000"/>
              </a:solidFill>
              <a:latin typeface="+mn-lt"/>
              <a:cs typeface="Arial" pitchFamily="34" charset="0"/>
            </a:endParaRPr>
          </a:p>
          <a:p>
            <a:r>
              <a:rPr lang="en-US" sz="2400" dirty="0">
                <a:solidFill>
                  <a:srgbClr val="000000"/>
                </a:solidFill>
                <a:latin typeface="+mn-lt"/>
                <a:cs typeface="Arial" pitchFamily="34" charset="0"/>
              </a:rPr>
              <a:t>The American Evaluation Association</a:t>
            </a:r>
            <a:r>
              <a:rPr lang="en-US" sz="2400" dirty="0">
                <a:latin typeface="+mn-lt"/>
              </a:rPr>
              <a:t>: </a:t>
            </a:r>
            <a:r>
              <a:rPr lang="en-US" sz="2400" dirty="0">
                <a:latin typeface="+mn-lt"/>
                <a:hlinkClick r:id="rId4"/>
              </a:rPr>
              <a:t>http://www.eval.org</a:t>
            </a:r>
            <a:endParaRPr lang="en-US" sz="2400" dirty="0">
              <a:latin typeface="+mn-lt"/>
            </a:endParaRPr>
          </a:p>
          <a:p>
            <a:pPr marL="0" indent="0">
              <a:buNone/>
            </a:pPr>
            <a:endParaRPr lang="en-US" sz="2400" dirty="0">
              <a:latin typeface="+mn-lt"/>
            </a:endParaRPr>
          </a:p>
          <a:p>
            <a:r>
              <a:rPr lang="en-US" sz="2400" dirty="0">
                <a:latin typeface="+mn-lt"/>
              </a:rPr>
              <a:t>The Evaluation Center: </a:t>
            </a:r>
            <a:r>
              <a:rPr lang="en-US" sz="2400" dirty="0">
                <a:latin typeface="+mn-lt"/>
                <a:hlinkClick r:id="rId5"/>
              </a:rPr>
              <a:t>http://www.wmich.edu/evalctr/</a:t>
            </a:r>
            <a:endParaRPr lang="en-US" sz="2400" dirty="0">
              <a:latin typeface="+mn-lt"/>
            </a:endParaRPr>
          </a:p>
          <a:p>
            <a:pPr marL="0" indent="0">
              <a:buNone/>
            </a:pPr>
            <a:endParaRPr lang="en-US" sz="2400" dirty="0">
              <a:latin typeface="+mn-lt"/>
            </a:endParaRPr>
          </a:p>
          <a:p>
            <a:r>
              <a:rPr lang="en-US" sz="2400" dirty="0">
                <a:latin typeface="+mn-lt"/>
              </a:rPr>
              <a:t>Innovation Network’s Point K Learning Center: </a:t>
            </a:r>
            <a:r>
              <a:rPr lang="en-US" sz="2400" dirty="0">
                <a:latin typeface="+mn-lt"/>
                <a:hlinkClick r:id="rId6"/>
              </a:rPr>
              <a:t>http://www.innonet.org</a:t>
            </a:r>
            <a:endParaRPr lang="en-US" sz="2400" dirty="0">
              <a:latin typeface="+mn-lt"/>
            </a:endParaRPr>
          </a:p>
          <a:p>
            <a:endParaRPr lang="en-US" dirty="0">
              <a:latin typeface="+mn-lt"/>
            </a:endParaRPr>
          </a:p>
        </p:txBody>
      </p:sp>
      <p:sp>
        <p:nvSpPr>
          <p:cNvPr id="2" name="Title 1"/>
          <p:cNvSpPr>
            <a:spLocks noGrp="1"/>
          </p:cNvSpPr>
          <p:nvPr>
            <p:ph type="title"/>
          </p:nvPr>
        </p:nvSpPr>
        <p:spPr/>
        <p:txBody>
          <a:bodyPr>
            <a:normAutofit fontScale="90000"/>
          </a:bodyPr>
          <a:lstStyle/>
          <a:p>
            <a:r>
              <a:rPr lang="en-US" altLang="en-US" dirty="0">
                <a:latin typeface="Arial" pitchFamily="34" charset="0"/>
                <a:cs typeface="Arial" pitchFamily="34" charset="0"/>
              </a:rPr>
              <a:t>Resources</a:t>
            </a:r>
            <a:endParaRPr lang="en-US" dirty="0"/>
          </a:p>
        </p:txBody>
      </p:sp>
    </p:spTree>
    <p:extLst>
      <p:ext uri="{BB962C8B-B14F-4D97-AF65-F5344CB8AC3E}">
        <p14:creationId xmlns:p14="http://schemas.microsoft.com/office/powerpoint/2010/main" val="330361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BF8409-1A74-A69C-D8ED-DCE1FC2CE70D}"/>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fontScale="90000"/>
          </a:bodyPr>
          <a:lstStyle/>
          <a:p>
            <a:r>
              <a:rPr lang="en-US" altLang="en-US" dirty="0">
                <a:latin typeface="Arial" pitchFamily="34" charset="0"/>
                <a:cs typeface="Arial" pitchFamily="34" charset="0"/>
              </a:rPr>
              <a:t>Questions?</a:t>
            </a:r>
            <a:endParaRPr lang="en-US" dirty="0"/>
          </a:p>
        </p:txBody>
      </p:sp>
      <p:sp>
        <p:nvSpPr>
          <p:cNvPr id="6" name="Text Placeholder 5">
            <a:extLst>
              <a:ext uri="{FF2B5EF4-FFF2-40B4-BE49-F238E27FC236}">
                <a16:creationId xmlns:a16="http://schemas.microsoft.com/office/drawing/2014/main" id="{C5148F20-BAD5-DC00-990D-F23A4A5186F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8617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7048DA-60AA-88F5-4C5B-105E34B43A86}"/>
              </a:ext>
            </a:extLst>
          </p:cNvPr>
          <p:cNvSpPr>
            <a:spLocks noGrp="1"/>
          </p:cNvSpPr>
          <p:nvPr>
            <p:ph type="body" sz="quarter" idx="18"/>
          </p:nvPr>
        </p:nvSpPr>
        <p:spPr>
          <a:xfrm>
            <a:off x="463647" y="1672389"/>
            <a:ext cx="10469529" cy="3624844"/>
          </a:xfrm>
        </p:spPr>
        <p:txBody>
          <a:bodyPr>
            <a:normAutofit/>
          </a:bodyPr>
          <a:lstStyle/>
          <a:p>
            <a:r>
              <a:rPr lang="en-US" altLang="en-US" sz="2000" dirty="0"/>
              <a:t>A long-term research agenda is a series of intentional or planned program evaluations and research tools that build towards addressing a research goal.</a:t>
            </a:r>
          </a:p>
          <a:p>
            <a:r>
              <a:rPr lang="en-US" altLang="en-US" sz="2000" dirty="0"/>
              <a:t>Similar to a strategic plan, a research agenda generally spans over several years.</a:t>
            </a:r>
          </a:p>
          <a:p>
            <a:r>
              <a:rPr lang="en-US" sz="2000" dirty="0"/>
              <a:t>A research agenda is unique and should be tailored to each individual program.</a:t>
            </a:r>
          </a:p>
          <a:p>
            <a:r>
              <a:rPr lang="en-US" sz="2000" dirty="0"/>
              <a:t>A research agenda is a dynamic tool (i.e., a living document) that should be revised/updated based on new evidence, shifts in program direction, etc.</a:t>
            </a:r>
          </a:p>
          <a:p>
            <a:endParaRPr lang="en-US" sz="2000" dirty="0"/>
          </a:p>
        </p:txBody>
      </p:sp>
      <p:sp>
        <p:nvSpPr>
          <p:cNvPr id="2" name="Title 1"/>
          <p:cNvSpPr>
            <a:spLocks noGrp="1"/>
          </p:cNvSpPr>
          <p:nvPr>
            <p:ph type="title"/>
          </p:nvPr>
        </p:nvSpPr>
        <p:spPr>
          <a:xfrm>
            <a:off x="463647" y="567040"/>
            <a:ext cx="8162995" cy="720339"/>
          </a:xfrm>
        </p:spPr>
        <p:txBody>
          <a:bodyPr>
            <a:normAutofit/>
          </a:bodyPr>
          <a:lstStyle/>
          <a:p>
            <a:r>
              <a:rPr lang="en-US" dirty="0"/>
              <a:t>What is a Long-term Research Agenda?</a:t>
            </a:r>
          </a:p>
        </p:txBody>
      </p:sp>
    </p:spTree>
    <p:extLst>
      <p:ext uri="{BB962C8B-B14F-4D97-AF65-F5344CB8AC3E}">
        <p14:creationId xmlns:p14="http://schemas.microsoft.com/office/powerpoint/2010/main" val="141296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70F0C01-08FA-77F4-1E85-8F802384A186}"/>
              </a:ext>
            </a:extLst>
          </p:cNvPr>
          <p:cNvSpPr txBox="1"/>
          <p:nvPr/>
        </p:nvSpPr>
        <p:spPr>
          <a:xfrm>
            <a:off x="3046615" y="3248490"/>
            <a:ext cx="6093228" cy="369332"/>
          </a:xfrm>
          <a:prstGeom prst="rect">
            <a:avLst/>
          </a:prstGeom>
          <a:noFill/>
        </p:spPr>
        <p:txBody>
          <a:bodyPr wrap="square">
            <a:spAutoFit/>
          </a:bodyPr>
          <a:lstStyle/>
          <a:p>
            <a:pPr algn="ctr"/>
            <a:r>
              <a:rPr lang="en-US" sz="1800" b="1" dirty="0">
                <a:solidFill>
                  <a:schemeClr val="bg2"/>
                </a:solidFill>
              </a:rPr>
              <a:t>Instrument and data collection systems development</a:t>
            </a:r>
          </a:p>
        </p:txBody>
      </p:sp>
      <p:sp>
        <p:nvSpPr>
          <p:cNvPr id="11" name="Text Placeholder 8">
            <a:extLst>
              <a:ext uri="{FF2B5EF4-FFF2-40B4-BE49-F238E27FC236}">
                <a16:creationId xmlns:a16="http://schemas.microsoft.com/office/drawing/2014/main" id="{ED22FE17-6045-02EE-D865-26F8AA1FB45E}"/>
              </a:ext>
            </a:extLst>
          </p:cNvPr>
          <p:cNvSpPr txBox="1">
            <a:spLocks/>
          </p:cNvSpPr>
          <p:nvPr/>
        </p:nvSpPr>
        <p:spPr>
          <a:xfrm>
            <a:off x="1295400" y="1515546"/>
            <a:ext cx="4419600" cy="266700"/>
          </a:xfrm>
          <a:prstGeom prst="rect">
            <a:avLst/>
          </a:prstGeom>
        </p:spPr>
        <p:txBody>
          <a:bodyPr lIns="0" rIns="0"/>
          <a:lstStyle>
            <a:lvl1pPr marL="0" indent="0" algn="l" defTabSz="914400" rtl="0" eaLnBrk="1" latinLnBrk="0" hangingPunct="1">
              <a:lnSpc>
                <a:spcPct val="90000"/>
              </a:lnSpc>
              <a:spcBef>
                <a:spcPts val="1000"/>
              </a:spcBef>
              <a:buFont typeface="Arial" panose="020B0604020202020204" pitchFamily="34" charset="0"/>
              <a:buNone/>
              <a:defRPr sz="1400" kern="1200" spc="0" baseline="0">
                <a:solidFill>
                  <a:srgbClr val="102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Carrie E. Markovitz, Ph.D.</a:t>
            </a:r>
          </a:p>
          <a:p>
            <a:r>
              <a:rPr lang="en-US" sz="1800" dirty="0"/>
              <a:t>NORC at the University of Chicago</a:t>
            </a:r>
          </a:p>
          <a:p>
            <a:r>
              <a:rPr lang="en-US" sz="1800" dirty="0">
                <a:hlinkClick r:id="rId2"/>
              </a:rPr>
              <a:t>markovitz-carrie@norc.org</a:t>
            </a:r>
            <a:endParaRPr lang="en-US" sz="1800" dirty="0"/>
          </a:p>
          <a:p>
            <a:endParaRPr lang="en-US" sz="1800" dirty="0"/>
          </a:p>
          <a:p>
            <a:r>
              <a:rPr lang="en-US" sz="1800" dirty="0">
                <a:latin typeface="+mj-lt"/>
              </a:rPr>
              <a:t>To contact the Office of Research and Evaluation: </a:t>
            </a:r>
            <a:r>
              <a:rPr lang="en-US" sz="1800" u="sng" dirty="0">
                <a:solidFill>
                  <a:srgbClr val="0563C1"/>
                </a:solidFill>
                <a:latin typeface="+mj-lt"/>
                <a:ea typeface="Calibri" panose="020F0502020204030204" pitchFamily="34" charset="0"/>
                <a:cs typeface="Calibri" panose="020F0502020204030204" pitchFamily="34" charset="0"/>
                <a:hlinkClick r:id="rId3"/>
              </a:rPr>
              <a:t>evaluation@cns.gov</a:t>
            </a:r>
            <a:endParaRPr lang="en-US" sz="1800" dirty="0">
              <a:latin typeface="+mj-lt"/>
            </a:endParaRPr>
          </a:p>
        </p:txBody>
      </p:sp>
      <p:sp>
        <p:nvSpPr>
          <p:cNvPr id="12" name="Title 6">
            <a:extLst>
              <a:ext uri="{FF2B5EF4-FFF2-40B4-BE49-F238E27FC236}">
                <a16:creationId xmlns:a16="http://schemas.microsoft.com/office/drawing/2014/main" id="{960FD294-B012-0635-8D91-724A134EFAD4}"/>
              </a:ext>
            </a:extLst>
          </p:cNvPr>
          <p:cNvSpPr>
            <a:spLocks noGrp="1"/>
          </p:cNvSpPr>
          <p:nvPr>
            <p:ph type="title"/>
          </p:nvPr>
        </p:nvSpPr>
        <p:spPr>
          <a:xfrm>
            <a:off x="1295400" y="862584"/>
            <a:ext cx="6400800" cy="1115641"/>
          </a:xfrm>
        </p:spPr>
        <p:txBody>
          <a:bodyPr/>
          <a:lstStyle/>
          <a:p>
            <a:r>
              <a:rPr lang="en-US" dirty="0"/>
              <a:t>Thank you!</a:t>
            </a:r>
          </a:p>
        </p:txBody>
      </p:sp>
    </p:spTree>
    <p:extLst>
      <p:ext uri="{BB962C8B-B14F-4D97-AF65-F5344CB8AC3E}">
        <p14:creationId xmlns:p14="http://schemas.microsoft.com/office/powerpoint/2010/main" val="66083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Long-term Research Agenda</a:t>
            </a:r>
          </a:p>
        </p:txBody>
      </p:sp>
      <p:sp>
        <p:nvSpPr>
          <p:cNvPr id="3" name="Text Placeholder 2">
            <a:extLst>
              <a:ext uri="{FF2B5EF4-FFF2-40B4-BE49-F238E27FC236}">
                <a16:creationId xmlns:a16="http://schemas.microsoft.com/office/drawing/2014/main" id="{170E09B3-5C2C-DD53-1AC2-1094F5567120}"/>
              </a:ext>
            </a:extLst>
          </p:cNvPr>
          <p:cNvSpPr>
            <a:spLocks noGrp="1"/>
          </p:cNvSpPr>
          <p:nvPr>
            <p:ph type="body" sz="quarter" idx="13"/>
          </p:nvPr>
        </p:nvSpPr>
        <p:spPr/>
        <p:txBody>
          <a:bodyPr/>
          <a:lstStyle/>
          <a:p>
            <a:endParaRPr lang="en-US"/>
          </a:p>
        </p:txBody>
      </p:sp>
      <p:cxnSp>
        <p:nvCxnSpPr>
          <p:cNvPr id="4" name="Straight Arrow Connector 3">
            <a:extLst>
              <a:ext uri="{FF2B5EF4-FFF2-40B4-BE49-F238E27FC236}">
                <a16:creationId xmlns:a16="http://schemas.microsoft.com/office/drawing/2014/main" id="{8AC532B0-F12D-B6D8-68C7-020AE9D1AB05}"/>
              </a:ext>
            </a:extLst>
          </p:cNvPr>
          <p:cNvCxnSpPr>
            <a:cxnSpLocks/>
          </p:cNvCxnSpPr>
          <p:nvPr/>
        </p:nvCxnSpPr>
        <p:spPr>
          <a:xfrm flipV="1">
            <a:off x="1869447" y="1335133"/>
            <a:ext cx="0" cy="45552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2091E7F4-0F92-5F3A-692C-7F94B75F8A4B}"/>
              </a:ext>
            </a:extLst>
          </p:cNvPr>
          <p:cNvCxnSpPr>
            <a:cxnSpLocks/>
          </p:cNvCxnSpPr>
          <p:nvPr/>
        </p:nvCxnSpPr>
        <p:spPr>
          <a:xfrm flipV="1">
            <a:off x="1869447" y="5890353"/>
            <a:ext cx="841592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Arrow: Right 6">
            <a:extLst>
              <a:ext uri="{FF2B5EF4-FFF2-40B4-BE49-F238E27FC236}">
                <a16:creationId xmlns:a16="http://schemas.microsoft.com/office/drawing/2014/main" id="{68BC6A37-4628-F83D-821B-1E013067676D}"/>
              </a:ext>
            </a:extLst>
          </p:cNvPr>
          <p:cNvSpPr/>
          <p:nvPr/>
        </p:nvSpPr>
        <p:spPr>
          <a:xfrm>
            <a:off x="2008992" y="4992030"/>
            <a:ext cx="8373729" cy="813732"/>
          </a:xfrm>
          <a:prstGeom prst="rightArrow">
            <a:avLst/>
          </a:prstGeom>
          <a:solidFill>
            <a:schemeClr val="tx1"/>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D65FCD0-019D-05B9-074E-3E60222F3090}"/>
              </a:ext>
            </a:extLst>
          </p:cNvPr>
          <p:cNvSpPr/>
          <p:nvPr/>
        </p:nvSpPr>
        <p:spPr>
          <a:xfrm>
            <a:off x="2903060" y="3962284"/>
            <a:ext cx="7382309" cy="813732"/>
          </a:xfrm>
          <a:prstGeom prst="rightArrow">
            <a:avLst/>
          </a:prstGeom>
          <a:solidFill>
            <a:schemeClr val="accent2"/>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BDFEF6A-AA03-292A-6BE3-6F8EB5D2560D}"/>
              </a:ext>
            </a:extLst>
          </p:cNvPr>
          <p:cNvSpPr/>
          <p:nvPr/>
        </p:nvSpPr>
        <p:spPr>
          <a:xfrm>
            <a:off x="4236908" y="2940226"/>
            <a:ext cx="6048460" cy="813732"/>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A487A2-E18C-28F2-136D-FA278102BCBD}"/>
              </a:ext>
            </a:extLst>
          </p:cNvPr>
          <p:cNvSpPr/>
          <p:nvPr/>
        </p:nvSpPr>
        <p:spPr>
          <a:xfrm>
            <a:off x="2189994" y="1645524"/>
            <a:ext cx="8095374" cy="813730"/>
          </a:xfrm>
          <a:prstGeom prst="rect">
            <a:avLst/>
          </a:prstGeom>
          <a:solidFill>
            <a:schemeClr val="bg1"/>
          </a:solidFill>
          <a:ln w="73025" cmpd="thickThin">
            <a:solidFill>
              <a:schemeClr val="tx2"/>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12FBF03-AA86-8662-C477-903C2B5F54AB}"/>
              </a:ext>
            </a:extLst>
          </p:cNvPr>
          <p:cNvSpPr txBox="1"/>
          <p:nvPr/>
        </p:nvSpPr>
        <p:spPr>
          <a:xfrm>
            <a:off x="2483610" y="1813304"/>
            <a:ext cx="7499759" cy="523220"/>
          </a:xfrm>
          <a:prstGeom prst="rect">
            <a:avLst/>
          </a:prstGeom>
          <a:noFill/>
        </p:spPr>
        <p:txBody>
          <a:bodyPr wrap="square" rtlCol="0">
            <a:spAutoFit/>
          </a:bodyPr>
          <a:lstStyle/>
          <a:p>
            <a:pPr algn="ctr"/>
            <a:r>
              <a:rPr lang="en-US" sz="2800" dirty="0">
                <a:solidFill>
                  <a:schemeClr val="bg2"/>
                </a:solidFill>
              </a:rPr>
              <a:t>Research Goal</a:t>
            </a:r>
          </a:p>
        </p:txBody>
      </p:sp>
      <p:sp>
        <p:nvSpPr>
          <p:cNvPr id="12" name="TextBox 11">
            <a:extLst>
              <a:ext uri="{FF2B5EF4-FFF2-40B4-BE49-F238E27FC236}">
                <a16:creationId xmlns:a16="http://schemas.microsoft.com/office/drawing/2014/main" id="{20E1D5A4-56FF-6C61-DDB8-9A1B19890D65}"/>
              </a:ext>
            </a:extLst>
          </p:cNvPr>
          <p:cNvSpPr txBox="1"/>
          <p:nvPr/>
        </p:nvSpPr>
        <p:spPr>
          <a:xfrm>
            <a:off x="5402977" y="3105244"/>
            <a:ext cx="3885401" cy="400110"/>
          </a:xfrm>
          <a:prstGeom prst="rect">
            <a:avLst/>
          </a:prstGeom>
          <a:noFill/>
        </p:spPr>
        <p:txBody>
          <a:bodyPr wrap="square" rtlCol="0">
            <a:spAutoFit/>
          </a:bodyPr>
          <a:lstStyle/>
          <a:p>
            <a:pPr algn="ctr"/>
            <a:r>
              <a:rPr lang="en-US" sz="2000" b="1" dirty="0">
                <a:solidFill>
                  <a:schemeClr val="bg2"/>
                </a:solidFill>
              </a:rPr>
              <a:t>Program evaluation</a:t>
            </a:r>
          </a:p>
        </p:txBody>
      </p:sp>
      <p:sp>
        <p:nvSpPr>
          <p:cNvPr id="13" name="TextBox 12">
            <a:extLst>
              <a:ext uri="{FF2B5EF4-FFF2-40B4-BE49-F238E27FC236}">
                <a16:creationId xmlns:a16="http://schemas.microsoft.com/office/drawing/2014/main" id="{11B8B6A7-F90D-74CF-DFCC-4B56054C833D}"/>
              </a:ext>
            </a:extLst>
          </p:cNvPr>
          <p:cNvSpPr txBox="1"/>
          <p:nvPr/>
        </p:nvSpPr>
        <p:spPr>
          <a:xfrm>
            <a:off x="2903060" y="4136661"/>
            <a:ext cx="6825140" cy="400110"/>
          </a:xfrm>
          <a:prstGeom prst="rect">
            <a:avLst/>
          </a:prstGeom>
          <a:noFill/>
        </p:spPr>
        <p:txBody>
          <a:bodyPr wrap="square" rtlCol="0">
            <a:spAutoFit/>
          </a:bodyPr>
          <a:lstStyle/>
          <a:p>
            <a:pPr algn="ctr"/>
            <a:r>
              <a:rPr lang="en-US" sz="2000" b="1" dirty="0">
                <a:solidFill>
                  <a:schemeClr val="bg2"/>
                </a:solidFill>
              </a:rPr>
              <a:t>Instrument and data collection systems development</a:t>
            </a:r>
          </a:p>
        </p:txBody>
      </p:sp>
      <p:sp>
        <p:nvSpPr>
          <p:cNvPr id="14" name="TextBox 13">
            <a:extLst>
              <a:ext uri="{FF2B5EF4-FFF2-40B4-BE49-F238E27FC236}">
                <a16:creationId xmlns:a16="http://schemas.microsoft.com/office/drawing/2014/main" id="{78F01B33-9587-150D-2706-A9C99343559E}"/>
              </a:ext>
            </a:extLst>
          </p:cNvPr>
          <p:cNvSpPr txBox="1"/>
          <p:nvPr/>
        </p:nvSpPr>
        <p:spPr>
          <a:xfrm>
            <a:off x="2002704" y="5153957"/>
            <a:ext cx="8271541" cy="400110"/>
          </a:xfrm>
          <a:prstGeom prst="rect">
            <a:avLst/>
          </a:prstGeom>
          <a:noFill/>
        </p:spPr>
        <p:txBody>
          <a:bodyPr wrap="square" rtlCol="0">
            <a:spAutoFit/>
          </a:bodyPr>
          <a:lstStyle/>
          <a:p>
            <a:pPr algn="ctr"/>
            <a:r>
              <a:rPr lang="en-US" sz="2000" b="1" dirty="0">
                <a:solidFill>
                  <a:schemeClr val="bg2"/>
                </a:solidFill>
              </a:rPr>
              <a:t>Performance measurement</a:t>
            </a:r>
          </a:p>
        </p:txBody>
      </p:sp>
    </p:spTree>
    <p:extLst>
      <p:ext uri="{BB962C8B-B14F-4D97-AF65-F5344CB8AC3E}">
        <p14:creationId xmlns:p14="http://schemas.microsoft.com/office/powerpoint/2010/main" val="407616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7E9C3C-52DE-D8E1-E374-FB98274B6F01}"/>
              </a:ext>
            </a:extLst>
          </p:cNvPr>
          <p:cNvSpPr>
            <a:spLocks noGrp="1"/>
          </p:cNvSpPr>
          <p:nvPr>
            <p:ph type="body" sz="quarter" idx="18"/>
          </p:nvPr>
        </p:nvSpPr>
        <p:spPr>
          <a:xfrm>
            <a:off x="463647" y="2012612"/>
            <a:ext cx="10583155" cy="3200400"/>
          </a:xfrm>
        </p:spPr>
        <p:txBody>
          <a:bodyPr>
            <a:normAutofit/>
          </a:bodyPr>
          <a:lstStyle/>
          <a:p>
            <a:pPr marL="285750" lvl="1" indent="-285750">
              <a:lnSpc>
                <a:spcPct val="100000"/>
              </a:lnSpc>
              <a:spcBef>
                <a:spcPts val="1000"/>
              </a:spcBef>
              <a:buClr>
                <a:schemeClr val="accent2"/>
              </a:buClr>
              <a:buSzPct val="100000"/>
            </a:pPr>
            <a:r>
              <a:rPr lang="en-US" sz="2000" kern="0" dirty="0"/>
              <a:t>A research agenda sets clear goals for what program stakeholders want or need to know about the program years into the future</a:t>
            </a:r>
          </a:p>
          <a:p>
            <a:pPr marL="285750" lvl="1" indent="-285750">
              <a:lnSpc>
                <a:spcPct val="100000"/>
              </a:lnSpc>
              <a:spcBef>
                <a:spcPts val="1000"/>
              </a:spcBef>
              <a:buClr>
                <a:schemeClr val="accent2"/>
              </a:buClr>
              <a:buSzPct val="100000"/>
            </a:pPr>
            <a:r>
              <a:rPr lang="en-US" sz="2000" kern="0" dirty="0"/>
              <a:t>A research agenda defines your destination, then identifies the supporting steps that will get you there</a:t>
            </a:r>
          </a:p>
          <a:p>
            <a:pPr marL="285750" lvl="1" indent="-285750">
              <a:lnSpc>
                <a:spcPct val="100000"/>
              </a:lnSpc>
              <a:spcBef>
                <a:spcPts val="1000"/>
              </a:spcBef>
              <a:buClr>
                <a:schemeClr val="accent2"/>
              </a:buClr>
              <a:buSzPct val="100000"/>
            </a:pPr>
            <a:r>
              <a:rPr lang="en-US" sz="2000" kern="0" dirty="0"/>
              <a:t>A research agenda continues to build evidence of program effectiveness</a:t>
            </a:r>
          </a:p>
          <a:p>
            <a:pPr marL="285750" lvl="1" indent="-285750">
              <a:lnSpc>
                <a:spcPct val="100000"/>
              </a:lnSpc>
              <a:spcBef>
                <a:spcPts val="1000"/>
              </a:spcBef>
              <a:buClr>
                <a:schemeClr val="accent2"/>
              </a:buClr>
              <a:buSzPct val="100000"/>
            </a:pPr>
            <a:r>
              <a:rPr lang="en-US" sz="2000" kern="0" dirty="0"/>
              <a:t>A research agenda demonstrates strategic investment of funds in evaluation activities </a:t>
            </a:r>
          </a:p>
        </p:txBody>
      </p:sp>
      <p:sp>
        <p:nvSpPr>
          <p:cNvPr id="2" name="Title 1"/>
          <p:cNvSpPr>
            <a:spLocks noGrp="1"/>
          </p:cNvSpPr>
          <p:nvPr>
            <p:ph type="title"/>
          </p:nvPr>
        </p:nvSpPr>
        <p:spPr>
          <a:xfrm>
            <a:off x="463647" y="567040"/>
            <a:ext cx="9907574" cy="924875"/>
          </a:xfrm>
        </p:spPr>
        <p:txBody>
          <a:bodyPr>
            <a:normAutofit/>
          </a:bodyPr>
          <a:lstStyle/>
          <a:p>
            <a:r>
              <a:rPr lang="en-US" dirty="0"/>
              <a:t>Why is it Important to Have a Long-term Research Agenda?</a:t>
            </a:r>
          </a:p>
        </p:txBody>
      </p:sp>
    </p:spTree>
    <p:extLst>
      <p:ext uri="{BB962C8B-B14F-4D97-AF65-F5344CB8AC3E}">
        <p14:creationId xmlns:p14="http://schemas.microsoft.com/office/powerpoint/2010/main" val="336193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71E648-F9B3-35F7-E202-C0536444B007}"/>
              </a:ext>
            </a:extLst>
          </p:cNvPr>
          <p:cNvSpPr>
            <a:spLocks noGrp="1"/>
          </p:cNvSpPr>
          <p:nvPr>
            <p:ph type="body" sz="quarter" idx="18"/>
          </p:nvPr>
        </p:nvSpPr>
        <p:spPr>
          <a:xfrm>
            <a:off x="463647" y="1588168"/>
            <a:ext cx="10920039" cy="3624844"/>
          </a:xfrm>
        </p:spPr>
        <p:txBody>
          <a:bodyPr>
            <a:normAutofit/>
          </a:bodyPr>
          <a:lstStyle/>
          <a:p>
            <a:r>
              <a:rPr lang="en-US" sz="2000" dirty="0"/>
              <a:t>What does a long-term research agenda look like?  </a:t>
            </a:r>
          </a:p>
          <a:p>
            <a:pPr lvl="1"/>
            <a:r>
              <a:rPr lang="en-US" sz="2000" dirty="0"/>
              <a:t>What do we want to have learned 5 years from now? 10 years from now?</a:t>
            </a:r>
          </a:p>
          <a:p>
            <a:pPr lvl="1"/>
            <a:r>
              <a:rPr lang="en-US" sz="2000" dirty="0"/>
              <a:t>Work backwards: define your destination, then name the supporting steps that will get you there</a:t>
            </a:r>
          </a:p>
          <a:p>
            <a:pPr lvl="1"/>
            <a:r>
              <a:rPr lang="en-US" sz="2000" dirty="0"/>
              <a:t>Each evaluation should build on what you learned previously</a:t>
            </a:r>
          </a:p>
          <a:p>
            <a:pPr lvl="1"/>
            <a:r>
              <a:rPr lang="en-US" sz="2000" dirty="0"/>
              <a:t>If you invest evaluation money strategically, scarce resources can have a big impact</a:t>
            </a:r>
          </a:p>
          <a:p>
            <a:pPr marL="914400" lvl="2" indent="0">
              <a:buNone/>
            </a:pPr>
            <a:endParaRPr lang="en-US" sz="2000" dirty="0">
              <a:solidFill>
                <a:schemeClr val="tx1"/>
              </a:solidFill>
            </a:endParaRPr>
          </a:p>
          <a:p>
            <a:pPr lvl="1"/>
            <a:endParaRPr lang="en-US" sz="2000" dirty="0"/>
          </a:p>
          <a:p>
            <a:endParaRPr lang="en-US" sz="2000" dirty="0"/>
          </a:p>
          <a:p>
            <a:endParaRPr lang="en-US" sz="2000" dirty="0"/>
          </a:p>
        </p:txBody>
      </p:sp>
      <p:sp>
        <p:nvSpPr>
          <p:cNvPr id="2" name="Title 1"/>
          <p:cNvSpPr>
            <a:spLocks noGrp="1"/>
          </p:cNvSpPr>
          <p:nvPr>
            <p:ph type="title"/>
          </p:nvPr>
        </p:nvSpPr>
        <p:spPr>
          <a:xfrm>
            <a:off x="463647" y="567041"/>
            <a:ext cx="7693763" cy="563927"/>
          </a:xfrm>
        </p:spPr>
        <p:txBody>
          <a:bodyPr>
            <a:normAutofit/>
          </a:bodyPr>
          <a:lstStyle/>
          <a:p>
            <a:r>
              <a:rPr lang="en-US" dirty="0"/>
              <a:t>Build a Long-term Research Agenda</a:t>
            </a:r>
          </a:p>
        </p:txBody>
      </p:sp>
      <p:sp>
        <p:nvSpPr>
          <p:cNvPr id="4" name="Slide Number Placeholder 3"/>
          <p:cNvSpPr>
            <a:spLocks noGrp="1"/>
          </p:cNvSpPr>
          <p:nvPr>
            <p:ph type="sldNum" sz="quarter" idx="21"/>
          </p:nvPr>
        </p:nvSpPr>
        <p:spPr>
          <a:prstGeom prst="rect">
            <a:avLst/>
          </a:prstGeom>
        </p:spPr>
        <p:txBody>
          <a:bodyPr/>
          <a:lstStyle/>
          <a:p>
            <a:fld id="{87586D39-9675-4FDB-A403-EAAB44209BB9}" type="slidenum">
              <a:rPr lang="en-US" smtClean="0"/>
              <a:pPr/>
              <a:t>7</a:t>
            </a:fld>
            <a:endParaRPr lang="en-US" dirty="0"/>
          </a:p>
        </p:txBody>
      </p:sp>
    </p:spTree>
    <p:extLst>
      <p:ext uri="{BB962C8B-B14F-4D97-AF65-F5344CB8AC3E}">
        <p14:creationId xmlns:p14="http://schemas.microsoft.com/office/powerpoint/2010/main" val="157394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E3C718-B6AF-0DEA-225F-5172C9F95B92}"/>
              </a:ext>
            </a:extLst>
          </p:cNvPr>
          <p:cNvSpPr>
            <a:spLocks noGrp="1"/>
          </p:cNvSpPr>
          <p:nvPr>
            <p:ph type="body" sz="quarter" idx="18"/>
          </p:nvPr>
        </p:nvSpPr>
        <p:spPr>
          <a:xfrm>
            <a:off x="372979" y="1215189"/>
            <a:ext cx="11010707" cy="5233737"/>
          </a:xfrm>
        </p:spPr>
        <p:txBody>
          <a:bodyPr>
            <a:normAutofit fontScale="92500"/>
          </a:bodyPr>
          <a:lstStyle/>
          <a:p>
            <a:r>
              <a:rPr lang="en-US" sz="2400" dirty="0"/>
              <a:t>AmeriCorps Housing Assistance Program</a:t>
            </a:r>
          </a:p>
          <a:p>
            <a:r>
              <a:rPr lang="en-US" sz="2400" dirty="0"/>
              <a:t>Goal: Demonstrate that the program has a positive impact on beneficiaries via an impact evaluation or quasi-experimental evaluation.</a:t>
            </a:r>
          </a:p>
          <a:p>
            <a:pPr lvl="1"/>
            <a:r>
              <a:rPr lang="en-US" sz="1900" b="1" dirty="0"/>
              <a:t>Step 1</a:t>
            </a:r>
            <a:r>
              <a:rPr lang="en-US" sz="1900" dirty="0"/>
              <a:t>: Collect program data, routinely, on family background characteristics and number of families served. </a:t>
            </a:r>
          </a:p>
          <a:p>
            <a:pPr lvl="1"/>
            <a:r>
              <a:rPr lang="en-US" sz="1900" b="1" dirty="0"/>
              <a:t>Step 2</a:t>
            </a:r>
            <a:r>
              <a:rPr lang="en-US" sz="1900" dirty="0"/>
              <a:t>: Process study: Is the program being implemented with fidelity to the model? </a:t>
            </a:r>
          </a:p>
          <a:p>
            <a:pPr lvl="1"/>
            <a:r>
              <a:rPr lang="en-US" sz="1900" b="1" dirty="0"/>
              <a:t>Step 3:</a:t>
            </a:r>
            <a:r>
              <a:rPr lang="en-US" sz="1900" dirty="0"/>
              <a:t> Collect pre/post outcome data each year via annual survey.</a:t>
            </a:r>
          </a:p>
          <a:p>
            <a:pPr lvl="1"/>
            <a:r>
              <a:rPr lang="en-US" sz="1900" b="1" dirty="0"/>
              <a:t>Step 4</a:t>
            </a:r>
            <a:r>
              <a:rPr lang="en-US" sz="1900" dirty="0"/>
              <a:t>: In addition to data collected from Steps 1&amp;2, collect long-term outcomes data via follow-up survey (1 year post- program) </a:t>
            </a:r>
          </a:p>
          <a:p>
            <a:pPr lvl="1"/>
            <a:r>
              <a:rPr lang="en-US" sz="1900" b="1" dirty="0"/>
              <a:t>Step 5</a:t>
            </a:r>
            <a:r>
              <a:rPr lang="en-US" sz="1900" dirty="0"/>
              <a:t>: Local demand for program services exceeds the services provided by the program, so identify other local public and private sources providing services to similar families to serve as a comparison group and conduct a quasi-experimental design (QED study).</a:t>
            </a:r>
          </a:p>
          <a:p>
            <a:pPr lvl="1"/>
            <a:endParaRPr lang="en-US" dirty="0"/>
          </a:p>
          <a:p>
            <a:endParaRPr lang="en-US" dirty="0"/>
          </a:p>
        </p:txBody>
      </p:sp>
      <p:sp>
        <p:nvSpPr>
          <p:cNvPr id="2" name="Title 1"/>
          <p:cNvSpPr>
            <a:spLocks noGrp="1"/>
          </p:cNvSpPr>
          <p:nvPr>
            <p:ph type="title"/>
          </p:nvPr>
        </p:nvSpPr>
        <p:spPr>
          <a:xfrm>
            <a:off x="463648" y="409074"/>
            <a:ext cx="8969110" cy="577067"/>
          </a:xfrm>
        </p:spPr>
        <p:txBody>
          <a:bodyPr>
            <a:normAutofit/>
          </a:bodyPr>
          <a:lstStyle/>
          <a:p>
            <a:r>
              <a:rPr lang="en-US" dirty="0"/>
              <a:t>Example of a Long-term Research Agenda</a:t>
            </a:r>
          </a:p>
        </p:txBody>
      </p:sp>
      <p:sp>
        <p:nvSpPr>
          <p:cNvPr id="4" name="Slide Number Placeholder 3"/>
          <p:cNvSpPr>
            <a:spLocks noGrp="1"/>
          </p:cNvSpPr>
          <p:nvPr>
            <p:ph type="sldNum" sz="quarter" idx="21"/>
          </p:nvPr>
        </p:nvSpPr>
        <p:spPr>
          <a:prstGeom prst="rect">
            <a:avLst/>
          </a:prstGeom>
        </p:spPr>
        <p:txBody>
          <a:bodyPr/>
          <a:lstStyle/>
          <a:p>
            <a:fld id="{87586D39-9675-4FDB-A403-EAAB44209BB9}" type="slidenum">
              <a:rPr lang="en-US" smtClean="0"/>
              <a:pPr/>
              <a:t>8</a:t>
            </a:fld>
            <a:endParaRPr lang="en-US" dirty="0"/>
          </a:p>
        </p:txBody>
      </p:sp>
    </p:spTree>
    <p:extLst>
      <p:ext uri="{BB962C8B-B14F-4D97-AF65-F5344CB8AC3E}">
        <p14:creationId xmlns:p14="http://schemas.microsoft.com/office/powerpoint/2010/main" val="188515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BF1AAF01-5487-A82E-5CE8-2ADBB417D74C}"/>
              </a:ext>
            </a:extLst>
          </p:cNvPr>
          <p:cNvCxnSpPr>
            <a:cxnSpLocks/>
          </p:cNvCxnSpPr>
          <p:nvPr/>
        </p:nvCxnSpPr>
        <p:spPr>
          <a:xfrm flipV="1">
            <a:off x="2014400" y="1084285"/>
            <a:ext cx="0" cy="40005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BA9B5F8-BE0F-6FB7-8B69-04190B1F9176}"/>
              </a:ext>
            </a:extLst>
          </p:cNvPr>
          <p:cNvCxnSpPr>
            <a:cxnSpLocks/>
          </p:cNvCxnSpPr>
          <p:nvPr/>
        </p:nvCxnSpPr>
        <p:spPr>
          <a:xfrm>
            <a:off x="2007402" y="5084785"/>
            <a:ext cx="762861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Arrow: Right 2">
            <a:extLst>
              <a:ext uri="{FF2B5EF4-FFF2-40B4-BE49-F238E27FC236}">
                <a16:creationId xmlns:a16="http://schemas.microsoft.com/office/drawing/2014/main" id="{9A935EF5-53CD-4493-70FD-E0CB6EC0365E}"/>
              </a:ext>
            </a:extLst>
          </p:cNvPr>
          <p:cNvSpPr/>
          <p:nvPr/>
        </p:nvSpPr>
        <p:spPr>
          <a:xfrm>
            <a:off x="2139530" y="4354407"/>
            <a:ext cx="7496483" cy="63681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C8946837-7941-0A28-A422-B459E5589831}"/>
              </a:ext>
            </a:extLst>
          </p:cNvPr>
          <p:cNvSpPr txBox="1"/>
          <p:nvPr/>
        </p:nvSpPr>
        <p:spPr>
          <a:xfrm>
            <a:off x="3122550" y="4523322"/>
            <a:ext cx="5530440" cy="323165"/>
          </a:xfrm>
          <a:prstGeom prst="rect">
            <a:avLst/>
          </a:prstGeom>
          <a:noFill/>
        </p:spPr>
        <p:txBody>
          <a:bodyPr wrap="square" rtlCol="0">
            <a:spAutoFit/>
          </a:bodyPr>
          <a:lstStyle/>
          <a:p>
            <a:pPr algn="ctr"/>
            <a:r>
              <a:rPr lang="en-US" sz="1500" b="1" dirty="0">
                <a:solidFill>
                  <a:schemeClr val="bg1"/>
                </a:solidFill>
              </a:rPr>
              <a:t>Collect routine program data</a:t>
            </a:r>
          </a:p>
        </p:txBody>
      </p:sp>
      <p:sp>
        <p:nvSpPr>
          <p:cNvPr id="5" name="Rectangle 4">
            <a:extLst>
              <a:ext uri="{FF2B5EF4-FFF2-40B4-BE49-F238E27FC236}">
                <a16:creationId xmlns:a16="http://schemas.microsoft.com/office/drawing/2014/main" id="{57E40864-EE14-F49B-301A-D5701A4D58CB}"/>
              </a:ext>
            </a:extLst>
          </p:cNvPr>
          <p:cNvSpPr/>
          <p:nvPr/>
        </p:nvSpPr>
        <p:spPr>
          <a:xfrm>
            <a:off x="2659045" y="3812101"/>
            <a:ext cx="1945432" cy="38858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350" b="1" dirty="0">
                <a:solidFill>
                  <a:schemeClr val="bg2"/>
                </a:solidFill>
              </a:rPr>
              <a:t>Process </a:t>
            </a:r>
            <a:r>
              <a:rPr lang="en-US" sz="1400" b="1" dirty="0">
                <a:solidFill>
                  <a:schemeClr val="bg2"/>
                </a:solidFill>
              </a:rPr>
              <a:t>evaluation</a:t>
            </a:r>
            <a:endParaRPr lang="en-US" sz="1350" b="1" dirty="0">
              <a:solidFill>
                <a:schemeClr val="bg2"/>
              </a:solidFill>
            </a:endParaRPr>
          </a:p>
        </p:txBody>
      </p:sp>
      <p:sp>
        <p:nvSpPr>
          <p:cNvPr id="7" name="Rectangle 6">
            <a:extLst>
              <a:ext uri="{FF2B5EF4-FFF2-40B4-BE49-F238E27FC236}">
                <a16:creationId xmlns:a16="http://schemas.microsoft.com/office/drawing/2014/main" id="{C463E248-0154-8FCF-7E4B-367CD8348864}"/>
              </a:ext>
            </a:extLst>
          </p:cNvPr>
          <p:cNvSpPr/>
          <p:nvPr/>
        </p:nvSpPr>
        <p:spPr>
          <a:xfrm>
            <a:off x="4136513" y="2986117"/>
            <a:ext cx="3960691" cy="53006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350" b="1" dirty="0">
                <a:solidFill>
                  <a:schemeClr val="bg2"/>
                </a:solidFill>
              </a:rPr>
              <a:t>Pre-post outcome data via survey (e.g., non-experimental outcome evaluation)</a:t>
            </a:r>
          </a:p>
        </p:txBody>
      </p:sp>
      <p:sp>
        <p:nvSpPr>
          <p:cNvPr id="8" name="Rectangle 7">
            <a:extLst>
              <a:ext uri="{FF2B5EF4-FFF2-40B4-BE49-F238E27FC236}">
                <a16:creationId xmlns:a16="http://schemas.microsoft.com/office/drawing/2014/main" id="{1A2406E0-2366-24DB-5795-9776E4D0E728}"/>
              </a:ext>
            </a:extLst>
          </p:cNvPr>
          <p:cNvSpPr/>
          <p:nvPr/>
        </p:nvSpPr>
        <p:spPr>
          <a:xfrm>
            <a:off x="5442635" y="2155391"/>
            <a:ext cx="3072170" cy="47737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Long term outcome data via follow-up survey</a:t>
            </a:r>
          </a:p>
        </p:txBody>
      </p:sp>
      <p:sp>
        <p:nvSpPr>
          <p:cNvPr id="9" name="Rectangle 8">
            <a:extLst>
              <a:ext uri="{FF2B5EF4-FFF2-40B4-BE49-F238E27FC236}">
                <a16:creationId xmlns:a16="http://schemas.microsoft.com/office/drawing/2014/main" id="{33976F5A-A440-CD4F-9D85-3764DA2FE611}"/>
              </a:ext>
            </a:extLst>
          </p:cNvPr>
          <p:cNvSpPr/>
          <p:nvPr/>
        </p:nvSpPr>
        <p:spPr>
          <a:xfrm>
            <a:off x="7507067" y="1325839"/>
            <a:ext cx="2015479" cy="49156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2"/>
                </a:solidFill>
              </a:rPr>
              <a:t>Quasi-experimental design (QED)</a:t>
            </a:r>
          </a:p>
        </p:txBody>
      </p:sp>
      <p:sp>
        <p:nvSpPr>
          <p:cNvPr id="2" name="Title 1">
            <a:extLst>
              <a:ext uri="{FF2B5EF4-FFF2-40B4-BE49-F238E27FC236}">
                <a16:creationId xmlns:a16="http://schemas.microsoft.com/office/drawing/2014/main" id="{89112111-005E-3AFD-9383-13C4B7F20010}"/>
              </a:ext>
            </a:extLst>
          </p:cNvPr>
          <p:cNvSpPr>
            <a:spLocks noGrp="1"/>
          </p:cNvSpPr>
          <p:nvPr>
            <p:ph type="title"/>
          </p:nvPr>
        </p:nvSpPr>
        <p:spPr>
          <a:xfrm>
            <a:off x="463648" y="349329"/>
            <a:ext cx="9449092" cy="491568"/>
          </a:xfrm>
        </p:spPr>
        <p:txBody>
          <a:bodyPr>
            <a:normAutofit fontScale="90000"/>
          </a:bodyPr>
          <a:lstStyle/>
          <a:p>
            <a:r>
              <a:rPr lang="en-US" sz="3200" dirty="0"/>
              <a:t>Example: Stages in a Long-term Research Agenda</a:t>
            </a:r>
            <a:endParaRPr lang="en-US" dirty="0"/>
          </a:p>
        </p:txBody>
      </p:sp>
      <p:sp>
        <p:nvSpPr>
          <p:cNvPr id="11" name="Content Placeholder 10">
            <a:extLst>
              <a:ext uri="{FF2B5EF4-FFF2-40B4-BE49-F238E27FC236}">
                <a16:creationId xmlns:a16="http://schemas.microsoft.com/office/drawing/2014/main" id="{7A0F9942-C257-9F92-F130-341698CD9C3D}"/>
              </a:ext>
            </a:extLst>
          </p:cNvPr>
          <p:cNvSpPr>
            <a:spLocks noGrp="1"/>
          </p:cNvSpPr>
          <p:nvPr>
            <p:ph type="body" sz="quarter" idx="13"/>
          </p:nvPr>
        </p:nvSpPr>
        <p:spPr>
          <a:xfrm>
            <a:off x="463648" y="5176561"/>
            <a:ext cx="11728352" cy="1522819"/>
          </a:xfrm>
        </p:spPr>
        <p:txBody>
          <a:bodyPr/>
          <a:lstStyle/>
          <a:p>
            <a:r>
              <a:rPr lang="en-US" sz="1800" b="1" dirty="0"/>
              <a:t>Program: </a:t>
            </a:r>
            <a:r>
              <a:rPr lang="en-US" sz="1800" dirty="0"/>
              <a:t>AmeriCorps program provides housing assistance for low-income families.</a:t>
            </a:r>
          </a:p>
          <a:p>
            <a:r>
              <a:rPr lang="en-US" sz="1800" b="1" dirty="0"/>
              <a:t>Research Goal: </a:t>
            </a:r>
            <a:r>
              <a:rPr lang="en-US" sz="1800" dirty="0"/>
              <a:t>Demonstrate that the program has a positive impact on beneficiaries via a quasi-experimental design (QED)</a:t>
            </a:r>
          </a:p>
        </p:txBody>
      </p:sp>
    </p:spTree>
    <p:extLst>
      <p:ext uri="{BB962C8B-B14F-4D97-AF65-F5344CB8AC3E}">
        <p14:creationId xmlns:p14="http://schemas.microsoft.com/office/powerpoint/2010/main" val="2781418534"/>
      </p:ext>
    </p:extLst>
  </p:cSld>
  <p:clrMapOvr>
    <a:masterClrMapping/>
  </p:clrMapOvr>
</p:sld>
</file>

<file path=ppt/theme/theme1.xml><?xml version="1.0" encoding="utf-8"?>
<a:theme xmlns:a="http://schemas.openxmlformats.org/drawingml/2006/main" name="COVER ALT ">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6EC63F7E-9DDD-4D15-AB52-D756785E8E61}"/>
    </a:ext>
  </a:extLst>
</a:theme>
</file>

<file path=ppt/theme/theme2.xml><?xml version="1.0" encoding="utf-8"?>
<a:theme xmlns:a="http://schemas.openxmlformats.org/drawingml/2006/main" name="ALT 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7BED4A0E-29A8-4620-8681-ABCE5E62D774}"/>
    </a:ext>
  </a:extLst>
</a:theme>
</file>

<file path=ppt/theme/theme3.xml><?xml version="1.0" encoding="utf-8"?>
<a:theme xmlns:a="http://schemas.openxmlformats.org/drawingml/2006/main" name="1_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33A86341-3FCA-4C83-84D0-0A26AE8325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f0e955b-4959-4947-ae61-37b4ef4861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FEF3D6E0C7A54A95F8012C750E764F" ma:contentTypeVersion="14" ma:contentTypeDescription="Create a new document." ma:contentTypeScope="" ma:versionID="f8a3d6fbaf38e5e24919e9385603d51d">
  <xsd:schema xmlns:xsd="http://www.w3.org/2001/XMLSchema" xmlns:xs="http://www.w3.org/2001/XMLSchema" xmlns:p="http://schemas.microsoft.com/office/2006/metadata/properties" xmlns:ns3="cf0e955b-4959-4947-ae61-37b4ef48618a" targetNamespace="http://schemas.microsoft.com/office/2006/metadata/properties" ma:root="true" ma:fieldsID="e12b8f7b5266bee24e0d063ef66d5f97" ns3:_="">
    <xsd:import namespace="cf0e955b-4959-4947-ae61-37b4ef48618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e955b-4959-4947-ae61-37b4ef486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E9CF3D-C1D8-46D8-AE69-48DAE5AB17ED}">
  <ds:schemaRefs>
    <ds:schemaRef ds:uri="http://purl.org/dc/terms/"/>
    <ds:schemaRef ds:uri="http://schemas.microsoft.com/office/infopath/2007/PartnerControl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cf0e955b-4959-4947-ae61-37b4ef48618a"/>
    <ds:schemaRef ds:uri="http://schemas.microsoft.com/office/2006/metadata/properties"/>
  </ds:schemaRefs>
</ds:datastoreItem>
</file>

<file path=customXml/itemProps2.xml><?xml version="1.0" encoding="utf-8"?>
<ds:datastoreItem xmlns:ds="http://schemas.openxmlformats.org/officeDocument/2006/customXml" ds:itemID="{552AF4B7-0868-4C09-B447-C3DB581FCF38}">
  <ds:schemaRefs>
    <ds:schemaRef ds:uri="http://schemas.microsoft.com/sharepoint/v3/contenttype/forms"/>
  </ds:schemaRefs>
</ds:datastoreItem>
</file>

<file path=customXml/itemProps3.xml><?xml version="1.0" encoding="utf-8"?>
<ds:datastoreItem xmlns:ds="http://schemas.openxmlformats.org/officeDocument/2006/customXml" ds:itemID="{285E2E1F-08EF-4DF4-9AB9-B0597DCAF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e955b-4959-4947-ae61-37b4ef486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Best Practices Evaluation Plan Presentation_new</Template>
  <TotalTime>2373</TotalTime>
  <Words>10252</Words>
  <Application>Microsoft Office PowerPoint</Application>
  <PresentationFormat>Widescreen</PresentationFormat>
  <Paragraphs>618</Paragraphs>
  <Slides>40</Slides>
  <Notes>39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ＭＳ Ｐゴシック</vt:lpstr>
      <vt:lpstr>Arial</vt:lpstr>
      <vt:lpstr>Calibri</vt:lpstr>
      <vt:lpstr>Century Gothic</vt:lpstr>
      <vt:lpstr>COVER ALT </vt:lpstr>
      <vt:lpstr>ALT Interior Slide</vt:lpstr>
      <vt:lpstr>1_Interior Slide</vt:lpstr>
      <vt:lpstr>Developing a Long-Term Research Agenda</vt:lpstr>
      <vt:lpstr>Learning Objectives</vt:lpstr>
      <vt:lpstr>PART 1 Defining a Long-term Research Agenda </vt:lpstr>
      <vt:lpstr>What is a Long-term Research Agenda?</vt:lpstr>
      <vt:lpstr>Long-term Research Agenda</vt:lpstr>
      <vt:lpstr>Why is it Important to Have a Long-term Research Agenda?</vt:lpstr>
      <vt:lpstr>Build a Long-term Research Agenda</vt:lpstr>
      <vt:lpstr>Example of a Long-term Research Agenda</vt:lpstr>
      <vt:lpstr>Example: Stages in a Long-term Research Agenda</vt:lpstr>
      <vt:lpstr>What to Consider When Developing a Long-term Research Agenda</vt:lpstr>
      <vt:lpstr>What to Consider When Developing a Long-term Research Agenda</vt:lpstr>
      <vt:lpstr>Exercise Part I: Key Considerations in Developing a Long-term Research Agenda for Your AmeriCorps Program</vt:lpstr>
      <vt:lpstr>PART 2 Building Evidence of Effectiveness </vt:lpstr>
      <vt:lpstr>Building Evidence of Effectiveness</vt:lpstr>
      <vt:lpstr>Stage 1: What is the Program Model and What is it Supposed to do?</vt:lpstr>
      <vt:lpstr>Stage 1: What is the Program Model and What is it Supposed to do?</vt:lpstr>
      <vt:lpstr>Stage 1: What is the Program Model and What is it Supposed to do?</vt:lpstr>
      <vt:lpstr>Stage 1: What is the Program Model and What is it Supposed to do?</vt:lpstr>
      <vt:lpstr>Stage 1: What is the Program Model and What is it Supposed to do?</vt:lpstr>
      <vt:lpstr>Building Evidence of Effectiveness: Stages 1-5</vt:lpstr>
      <vt:lpstr>Exercise Part II: Building Evidence of Effectiveness for Your AmeriCorps Program</vt:lpstr>
      <vt:lpstr>PART 3 Example Scenarios</vt:lpstr>
      <vt:lpstr>Scenario 1: Building a Long-term Research Agenda for a New Senior Companion Program</vt:lpstr>
      <vt:lpstr>Scenario 1: Logic Model for a Senior Companion Program (SCP)</vt:lpstr>
      <vt:lpstr>Scenario 1: Key Considerations in Developing a Long-term Research Agenda</vt:lpstr>
      <vt:lpstr>Scenario 1: Long-term Research Agenda for a Senior Companion Program (SCP)</vt:lpstr>
      <vt:lpstr>Scenario 2: Building a Long-term Research Agenda for a Large, Established AmeriCorps Program</vt:lpstr>
      <vt:lpstr>Scenario 2: Example Logic Model for Large, Established, Environmental Restoration Program </vt:lpstr>
      <vt:lpstr>Scenario 2: Key Considerations in Developing a Long-term Research Agenda</vt:lpstr>
      <vt:lpstr>Scenario 2: Long-term research agenda for large, established environmental restoration program</vt:lpstr>
      <vt:lpstr>Part 4 Exercise</vt:lpstr>
      <vt:lpstr>Exercise: Building Evidence of Effectiveness for Your AmeriCorps Program</vt:lpstr>
      <vt:lpstr>Exercise Part I: Key Considerations in Developing a Long-term Research Agenda for Your AmeriCorps Program</vt:lpstr>
      <vt:lpstr>Exercise Part II: Building Evidence of Effectiveness for Your AmeriCorps Program</vt:lpstr>
      <vt:lpstr>Exercise Part III: Long-term Research Agenda for Your AmeriCorps Program</vt:lpstr>
      <vt:lpstr>Important Points to Remember</vt:lpstr>
      <vt:lpstr>Key Points to Consider When Developing a Long-term Research Agenda</vt:lpstr>
      <vt:lpstr>Resources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Writing an Evaluation Plan</dc:title>
  <dc:creator>Jennifer Scolese</dc:creator>
  <cp:lastModifiedBy>Kelsey Bagwill</cp:lastModifiedBy>
  <cp:revision>74</cp:revision>
  <dcterms:created xsi:type="dcterms:W3CDTF">2022-03-22T14:49:49Z</dcterms:created>
  <dcterms:modified xsi:type="dcterms:W3CDTF">2024-01-03T23:00:12Z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0x01010000FEF3D6E0C7A54A95F8012C750E764F</vt:lpwstr>
  </property>
  <property fmtid="{D5CDD505-2E9C-101B-9397-08002B2CF9AE}" pid="3" name="_dlc_DocIdItemGuid">
    <vt:lpwstr>b7bba92d-934b-4f47-a0ab-4e56b8bb3ae2</vt:lpwstr>
  </property>
  <property fmtid="{D5CDD505-2E9C-101B-9397-08002B2CF9AE}" pid="4" name="MediaServiceImageTags">
    <vt:lpwstr/>
  </property>
</Properties>
</file>