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5"/>
    <p:sldMasterId id="2147483801" r:id="rId6"/>
    <p:sldMasterId id="2147483740" r:id="rId7"/>
  </p:sldMasterIdLst>
  <p:notesMasterIdLst>
    <p:notesMasterId r:id="rId60"/>
  </p:notesMasterIdLst>
  <p:handoutMasterIdLst>
    <p:handoutMasterId r:id="rId61"/>
  </p:handoutMasterIdLst>
  <p:sldIdLst>
    <p:sldId id="258" r:id="rId8"/>
    <p:sldId id="334"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10" r:id="rId55"/>
    <p:sldId id="408" r:id="rId56"/>
    <p:sldId id="409" r:id="rId57"/>
    <p:sldId id="352" r:id="rId58"/>
    <p:sldId id="36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1D54-C0A8-2941-64FB-4ECB2AC9AD2C}" name="Megan Edgin (she/her)" initials="ME(" userId="S::edgin-megan@norc.org::f46686b0-41e7-4f67-a983-f0110b9ab4c7" providerId="AD"/>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0314" autoAdjust="0"/>
  </p:normalViewPr>
  <p:slideViewPr>
    <p:cSldViewPr snapToGrid="0" snapToObjects="1">
      <p:cViewPr varScale="1">
        <p:scale>
          <a:sx n="80" d="100"/>
          <a:sy n="80" d="100"/>
        </p:scale>
        <p:origin x="1632"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ABBE3-671A-4F88-83CA-F76A3A9DD5B2}"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1BCBD478-48CF-446A-B10D-4E1DC3873290}">
      <dgm:prSet phldrT="[Text]" custT="1"/>
      <dgm:spPr>
        <a:solidFill>
          <a:srgbClr val="F3901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bg2"/>
              </a:solidFill>
              <a:latin typeface="Arial" panose="020B0604020202020204" pitchFamily="34" charset="0"/>
              <a:ea typeface="+mn-ea"/>
              <a:cs typeface="Arial" panose="020B0604020202020204" pitchFamily="34" charset="0"/>
            </a:rPr>
            <a:t>Planning</a:t>
          </a:r>
        </a:p>
      </dgm:t>
    </dgm:pt>
    <dgm:pt modelId="{1F12BA7D-41AC-414D-9276-8F778DEADC7C}" type="parTrans" cxnId="{80394ACC-D044-4DC4-835C-A0203FB86F37}">
      <dgm:prSet/>
      <dgm:spPr/>
      <dgm:t>
        <a:bodyPr/>
        <a:lstStyle/>
        <a:p>
          <a:endParaRPr lang="en-US" sz="900">
            <a:latin typeface="Arial" panose="020B0604020202020204" pitchFamily="34" charset="0"/>
            <a:cs typeface="Arial" panose="020B0604020202020204" pitchFamily="34" charset="0"/>
          </a:endParaRPr>
        </a:p>
      </dgm:t>
    </dgm:pt>
    <dgm:pt modelId="{9141FBB7-14E5-4037-985A-7F80327E4126}" type="sibTrans" cxnId="{80394ACC-D044-4DC4-835C-A0203FB86F37}">
      <dgm:prSet custT="1"/>
      <dgm:spPr>
        <a:solidFill>
          <a:srgbClr val="F390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83DD0CD1-6CD0-48AB-857C-B4D6AF552598}">
      <dgm:prSet phldrT="[Text]" custT="1"/>
      <dgm:spPr>
        <a:solidFill>
          <a:srgbClr val="69923A"/>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bg2"/>
              </a:solidFill>
              <a:latin typeface="Arial" panose="020B0604020202020204" pitchFamily="34" charset="0"/>
              <a:cs typeface="Arial" panose="020B0604020202020204" pitchFamily="34" charset="0"/>
            </a:rPr>
            <a:t>Development</a:t>
          </a:r>
          <a:endParaRPr lang="en-US" sz="1400" b="1" dirty="0">
            <a:solidFill>
              <a:schemeClr val="bg2"/>
            </a:solidFill>
            <a:latin typeface="Arial" panose="020B0604020202020204" pitchFamily="34" charset="0"/>
            <a:ea typeface="+mn-ea"/>
            <a:cs typeface="Arial" panose="020B0604020202020204" pitchFamily="34" charset="0"/>
          </a:endParaRPr>
        </a:p>
      </dgm:t>
    </dgm:pt>
    <dgm:pt modelId="{BD050B8C-C2DD-47B5-B188-17BEA228425B}" type="parTrans" cxnId="{C072B7CC-4EFC-4BB3-BCD3-04DE46251625}">
      <dgm:prSet/>
      <dgm:spPr/>
      <dgm:t>
        <a:bodyPr/>
        <a:lstStyle/>
        <a:p>
          <a:endParaRPr lang="en-US" sz="900">
            <a:latin typeface="Arial" panose="020B0604020202020204" pitchFamily="34" charset="0"/>
            <a:cs typeface="Arial" panose="020B0604020202020204" pitchFamily="34" charset="0"/>
          </a:endParaRPr>
        </a:p>
      </dgm:t>
    </dgm:pt>
    <dgm:pt modelId="{F76EA166-84D6-4298-BC08-ED748B6129A2}" type="sibTrans" cxnId="{C072B7CC-4EFC-4BB3-BCD3-04DE46251625}">
      <dgm:prSet custT="1"/>
      <dgm:spPr>
        <a:solidFill>
          <a:srgbClr val="6992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AACEA184-E8E2-48AD-A0C7-99A0982F4122}">
      <dgm:prSet phldrT="[Text]" custT="1"/>
      <dgm:spPr>
        <a:solidFill>
          <a:srgbClr val="5C7F9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bg2"/>
              </a:solidFill>
              <a:latin typeface="Arial" panose="020B0604020202020204" pitchFamily="34" charset="0"/>
              <a:cs typeface="Arial" panose="020B0604020202020204" pitchFamily="34" charset="0"/>
            </a:rPr>
            <a:t>Implementation</a:t>
          </a:r>
          <a:endParaRPr lang="en-US" sz="1400" b="1" dirty="0">
            <a:solidFill>
              <a:schemeClr val="bg2"/>
            </a:solidFill>
            <a:latin typeface="Arial" panose="020B0604020202020204" pitchFamily="34" charset="0"/>
            <a:ea typeface="+mn-ea"/>
            <a:cs typeface="Arial" panose="020B0604020202020204" pitchFamily="34" charset="0"/>
          </a:endParaRPr>
        </a:p>
      </dgm:t>
    </dgm:pt>
    <dgm:pt modelId="{1D520440-3A5F-4237-9D82-6A3A48EB3653}" type="parTrans" cxnId="{7BD3BEC2-A214-4A2B-AC95-64C50E29A1D5}">
      <dgm:prSet/>
      <dgm:spPr/>
      <dgm:t>
        <a:bodyPr/>
        <a:lstStyle/>
        <a:p>
          <a:endParaRPr lang="en-US" sz="900">
            <a:latin typeface="Arial" panose="020B0604020202020204" pitchFamily="34" charset="0"/>
            <a:cs typeface="Arial" panose="020B0604020202020204" pitchFamily="34" charset="0"/>
          </a:endParaRPr>
        </a:p>
      </dgm:t>
    </dgm:pt>
    <dgm:pt modelId="{7254825B-CFE8-48B1-9BE5-4B26BD05F197}" type="sibTrans" cxnId="{7BD3BEC2-A214-4A2B-AC95-64C50E29A1D5}">
      <dgm:prSet custT="1"/>
      <dgm:spPr>
        <a:solidFill>
          <a:srgbClr val="5C7F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2A7F4D01-DCD0-44D7-AE02-A415C5A3C192}">
      <dgm:prSet phldrT="[Text]" custT="1"/>
      <dgm:spPr>
        <a:solidFill>
          <a:srgbClr val="C0B96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a:solidFill>
                <a:schemeClr val="bg2"/>
              </a:solidFill>
              <a:latin typeface="Arial" panose="020B0604020202020204" pitchFamily="34" charset="0"/>
              <a:ea typeface="+mn-ea"/>
              <a:cs typeface="Arial" panose="020B0604020202020204" pitchFamily="34" charset="0"/>
            </a:rPr>
            <a:t>Action and Improvement</a:t>
          </a:r>
        </a:p>
      </dgm:t>
    </dgm:pt>
    <dgm:pt modelId="{97251DF1-C3C6-4E46-A6A6-518B040E22A4}" type="parTrans" cxnId="{20804422-C36C-4A12-B7C4-4CC7E3B2A11F}">
      <dgm:prSet/>
      <dgm:spPr/>
      <dgm:t>
        <a:bodyPr/>
        <a:lstStyle/>
        <a:p>
          <a:endParaRPr lang="en-US" sz="900">
            <a:latin typeface="Arial" panose="020B0604020202020204" pitchFamily="34" charset="0"/>
            <a:cs typeface="Arial" panose="020B0604020202020204" pitchFamily="34" charset="0"/>
          </a:endParaRPr>
        </a:p>
      </dgm:t>
    </dgm:pt>
    <dgm:pt modelId="{F9107885-C1ED-41D1-B984-3C376F8F9484}" type="sibTrans" cxnId="{20804422-C36C-4A12-B7C4-4CC7E3B2A11F}">
      <dgm:prSet custT="1"/>
      <dgm:spPr>
        <a:solidFill>
          <a:srgbClr val="C6BF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BB287013-0423-4DC6-8459-4CF66D9125CA}" type="pres">
      <dgm:prSet presAssocID="{556ABBE3-671A-4F88-83CA-F76A3A9DD5B2}" presName="cycle" presStyleCnt="0">
        <dgm:presLayoutVars>
          <dgm:dir/>
          <dgm:resizeHandles val="exact"/>
        </dgm:presLayoutVars>
      </dgm:prSet>
      <dgm:spPr/>
    </dgm:pt>
    <dgm:pt modelId="{86CFCCBD-7A24-43A1-BFAB-E5C24AB39E8F}" type="pres">
      <dgm:prSet presAssocID="{1BCBD478-48CF-446A-B10D-4E1DC3873290}" presName="node" presStyleLbl="node1" presStyleIdx="0" presStyleCnt="4" custScaleX="110726" custScaleY="107636">
        <dgm:presLayoutVars>
          <dgm:bulletEnabled val="1"/>
        </dgm:presLayoutVars>
      </dgm:prSet>
      <dgm:spPr>
        <a:xfrm>
          <a:off x="2391432" y="452"/>
          <a:ext cx="754335" cy="754335"/>
        </a:xfrm>
        <a:prstGeom prst="ellipse">
          <a:avLst/>
        </a:prstGeom>
      </dgm:spPr>
    </dgm:pt>
    <dgm:pt modelId="{9DC34612-DE93-47CA-80C1-11E836A7DE48}" type="pres">
      <dgm:prSet presAssocID="{9141FBB7-14E5-4037-985A-7F80327E4126}" presName="sibTrans" presStyleLbl="sibTrans2D1" presStyleIdx="0" presStyleCnt="4"/>
      <dgm:spPr>
        <a:xfrm rot="2160000">
          <a:off x="3122175" y="580434"/>
          <a:ext cx="201559" cy="254588"/>
        </a:xfrm>
        <a:prstGeom prst="rightArrow">
          <a:avLst>
            <a:gd name="adj1" fmla="val 60000"/>
            <a:gd name="adj2" fmla="val 50000"/>
          </a:avLst>
        </a:prstGeom>
      </dgm:spPr>
    </dgm:pt>
    <dgm:pt modelId="{4EE23EBC-5348-4464-B506-8E1A872DC503}" type="pres">
      <dgm:prSet presAssocID="{9141FBB7-14E5-4037-985A-7F80327E4126}" presName="connectorText" presStyleLbl="sibTrans2D1" presStyleIdx="0" presStyleCnt="4"/>
      <dgm:spPr/>
    </dgm:pt>
    <dgm:pt modelId="{34839237-A5ED-43AD-8D9C-315EE4FBA5F2}" type="pres">
      <dgm:prSet presAssocID="{83DD0CD1-6CD0-48AB-857C-B4D6AF552598}" presName="node" presStyleLbl="node1" presStyleIdx="1" presStyleCnt="4" custScaleX="110726" custScaleY="107636">
        <dgm:presLayoutVars>
          <dgm:bulletEnabled val="1"/>
        </dgm:presLayoutVars>
      </dgm:prSet>
      <dgm:spPr>
        <a:xfrm>
          <a:off x="3309371" y="667374"/>
          <a:ext cx="754335" cy="754335"/>
        </a:xfrm>
        <a:prstGeom prst="ellipse">
          <a:avLst/>
        </a:prstGeom>
      </dgm:spPr>
    </dgm:pt>
    <dgm:pt modelId="{DBFF691F-6A8F-4288-81E8-8BFB01613B31}" type="pres">
      <dgm:prSet presAssocID="{F76EA166-84D6-4298-BC08-ED748B6129A2}" presName="sibTrans" presStyleLbl="sibTrans2D1" presStyleIdx="1" presStyleCnt="4"/>
      <dgm:spPr>
        <a:xfrm rot="6480000">
          <a:off x="3412211" y="1451374"/>
          <a:ext cx="201559" cy="254588"/>
        </a:xfrm>
        <a:prstGeom prst="rightArrow">
          <a:avLst>
            <a:gd name="adj1" fmla="val 60000"/>
            <a:gd name="adj2" fmla="val 50000"/>
          </a:avLst>
        </a:prstGeom>
      </dgm:spPr>
    </dgm:pt>
    <dgm:pt modelId="{0D662E73-30B5-4671-9260-DFA05ED407C7}" type="pres">
      <dgm:prSet presAssocID="{F76EA166-84D6-4298-BC08-ED748B6129A2}" presName="connectorText" presStyleLbl="sibTrans2D1" presStyleIdx="1" presStyleCnt="4"/>
      <dgm:spPr/>
    </dgm:pt>
    <dgm:pt modelId="{CB321CDB-ACB7-45D5-B012-B7C904C6E216}" type="pres">
      <dgm:prSet presAssocID="{AACEA184-E8E2-48AD-A0C7-99A0982F4122}" presName="node" presStyleLbl="node1" presStyleIdx="2" presStyleCnt="4" custScaleX="110726" custScaleY="107636">
        <dgm:presLayoutVars>
          <dgm:bulletEnabled val="1"/>
        </dgm:presLayoutVars>
      </dgm:prSet>
      <dgm:spPr>
        <a:xfrm>
          <a:off x="2958750" y="1746476"/>
          <a:ext cx="754335" cy="754335"/>
        </a:xfrm>
        <a:prstGeom prst="ellipse">
          <a:avLst/>
        </a:prstGeom>
      </dgm:spPr>
    </dgm:pt>
    <dgm:pt modelId="{E1AAECC4-32FF-47E5-B006-0355A4C8EB5A}" type="pres">
      <dgm:prSet presAssocID="{7254825B-CFE8-48B1-9BE5-4B26BD05F197}" presName="sibTrans" presStyleLbl="sibTrans2D1" presStyleIdx="2" presStyleCnt="4"/>
      <dgm:spPr>
        <a:xfrm rot="10800000">
          <a:off x="2673524" y="1996350"/>
          <a:ext cx="201559" cy="254588"/>
        </a:xfrm>
        <a:prstGeom prst="rightArrow">
          <a:avLst>
            <a:gd name="adj1" fmla="val 60000"/>
            <a:gd name="adj2" fmla="val 50000"/>
          </a:avLst>
        </a:prstGeom>
      </dgm:spPr>
    </dgm:pt>
    <dgm:pt modelId="{DFFDFDAC-A281-4567-8405-BB85C6ABD5FB}" type="pres">
      <dgm:prSet presAssocID="{7254825B-CFE8-48B1-9BE5-4B26BD05F197}" presName="connectorText" presStyleLbl="sibTrans2D1" presStyleIdx="2" presStyleCnt="4"/>
      <dgm:spPr/>
    </dgm:pt>
    <dgm:pt modelId="{350C6355-F5D9-4E3A-9492-E5C939E40CC0}" type="pres">
      <dgm:prSet presAssocID="{2A7F4D01-DCD0-44D7-AE02-A415C5A3C192}" presName="node" presStyleLbl="node1" presStyleIdx="3" presStyleCnt="4" custScaleX="110726" custScaleY="107636">
        <dgm:presLayoutVars>
          <dgm:bulletEnabled val="1"/>
        </dgm:presLayoutVars>
      </dgm:prSet>
      <dgm:spPr>
        <a:xfrm>
          <a:off x="1473493" y="667374"/>
          <a:ext cx="754335" cy="754335"/>
        </a:xfrm>
        <a:prstGeom prst="ellipse">
          <a:avLst/>
        </a:prstGeom>
      </dgm:spPr>
    </dgm:pt>
    <dgm:pt modelId="{EF059F13-F916-4D96-AF73-9C9A7232513F}" type="pres">
      <dgm:prSet presAssocID="{F9107885-C1ED-41D1-B984-3C376F8F9484}" presName="sibTrans" presStyleLbl="sibTrans2D1" presStyleIdx="3" presStyleCnt="4"/>
      <dgm:spPr>
        <a:xfrm rot="19440000">
          <a:off x="2204235" y="587140"/>
          <a:ext cx="201559" cy="254588"/>
        </a:xfrm>
        <a:prstGeom prst="rightArrow">
          <a:avLst>
            <a:gd name="adj1" fmla="val 60000"/>
            <a:gd name="adj2" fmla="val 50000"/>
          </a:avLst>
        </a:prstGeom>
      </dgm:spPr>
    </dgm:pt>
    <dgm:pt modelId="{125E3800-9E63-4835-8250-6796D1006198}" type="pres">
      <dgm:prSet presAssocID="{F9107885-C1ED-41D1-B984-3C376F8F9484}" presName="connectorText" presStyleLbl="sibTrans2D1" presStyleIdx="3" presStyleCnt="4"/>
      <dgm:spPr/>
    </dgm:pt>
  </dgm:ptLst>
  <dgm:cxnLst>
    <dgm:cxn modelId="{D466A111-FF34-42CC-BFC2-C36145A52DEE}" type="presOf" srcId="{AACEA184-E8E2-48AD-A0C7-99A0982F4122}" destId="{CB321CDB-ACB7-45D5-B012-B7C904C6E216}" srcOrd="0" destOrd="0" presId="urn:microsoft.com/office/officeart/2005/8/layout/cycle2"/>
    <dgm:cxn modelId="{57CE7A19-58CF-4F09-A6BC-C1D3AD4DEF4F}" type="presOf" srcId="{556ABBE3-671A-4F88-83CA-F76A3A9DD5B2}" destId="{BB287013-0423-4DC6-8459-4CF66D9125CA}" srcOrd="0" destOrd="0" presId="urn:microsoft.com/office/officeart/2005/8/layout/cycle2"/>
    <dgm:cxn modelId="{20804422-C36C-4A12-B7C4-4CC7E3B2A11F}" srcId="{556ABBE3-671A-4F88-83CA-F76A3A9DD5B2}" destId="{2A7F4D01-DCD0-44D7-AE02-A415C5A3C192}" srcOrd="3" destOrd="0" parTransId="{97251DF1-C3C6-4E46-A6A6-518B040E22A4}" sibTransId="{F9107885-C1ED-41D1-B984-3C376F8F9484}"/>
    <dgm:cxn modelId="{BDC2CF3B-050B-42FA-A2E6-D591AB71888D}" type="presOf" srcId="{9141FBB7-14E5-4037-985A-7F80327E4126}" destId="{4EE23EBC-5348-4464-B506-8E1A872DC503}" srcOrd="1" destOrd="0" presId="urn:microsoft.com/office/officeart/2005/8/layout/cycle2"/>
    <dgm:cxn modelId="{CCCADC3C-707E-405C-B974-35E79367BB9E}" type="presOf" srcId="{1BCBD478-48CF-446A-B10D-4E1DC3873290}" destId="{86CFCCBD-7A24-43A1-BFAB-E5C24AB39E8F}" srcOrd="0" destOrd="0" presId="urn:microsoft.com/office/officeart/2005/8/layout/cycle2"/>
    <dgm:cxn modelId="{35A9D53D-EE5B-4ADC-BFEB-AA56C72947F2}" type="presOf" srcId="{F76EA166-84D6-4298-BC08-ED748B6129A2}" destId="{0D662E73-30B5-4671-9260-DFA05ED407C7}" srcOrd="1" destOrd="0" presId="urn:microsoft.com/office/officeart/2005/8/layout/cycle2"/>
    <dgm:cxn modelId="{BB01066E-A95F-4C0A-9BB8-8FB604268CB6}" type="presOf" srcId="{7254825B-CFE8-48B1-9BE5-4B26BD05F197}" destId="{DFFDFDAC-A281-4567-8405-BB85C6ABD5FB}" srcOrd="1" destOrd="0" presId="urn:microsoft.com/office/officeart/2005/8/layout/cycle2"/>
    <dgm:cxn modelId="{D05D1A77-42C7-4436-9516-000BFA083977}" type="presOf" srcId="{2A7F4D01-DCD0-44D7-AE02-A415C5A3C192}" destId="{350C6355-F5D9-4E3A-9492-E5C939E40CC0}" srcOrd="0" destOrd="0" presId="urn:microsoft.com/office/officeart/2005/8/layout/cycle2"/>
    <dgm:cxn modelId="{7E70017C-634B-416D-AA67-19BCF4B58C93}" type="presOf" srcId="{83DD0CD1-6CD0-48AB-857C-B4D6AF552598}" destId="{34839237-A5ED-43AD-8D9C-315EE4FBA5F2}" srcOrd="0" destOrd="0" presId="urn:microsoft.com/office/officeart/2005/8/layout/cycle2"/>
    <dgm:cxn modelId="{458E808C-D2AC-43A4-967D-350FC1FC3BF7}" type="presOf" srcId="{F76EA166-84D6-4298-BC08-ED748B6129A2}" destId="{DBFF691F-6A8F-4288-81E8-8BFB01613B31}" srcOrd="0" destOrd="0" presId="urn:microsoft.com/office/officeart/2005/8/layout/cycle2"/>
    <dgm:cxn modelId="{7BD3BEC2-A214-4A2B-AC95-64C50E29A1D5}" srcId="{556ABBE3-671A-4F88-83CA-F76A3A9DD5B2}" destId="{AACEA184-E8E2-48AD-A0C7-99A0982F4122}" srcOrd="2" destOrd="0" parTransId="{1D520440-3A5F-4237-9D82-6A3A48EB3653}" sibTransId="{7254825B-CFE8-48B1-9BE5-4B26BD05F197}"/>
    <dgm:cxn modelId="{80394ACC-D044-4DC4-835C-A0203FB86F37}" srcId="{556ABBE3-671A-4F88-83CA-F76A3A9DD5B2}" destId="{1BCBD478-48CF-446A-B10D-4E1DC3873290}" srcOrd="0" destOrd="0" parTransId="{1F12BA7D-41AC-414D-9276-8F778DEADC7C}" sibTransId="{9141FBB7-14E5-4037-985A-7F80327E4126}"/>
    <dgm:cxn modelId="{C072B7CC-4EFC-4BB3-BCD3-04DE46251625}" srcId="{556ABBE3-671A-4F88-83CA-F76A3A9DD5B2}" destId="{83DD0CD1-6CD0-48AB-857C-B4D6AF552598}" srcOrd="1" destOrd="0" parTransId="{BD050B8C-C2DD-47B5-B188-17BEA228425B}" sibTransId="{F76EA166-84D6-4298-BC08-ED748B6129A2}"/>
    <dgm:cxn modelId="{35E464CF-3569-4377-BCF2-1ED417DED8F1}" type="presOf" srcId="{7254825B-CFE8-48B1-9BE5-4B26BD05F197}" destId="{E1AAECC4-32FF-47E5-B006-0355A4C8EB5A}" srcOrd="0" destOrd="0" presId="urn:microsoft.com/office/officeart/2005/8/layout/cycle2"/>
    <dgm:cxn modelId="{DDDE98D4-71C3-4F66-9FF5-ABFAF32E9BAC}" type="presOf" srcId="{9141FBB7-14E5-4037-985A-7F80327E4126}" destId="{9DC34612-DE93-47CA-80C1-11E836A7DE48}" srcOrd="0" destOrd="0" presId="urn:microsoft.com/office/officeart/2005/8/layout/cycle2"/>
    <dgm:cxn modelId="{9070AFE7-2E2E-41D7-9399-9572EB2A9961}" type="presOf" srcId="{F9107885-C1ED-41D1-B984-3C376F8F9484}" destId="{125E3800-9E63-4835-8250-6796D1006198}" srcOrd="1" destOrd="0" presId="urn:microsoft.com/office/officeart/2005/8/layout/cycle2"/>
    <dgm:cxn modelId="{14F176F3-9837-470D-A965-67F1998810C1}" type="presOf" srcId="{F9107885-C1ED-41D1-B984-3C376F8F9484}" destId="{EF059F13-F916-4D96-AF73-9C9A7232513F}" srcOrd="0" destOrd="0" presId="urn:microsoft.com/office/officeart/2005/8/layout/cycle2"/>
    <dgm:cxn modelId="{C6830D12-E352-4577-A57C-43B7DA412D90}" type="presParOf" srcId="{BB287013-0423-4DC6-8459-4CF66D9125CA}" destId="{86CFCCBD-7A24-43A1-BFAB-E5C24AB39E8F}" srcOrd="0" destOrd="0" presId="urn:microsoft.com/office/officeart/2005/8/layout/cycle2"/>
    <dgm:cxn modelId="{C3D06BDC-7421-4860-A97D-80F86DFC6DA5}" type="presParOf" srcId="{BB287013-0423-4DC6-8459-4CF66D9125CA}" destId="{9DC34612-DE93-47CA-80C1-11E836A7DE48}" srcOrd="1" destOrd="0" presId="urn:microsoft.com/office/officeart/2005/8/layout/cycle2"/>
    <dgm:cxn modelId="{F1F7F32D-B413-4955-ADE1-678E0AC4222B}" type="presParOf" srcId="{9DC34612-DE93-47CA-80C1-11E836A7DE48}" destId="{4EE23EBC-5348-4464-B506-8E1A872DC503}" srcOrd="0" destOrd="0" presId="urn:microsoft.com/office/officeart/2005/8/layout/cycle2"/>
    <dgm:cxn modelId="{188334E5-F00B-4ECD-9DDC-F50B64A5BDF2}" type="presParOf" srcId="{BB287013-0423-4DC6-8459-4CF66D9125CA}" destId="{34839237-A5ED-43AD-8D9C-315EE4FBA5F2}" srcOrd="2" destOrd="0" presId="urn:microsoft.com/office/officeart/2005/8/layout/cycle2"/>
    <dgm:cxn modelId="{3372E645-5575-4EF7-AAC6-0013CF95EDB9}" type="presParOf" srcId="{BB287013-0423-4DC6-8459-4CF66D9125CA}" destId="{DBFF691F-6A8F-4288-81E8-8BFB01613B31}" srcOrd="3" destOrd="0" presId="urn:microsoft.com/office/officeart/2005/8/layout/cycle2"/>
    <dgm:cxn modelId="{20F6D69D-526B-41DC-9F52-9844D2E65DC5}" type="presParOf" srcId="{DBFF691F-6A8F-4288-81E8-8BFB01613B31}" destId="{0D662E73-30B5-4671-9260-DFA05ED407C7}" srcOrd="0" destOrd="0" presId="urn:microsoft.com/office/officeart/2005/8/layout/cycle2"/>
    <dgm:cxn modelId="{E237038E-5995-4B54-9AE3-26CAEE55EE9E}" type="presParOf" srcId="{BB287013-0423-4DC6-8459-4CF66D9125CA}" destId="{CB321CDB-ACB7-45D5-B012-B7C904C6E216}" srcOrd="4" destOrd="0" presId="urn:microsoft.com/office/officeart/2005/8/layout/cycle2"/>
    <dgm:cxn modelId="{50503232-4F9C-48A1-B569-0F49A2436769}" type="presParOf" srcId="{BB287013-0423-4DC6-8459-4CF66D9125CA}" destId="{E1AAECC4-32FF-47E5-B006-0355A4C8EB5A}" srcOrd="5" destOrd="0" presId="urn:microsoft.com/office/officeart/2005/8/layout/cycle2"/>
    <dgm:cxn modelId="{0D0E8994-8ED1-4F62-8CA8-C7F6E2BBA2AC}" type="presParOf" srcId="{E1AAECC4-32FF-47E5-B006-0355A4C8EB5A}" destId="{DFFDFDAC-A281-4567-8405-BB85C6ABD5FB}" srcOrd="0" destOrd="0" presId="urn:microsoft.com/office/officeart/2005/8/layout/cycle2"/>
    <dgm:cxn modelId="{6B03AD34-CF61-4403-8B62-8F3CA2C28A1E}" type="presParOf" srcId="{BB287013-0423-4DC6-8459-4CF66D9125CA}" destId="{350C6355-F5D9-4E3A-9492-E5C939E40CC0}" srcOrd="6" destOrd="0" presId="urn:microsoft.com/office/officeart/2005/8/layout/cycle2"/>
    <dgm:cxn modelId="{B4763789-BE74-4B58-AC94-09658C0B3246}" type="presParOf" srcId="{BB287013-0423-4DC6-8459-4CF66D9125CA}" destId="{EF059F13-F916-4D96-AF73-9C9A7232513F}" srcOrd="7" destOrd="0" presId="urn:microsoft.com/office/officeart/2005/8/layout/cycle2"/>
    <dgm:cxn modelId="{9118BC00-3698-455A-9572-E49B6DAE1E9D}" type="presParOf" srcId="{EF059F13-F916-4D96-AF73-9C9A7232513F}" destId="{125E3800-9E63-4835-8250-6796D1006198}" srcOrd="0" destOrd="0" presId="urn:microsoft.com/office/officeart/2005/8/layout/cycle2"/>
  </dgm:cxnLst>
  <dgm:bg>
    <a:noFill/>
    <a:effectLst/>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B45B9361-F853-4A82-90C8-772265DD0437}">
      <dgm:prSet phldrT="[Text]"/>
      <dgm:spPr>
        <a:solidFill>
          <a:schemeClr val="accent6">
            <a:lumMod val="40000"/>
            <a:lumOff val="60000"/>
          </a:schemeClr>
        </a:solidFill>
      </dgm:spPr>
      <dgm:t>
        <a:bodyPr/>
        <a:lstStyle/>
        <a:p>
          <a:r>
            <a:rPr lang="en-US" b="1" dirty="0"/>
            <a:t>Inputs</a:t>
          </a:r>
        </a:p>
      </dgm:t>
    </dgm:pt>
    <dgm:pt modelId="{5D619912-8542-4A3C-9167-99DCC42671C5}" type="parTrans" cxnId="{5BBCB39B-F69A-4FD7-A19F-5956C04A87A2}">
      <dgm:prSet/>
      <dgm:spPr/>
      <dgm:t>
        <a:bodyPr/>
        <a:lstStyle/>
        <a:p>
          <a:endParaRPr lang="en-US"/>
        </a:p>
      </dgm:t>
    </dgm:pt>
    <dgm:pt modelId="{56C6059E-6BA8-43F8-95C5-8F5D5C681330}" type="sibTrans" cxnId="{5BBCB39B-F69A-4FD7-A19F-5956C04A87A2}">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0F7E3D70-5F34-4D07-9AE7-6B71B3CA937C}" type="pres">
      <dgm:prSet presAssocID="{B45B9361-F853-4A82-90C8-772265DD0437}" presName="node" presStyleLbl="node1" presStyleIdx="0" presStyleCnt="6" custLinFactNeighborX="-6302" custLinFactNeighborY="8403">
        <dgm:presLayoutVars>
          <dgm:bulletEnabled val="1"/>
        </dgm:presLayoutVars>
      </dgm:prSet>
      <dgm:spPr/>
    </dgm:pt>
    <dgm:pt modelId="{E2FC0FD4-650A-467C-A88A-D7357C6CA8B2}" type="pres">
      <dgm:prSet presAssocID="{56C6059E-6BA8-43F8-95C5-8F5D5C681330}" presName="sibTrans" presStyleLbl="sibTrans2D1" presStyleIdx="0" presStyleCnt="5"/>
      <dgm:spPr/>
    </dgm:pt>
    <dgm:pt modelId="{CF945B55-E8CB-48A0-A514-78EDDF8CD1FB}" type="pres">
      <dgm:prSet presAssocID="{56C6059E-6BA8-43F8-95C5-8F5D5C681330}"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0DAADB0D-3FAA-47A0-A934-5A4AF2ACAF1A}" type="presOf" srcId="{947835A0-9B4F-41F9-8F98-29C88F76AEED}" destId="{711A10D3-8024-42D6-A25F-DA01C50158F5}" srcOrd="0"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C74D9763-12D5-4364-BD91-CB55A321BCC4}" type="presOf" srcId="{56C6059E-6BA8-43F8-95C5-8F5D5C681330}" destId="{CF945B55-E8CB-48A0-A514-78EDDF8CD1FB}" srcOrd="1"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90172590-05B3-4A1B-A740-66111BEFCD3F}" type="presOf" srcId="{56C6059E-6BA8-43F8-95C5-8F5D5C681330}" destId="{E2FC0FD4-650A-467C-A88A-D7357C6CA8B2}" srcOrd="0" destOrd="0" presId="urn:microsoft.com/office/officeart/2005/8/layout/process1"/>
    <dgm:cxn modelId="{19286595-C638-4F48-9F92-2FB7E0485D4D}" srcId="{27398791-47A8-435E-9A9E-24B0B15E15B5}" destId="{BBCDD120-F23C-4F75-B06C-764ADC047D0D}" srcOrd="4" destOrd="0" parTransId="{760278DD-FB00-4C40-AE29-E47F357F894B}" sibTransId="{947835A0-9B4F-41F9-8F98-29C88F76AEED}"/>
    <dgm:cxn modelId="{5E03B09B-77BE-4FAF-B39C-D9D78E91BDC3}" type="presOf" srcId="{2E65265F-172B-4394-AA8E-60263A8EC439}" destId="{6BDEE438-4585-4A1D-BC1D-ED79AFDE5367}" srcOrd="0" destOrd="0" presId="urn:microsoft.com/office/officeart/2005/8/layout/process1"/>
    <dgm:cxn modelId="{5BBCB39B-F69A-4FD7-A19F-5956C04A87A2}" srcId="{27398791-47A8-435E-9A9E-24B0B15E15B5}" destId="{B45B9361-F853-4A82-90C8-772265DD0437}" srcOrd="0" destOrd="0" parTransId="{5D619912-8542-4A3C-9167-99DCC42671C5}" sibTransId="{56C6059E-6BA8-43F8-95C5-8F5D5C681330}"/>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823E96DE-5CB2-44C9-8F04-9AB847E573DF}" type="presOf" srcId="{B45B9361-F853-4A82-90C8-772265DD0437}" destId="{0F7E3D70-5F34-4D07-9AE7-6B71B3CA937C}"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17DF6FB9-C14F-4E2A-9FBE-0C0E4FAFDFE6}" type="presParOf" srcId="{74D72D2B-EC50-4D7E-9331-B1CCDE0BD6C9}" destId="{0F7E3D70-5F34-4D07-9AE7-6B71B3CA937C}" srcOrd="0" destOrd="0" presId="urn:microsoft.com/office/officeart/2005/8/layout/process1"/>
    <dgm:cxn modelId="{6DE43C0B-B0B1-4583-8BAB-393DE75A6FDC}" type="presParOf" srcId="{74D72D2B-EC50-4D7E-9331-B1CCDE0BD6C9}" destId="{E2FC0FD4-650A-467C-A88A-D7357C6CA8B2}" srcOrd="1" destOrd="0" presId="urn:microsoft.com/office/officeart/2005/8/layout/process1"/>
    <dgm:cxn modelId="{CEFCCD2A-63CE-4269-9C9A-C38AD5EFC43E}" type="presParOf" srcId="{E2FC0FD4-650A-467C-A88A-D7357C6CA8B2}" destId="{CF945B55-E8CB-48A0-A514-78EDDF8CD1FB}"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F1493-3577-44F1-8F12-07E6D23D0999}"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181911E0-A7F0-456E-AC90-AC0C534D14B1}">
      <dgm:prSet phldrT="[Text]" custT="1"/>
      <dgm:spPr/>
      <dgm:t>
        <a:bodyPr/>
        <a:lstStyle/>
        <a:p>
          <a:r>
            <a:rPr lang="en-US" sz="2000" dirty="0"/>
            <a:t>Evaluation reporting </a:t>
          </a:r>
        </a:p>
        <a:p>
          <a:r>
            <a:rPr lang="en-US" sz="1600" dirty="0"/>
            <a:t>(Summarize and interpret results)</a:t>
          </a:r>
        </a:p>
      </dgm:t>
    </dgm:pt>
    <dgm:pt modelId="{E1C15DDE-8218-4DFE-89BF-613B62F23125}" type="sibTrans" cxnId="{9E8AF5D1-50E4-4042-A819-1883E160BBB1}">
      <dgm:prSet/>
      <dgm:spPr/>
      <dgm:t>
        <a:bodyPr/>
        <a:lstStyle/>
        <a:p>
          <a:endParaRPr lang="en-US"/>
        </a:p>
      </dgm:t>
    </dgm:pt>
    <dgm:pt modelId="{93D068F9-6643-4485-A007-3709266083B9}" type="parTrans" cxnId="{9E8AF5D1-50E4-4042-A819-1883E160BBB1}">
      <dgm:prSet/>
      <dgm:spPr/>
      <dgm:t>
        <a:bodyPr/>
        <a:lstStyle/>
        <a:p>
          <a:endParaRPr lang="en-US"/>
        </a:p>
      </dgm:t>
    </dgm:pt>
    <dgm:pt modelId="{DC96297E-0702-4C0F-B94D-1572B64F4D0E}">
      <dgm:prSet phldrT="[Text]" custT="1"/>
      <dgm:spPr/>
      <dgm:t>
        <a:bodyPr/>
        <a:lstStyle/>
        <a:p>
          <a:r>
            <a:rPr lang="en-US" sz="2000" dirty="0"/>
            <a:t>Evaluation planning </a:t>
          </a:r>
        </a:p>
        <a:p>
          <a:r>
            <a:rPr lang="en-US" sz="1600" dirty="0"/>
            <a:t>(Define the purpose and  methods to be used)</a:t>
          </a:r>
          <a:endParaRPr lang="en-US" sz="2000" dirty="0"/>
        </a:p>
      </dgm:t>
    </dgm:pt>
    <dgm:pt modelId="{07707303-C328-4D80-B0B6-3CE8621759BD}" type="sibTrans" cxnId="{0E1B8B2F-ECF3-460E-BD0D-DCA74878AFB2}">
      <dgm:prSet/>
      <dgm:spPr/>
      <dgm:t>
        <a:bodyPr/>
        <a:lstStyle/>
        <a:p>
          <a:endParaRPr lang="en-US"/>
        </a:p>
      </dgm:t>
    </dgm:pt>
    <dgm:pt modelId="{42CF2621-06C6-4117-9656-F3A223C52BA9}" type="parTrans" cxnId="{0E1B8B2F-ECF3-460E-BD0D-DCA74878AFB2}">
      <dgm:prSet/>
      <dgm:spPr/>
      <dgm:t>
        <a:bodyPr/>
        <a:lstStyle/>
        <a:p>
          <a:endParaRPr lang="en-US"/>
        </a:p>
      </dgm:t>
    </dgm:pt>
    <dgm:pt modelId="{E2AF9267-E5FE-4E55-862C-E14D68E9FE15}">
      <dgm:prSet phldrT="[Text]" custT="1"/>
      <dgm:spPr/>
      <dgm:t>
        <a:bodyPr/>
        <a:lstStyle/>
        <a:p>
          <a:r>
            <a:rPr lang="en-US" sz="2000" dirty="0"/>
            <a:t>Evaluation implementation</a:t>
          </a:r>
        </a:p>
        <a:p>
          <a:r>
            <a:rPr lang="en-US" sz="1800" dirty="0"/>
            <a:t>(Collect and analyze data)</a:t>
          </a:r>
        </a:p>
      </dgm:t>
    </dgm:pt>
    <dgm:pt modelId="{3F6E0AD2-B7F1-4E43-A76F-289144670E70}" type="parTrans" cxnId="{BE435FE2-7B65-41B4-AE4D-6291242DF6E4}">
      <dgm:prSet/>
      <dgm:spPr/>
      <dgm:t>
        <a:bodyPr/>
        <a:lstStyle/>
        <a:p>
          <a:endParaRPr lang="en-US"/>
        </a:p>
      </dgm:t>
    </dgm:pt>
    <dgm:pt modelId="{C896F166-2AF9-4C34-A68F-5D64F39B6A8C}" type="sibTrans" cxnId="{BE435FE2-7B65-41B4-AE4D-6291242DF6E4}">
      <dgm:prSet/>
      <dgm:spPr/>
      <dgm:t>
        <a:bodyPr/>
        <a:lstStyle/>
        <a:p>
          <a:endParaRPr lang="en-US"/>
        </a:p>
      </dgm:t>
    </dgm:pt>
    <dgm:pt modelId="{2ADE68A5-A06E-41CE-82D6-7F9E351AF1E3}" type="pres">
      <dgm:prSet presAssocID="{189F1493-3577-44F1-8F12-07E6D23D0999}" presName="diagram" presStyleCnt="0">
        <dgm:presLayoutVars>
          <dgm:dir/>
          <dgm:resizeHandles val="exact"/>
        </dgm:presLayoutVars>
      </dgm:prSet>
      <dgm:spPr/>
    </dgm:pt>
    <dgm:pt modelId="{EFA2D977-DAC6-4309-8C4B-D358D355CC5E}" type="pres">
      <dgm:prSet presAssocID="{DC96297E-0702-4C0F-B94D-1572B64F4D0E}" presName="node" presStyleLbl="node1" presStyleIdx="0" presStyleCnt="3" custScaleY="127757" custLinFactNeighborX="-25433" custLinFactNeighborY="-1110">
        <dgm:presLayoutVars>
          <dgm:bulletEnabled val="1"/>
        </dgm:presLayoutVars>
      </dgm:prSet>
      <dgm:spPr/>
    </dgm:pt>
    <dgm:pt modelId="{5C414150-8FFC-42BA-9EB7-8AE8F9A79BC6}" type="pres">
      <dgm:prSet presAssocID="{07707303-C328-4D80-B0B6-3CE8621759BD}" presName="sibTrans" presStyleCnt="0"/>
      <dgm:spPr/>
    </dgm:pt>
    <dgm:pt modelId="{A8FEA21F-DC5D-4452-B332-7C0ADE2376B3}" type="pres">
      <dgm:prSet presAssocID="{E2AF9267-E5FE-4E55-862C-E14D68E9FE15}" presName="node" presStyleLbl="node1" presStyleIdx="1" presStyleCnt="3" custScaleX="122988" custScaleY="143792">
        <dgm:presLayoutVars>
          <dgm:bulletEnabled val="1"/>
        </dgm:presLayoutVars>
      </dgm:prSet>
      <dgm:spPr/>
    </dgm:pt>
    <dgm:pt modelId="{73E83935-BACD-4EEF-BA59-510E4CA96AC6}" type="pres">
      <dgm:prSet presAssocID="{C896F166-2AF9-4C34-A68F-5D64F39B6A8C}" presName="sibTrans" presStyleCnt="0"/>
      <dgm:spPr/>
    </dgm:pt>
    <dgm:pt modelId="{6C538BE6-B9B5-4B0B-A177-31AB03D67FB1}" type="pres">
      <dgm:prSet presAssocID="{181911E0-A7F0-456E-AC90-AC0C534D14B1}" presName="node" presStyleLbl="node1" presStyleIdx="2" presStyleCnt="3" custLinFactNeighborX="23076" custLinFactNeighborY="-4334">
        <dgm:presLayoutVars>
          <dgm:bulletEnabled val="1"/>
        </dgm:presLayoutVars>
      </dgm:prSet>
      <dgm:spPr/>
    </dgm:pt>
  </dgm:ptLst>
  <dgm:cxnLst>
    <dgm:cxn modelId="{629CAD10-A5B2-4963-8489-01070525938D}" type="presOf" srcId="{DC96297E-0702-4C0F-B94D-1572B64F4D0E}" destId="{EFA2D977-DAC6-4309-8C4B-D358D355CC5E}" srcOrd="0" destOrd="0" presId="urn:microsoft.com/office/officeart/2005/8/layout/default"/>
    <dgm:cxn modelId="{5B549D27-9620-4C88-874D-F74B00F52147}" type="presOf" srcId="{181911E0-A7F0-456E-AC90-AC0C534D14B1}" destId="{6C538BE6-B9B5-4B0B-A177-31AB03D67FB1}" srcOrd="0" destOrd="0" presId="urn:microsoft.com/office/officeart/2005/8/layout/default"/>
    <dgm:cxn modelId="{0E1B8B2F-ECF3-460E-BD0D-DCA74878AFB2}" srcId="{189F1493-3577-44F1-8F12-07E6D23D0999}" destId="{DC96297E-0702-4C0F-B94D-1572B64F4D0E}" srcOrd="0" destOrd="0" parTransId="{42CF2621-06C6-4117-9656-F3A223C52BA9}" sibTransId="{07707303-C328-4D80-B0B6-3CE8621759BD}"/>
    <dgm:cxn modelId="{0D130889-4A87-4DC3-AD16-35717EE54797}" type="presOf" srcId="{E2AF9267-E5FE-4E55-862C-E14D68E9FE15}" destId="{A8FEA21F-DC5D-4452-B332-7C0ADE2376B3}" srcOrd="0" destOrd="0" presId="urn:microsoft.com/office/officeart/2005/8/layout/default"/>
    <dgm:cxn modelId="{68F50492-8C1E-4C95-AFFC-5590ED432DB2}" type="presOf" srcId="{189F1493-3577-44F1-8F12-07E6D23D0999}" destId="{2ADE68A5-A06E-41CE-82D6-7F9E351AF1E3}" srcOrd="0" destOrd="0" presId="urn:microsoft.com/office/officeart/2005/8/layout/default"/>
    <dgm:cxn modelId="{9E8AF5D1-50E4-4042-A819-1883E160BBB1}" srcId="{189F1493-3577-44F1-8F12-07E6D23D0999}" destId="{181911E0-A7F0-456E-AC90-AC0C534D14B1}" srcOrd="2" destOrd="0" parTransId="{93D068F9-6643-4485-A007-3709266083B9}" sibTransId="{E1C15DDE-8218-4DFE-89BF-613B62F23125}"/>
    <dgm:cxn modelId="{BE435FE2-7B65-41B4-AE4D-6291242DF6E4}" srcId="{189F1493-3577-44F1-8F12-07E6D23D0999}" destId="{E2AF9267-E5FE-4E55-862C-E14D68E9FE15}" srcOrd="1" destOrd="0" parTransId="{3F6E0AD2-B7F1-4E43-A76F-289144670E70}" sibTransId="{C896F166-2AF9-4C34-A68F-5D64F39B6A8C}"/>
    <dgm:cxn modelId="{77CB77DC-B3CD-4200-9A4A-4E9E6DAFE2D4}" type="presParOf" srcId="{2ADE68A5-A06E-41CE-82D6-7F9E351AF1E3}" destId="{EFA2D977-DAC6-4309-8C4B-D358D355CC5E}" srcOrd="0" destOrd="0" presId="urn:microsoft.com/office/officeart/2005/8/layout/default"/>
    <dgm:cxn modelId="{6EC812A1-4BBA-4A7C-AD1D-E756B620FD5F}" type="presParOf" srcId="{2ADE68A5-A06E-41CE-82D6-7F9E351AF1E3}" destId="{5C414150-8FFC-42BA-9EB7-8AE8F9A79BC6}" srcOrd="1" destOrd="0" presId="urn:microsoft.com/office/officeart/2005/8/layout/default"/>
    <dgm:cxn modelId="{57048D36-E6FD-42D5-B839-343DD5F06ECD}" type="presParOf" srcId="{2ADE68A5-A06E-41CE-82D6-7F9E351AF1E3}" destId="{A8FEA21F-DC5D-4452-B332-7C0ADE2376B3}" srcOrd="2" destOrd="0" presId="urn:microsoft.com/office/officeart/2005/8/layout/default"/>
    <dgm:cxn modelId="{43BC90CD-E429-4770-AEFD-D6FF28EF7FD1}" type="presParOf" srcId="{2ADE68A5-A06E-41CE-82D6-7F9E351AF1E3}" destId="{73E83935-BACD-4EEF-BA59-510E4CA96AC6}" srcOrd="3" destOrd="0" presId="urn:microsoft.com/office/officeart/2005/8/layout/default"/>
    <dgm:cxn modelId="{8DEC474A-638D-4120-9396-39F4B7F3EF1C}" type="presParOf" srcId="{2ADE68A5-A06E-41CE-82D6-7F9E351AF1E3}" destId="{6C538BE6-B9B5-4B0B-A177-31AB03D67FB1}" srcOrd="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BA949CD-C5C3-427B-A152-D1C85483EDE2}"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0DD968CD-3EE7-4612-8AB3-5DA21D1F4E1E}">
      <dgm:prSet phldrT="[Text]"/>
      <dgm:spPr>
        <a:solidFill>
          <a:srgbClr val="FFC000"/>
        </a:solidFill>
      </dgm:spPr>
      <dgm:t>
        <a:bodyPr/>
        <a:lstStyle/>
        <a:p>
          <a:r>
            <a:rPr lang="en-US" dirty="0"/>
            <a:t>Executive Summary</a:t>
          </a:r>
        </a:p>
      </dgm:t>
    </dgm:pt>
    <dgm:pt modelId="{AED4C00C-C337-407C-A39C-0C43A8D79B9C}" type="parTrans" cxnId="{357E768D-4866-4B34-B191-4284E4143E4B}">
      <dgm:prSet/>
      <dgm:spPr/>
      <dgm:t>
        <a:bodyPr/>
        <a:lstStyle/>
        <a:p>
          <a:endParaRPr lang="en-US"/>
        </a:p>
      </dgm:t>
    </dgm:pt>
    <dgm:pt modelId="{C34E4201-FA61-45A8-A46C-6CFDA7541289}" type="sibTrans" cxnId="{357E768D-4866-4B34-B191-4284E4143E4B}">
      <dgm:prSet/>
      <dgm:spPr/>
      <dgm:t>
        <a:bodyPr/>
        <a:lstStyle/>
        <a:p>
          <a:endParaRPr lang="en-US"/>
        </a:p>
      </dgm:t>
    </dgm:pt>
    <dgm:pt modelId="{0EA8D031-71B8-468D-9996-F594E6559D1A}">
      <dgm:prSet phldrT="[Text]"/>
      <dgm:spPr>
        <a:solidFill>
          <a:srgbClr val="FFC000"/>
        </a:solidFill>
      </dgm:spPr>
      <dgm:t>
        <a:bodyPr/>
        <a:lstStyle/>
        <a:p>
          <a:r>
            <a:rPr lang="en-US" dirty="0"/>
            <a:t>Conclusions &amp; Recommendations</a:t>
          </a:r>
        </a:p>
      </dgm:t>
    </dgm:pt>
    <dgm:pt modelId="{BC3EBC86-4A11-486E-94E0-B22C42469740}" type="parTrans" cxnId="{5A3DA618-ED13-4589-8E11-BEE3A4DBDBEC}">
      <dgm:prSet/>
      <dgm:spPr/>
      <dgm:t>
        <a:bodyPr/>
        <a:lstStyle/>
        <a:p>
          <a:endParaRPr lang="en-US"/>
        </a:p>
      </dgm:t>
    </dgm:pt>
    <dgm:pt modelId="{5669B684-A40D-4EC1-93D7-F074A3490B5C}" type="sibTrans" cxnId="{5A3DA618-ED13-4589-8E11-BEE3A4DBDBEC}">
      <dgm:prSet/>
      <dgm:spPr/>
      <dgm:t>
        <a:bodyPr/>
        <a:lstStyle/>
        <a:p>
          <a:endParaRPr lang="en-US"/>
        </a:p>
      </dgm:t>
    </dgm:pt>
    <dgm:pt modelId="{218662EA-CB35-43C7-A966-BF6361C130F3}">
      <dgm:prSet phldrT="[Text]"/>
      <dgm:spPr>
        <a:solidFill>
          <a:srgbClr val="FFC000"/>
        </a:solidFill>
      </dgm:spPr>
      <dgm:t>
        <a:bodyPr/>
        <a:lstStyle/>
        <a:p>
          <a:r>
            <a:rPr lang="en-US" dirty="0"/>
            <a:t>References &amp; Appendices</a:t>
          </a:r>
        </a:p>
      </dgm:t>
    </dgm:pt>
    <dgm:pt modelId="{FDCDAED0-A2A1-421E-97B3-2A6FFE20C2E0}" type="parTrans" cxnId="{321D40E0-4579-4D01-A00C-98E66D35409D}">
      <dgm:prSet/>
      <dgm:spPr/>
      <dgm:t>
        <a:bodyPr/>
        <a:lstStyle/>
        <a:p>
          <a:endParaRPr lang="en-US"/>
        </a:p>
      </dgm:t>
    </dgm:pt>
    <dgm:pt modelId="{E51A0C49-11BA-4190-B936-4C393859438B}" type="sibTrans" cxnId="{321D40E0-4579-4D01-A00C-98E66D35409D}">
      <dgm:prSet/>
      <dgm:spPr/>
      <dgm:t>
        <a:bodyPr/>
        <a:lstStyle/>
        <a:p>
          <a:endParaRPr lang="en-US"/>
        </a:p>
      </dgm:t>
    </dgm:pt>
    <dgm:pt modelId="{3C6FCFFE-EB74-4229-BA91-D1C359DF8D23}">
      <dgm:prSet phldrT="[Text]"/>
      <dgm:spPr>
        <a:solidFill>
          <a:srgbClr val="FFC000"/>
        </a:solidFill>
      </dgm:spPr>
      <dgm:t>
        <a:bodyPr/>
        <a:lstStyle/>
        <a:p>
          <a:r>
            <a:rPr lang="en-US" dirty="0"/>
            <a:t>Background and Purpose</a:t>
          </a:r>
        </a:p>
      </dgm:t>
    </dgm:pt>
    <dgm:pt modelId="{9FEF320A-C7D8-4617-8361-2D5661CD0DD6}" type="parTrans" cxnId="{1ECDCBCE-DABB-489E-8271-6AA96081D588}">
      <dgm:prSet/>
      <dgm:spPr/>
      <dgm:t>
        <a:bodyPr/>
        <a:lstStyle/>
        <a:p>
          <a:endParaRPr lang="en-US"/>
        </a:p>
      </dgm:t>
    </dgm:pt>
    <dgm:pt modelId="{383F5EA0-F65E-4D05-A6F0-3A3256269943}" type="sibTrans" cxnId="{1ECDCBCE-DABB-489E-8271-6AA96081D588}">
      <dgm:prSet/>
      <dgm:spPr/>
      <dgm:t>
        <a:bodyPr/>
        <a:lstStyle/>
        <a:p>
          <a:endParaRPr lang="en-US"/>
        </a:p>
      </dgm:t>
    </dgm:pt>
    <dgm:pt modelId="{BB46460C-10E2-43E8-822D-F4928B1D6CEB}">
      <dgm:prSet phldrT="[Text]"/>
      <dgm:spPr>
        <a:solidFill>
          <a:srgbClr val="FFC000"/>
        </a:solidFill>
      </dgm:spPr>
      <dgm:t>
        <a:bodyPr/>
        <a:lstStyle/>
        <a:p>
          <a:r>
            <a:rPr lang="en-US" dirty="0"/>
            <a:t>Evaluation Methods</a:t>
          </a:r>
        </a:p>
      </dgm:t>
    </dgm:pt>
    <dgm:pt modelId="{5EE28530-E401-4415-B613-0FCEBB5A0E4A}" type="parTrans" cxnId="{B9B578EE-7BC0-4069-96B0-C978BF7E6443}">
      <dgm:prSet/>
      <dgm:spPr/>
      <dgm:t>
        <a:bodyPr/>
        <a:lstStyle/>
        <a:p>
          <a:endParaRPr lang="en-US"/>
        </a:p>
      </dgm:t>
    </dgm:pt>
    <dgm:pt modelId="{E289BBC9-757E-4407-82FF-68DB648CB73E}" type="sibTrans" cxnId="{B9B578EE-7BC0-4069-96B0-C978BF7E6443}">
      <dgm:prSet/>
      <dgm:spPr/>
      <dgm:t>
        <a:bodyPr/>
        <a:lstStyle/>
        <a:p>
          <a:endParaRPr lang="en-US"/>
        </a:p>
      </dgm:t>
    </dgm:pt>
    <dgm:pt modelId="{E046B55A-B0CD-4AF7-A03D-0C0FFCCC25D4}">
      <dgm:prSet phldrT="[Text]"/>
      <dgm:spPr>
        <a:solidFill>
          <a:srgbClr val="FFC000"/>
        </a:solidFill>
      </dgm:spPr>
      <dgm:t>
        <a:bodyPr/>
        <a:lstStyle/>
        <a:p>
          <a:r>
            <a:rPr lang="en-US" dirty="0"/>
            <a:t>Results/Findings</a:t>
          </a:r>
        </a:p>
      </dgm:t>
    </dgm:pt>
    <dgm:pt modelId="{CC285300-20DF-40E7-A9FF-858E076051C4}" type="parTrans" cxnId="{E6219A67-8EE3-450E-B2BC-5BB2BFC6F3E5}">
      <dgm:prSet/>
      <dgm:spPr/>
      <dgm:t>
        <a:bodyPr/>
        <a:lstStyle/>
        <a:p>
          <a:endParaRPr lang="en-US"/>
        </a:p>
      </dgm:t>
    </dgm:pt>
    <dgm:pt modelId="{78DDA98A-75FF-415B-803D-5DA66D41D814}" type="sibTrans" cxnId="{E6219A67-8EE3-450E-B2BC-5BB2BFC6F3E5}">
      <dgm:prSet/>
      <dgm:spPr/>
      <dgm:t>
        <a:bodyPr/>
        <a:lstStyle/>
        <a:p>
          <a:endParaRPr lang="en-US"/>
        </a:p>
      </dgm:t>
    </dgm:pt>
    <dgm:pt modelId="{3AC83D54-8AF0-4F14-BA7C-1C9A808D756D}" type="pres">
      <dgm:prSet presAssocID="{4BA949CD-C5C3-427B-A152-D1C85483EDE2}" presName="Name0" presStyleCnt="0">
        <dgm:presLayoutVars>
          <dgm:chMax val="7"/>
          <dgm:chPref val="7"/>
          <dgm:dir/>
        </dgm:presLayoutVars>
      </dgm:prSet>
      <dgm:spPr/>
    </dgm:pt>
    <dgm:pt modelId="{D14D4A7E-3F84-429A-898A-F58AD52F5F5B}" type="pres">
      <dgm:prSet presAssocID="{4BA949CD-C5C3-427B-A152-D1C85483EDE2}" presName="Name1" presStyleCnt="0"/>
      <dgm:spPr/>
    </dgm:pt>
    <dgm:pt modelId="{DE0E4FC3-5582-4284-BBE2-FF5C4F06C0FE}" type="pres">
      <dgm:prSet presAssocID="{4BA949CD-C5C3-427B-A152-D1C85483EDE2}" presName="cycle" presStyleCnt="0"/>
      <dgm:spPr/>
    </dgm:pt>
    <dgm:pt modelId="{40BD4A8E-A9A9-48E1-A0C4-8D6B784F2D53}" type="pres">
      <dgm:prSet presAssocID="{4BA949CD-C5C3-427B-A152-D1C85483EDE2}" presName="srcNode" presStyleLbl="node1" presStyleIdx="0" presStyleCnt="6"/>
      <dgm:spPr/>
    </dgm:pt>
    <dgm:pt modelId="{CB6087E2-90E8-4AB9-AB69-8DBC93D207C5}" type="pres">
      <dgm:prSet presAssocID="{4BA949CD-C5C3-427B-A152-D1C85483EDE2}" presName="conn" presStyleLbl="parChTrans1D2" presStyleIdx="0" presStyleCnt="1"/>
      <dgm:spPr/>
    </dgm:pt>
    <dgm:pt modelId="{BB450859-D352-4853-918B-89B4DDD82EB7}" type="pres">
      <dgm:prSet presAssocID="{4BA949CD-C5C3-427B-A152-D1C85483EDE2}" presName="extraNode" presStyleLbl="node1" presStyleIdx="0" presStyleCnt="6"/>
      <dgm:spPr/>
    </dgm:pt>
    <dgm:pt modelId="{76272EC7-67A8-4C44-BD87-CDF17B825A33}" type="pres">
      <dgm:prSet presAssocID="{4BA949CD-C5C3-427B-A152-D1C85483EDE2}" presName="dstNode" presStyleLbl="node1" presStyleIdx="0" presStyleCnt="6"/>
      <dgm:spPr/>
    </dgm:pt>
    <dgm:pt modelId="{597F0F18-9958-44AD-8AA2-6947CBE7EBCA}" type="pres">
      <dgm:prSet presAssocID="{0DD968CD-3EE7-4612-8AB3-5DA21D1F4E1E}" presName="text_1" presStyleLbl="node1" presStyleIdx="0" presStyleCnt="6" custLinFactNeighborY="-3392">
        <dgm:presLayoutVars>
          <dgm:bulletEnabled val="1"/>
        </dgm:presLayoutVars>
      </dgm:prSet>
      <dgm:spPr/>
    </dgm:pt>
    <dgm:pt modelId="{53589A23-45F2-4E2F-A85E-BC26C7A8FF79}" type="pres">
      <dgm:prSet presAssocID="{0DD968CD-3EE7-4612-8AB3-5DA21D1F4E1E}" presName="accent_1" presStyleCnt="0"/>
      <dgm:spPr/>
    </dgm:pt>
    <dgm:pt modelId="{840A698D-ACA8-4AEB-A89F-E81990E75E5A}" type="pres">
      <dgm:prSet presAssocID="{0DD968CD-3EE7-4612-8AB3-5DA21D1F4E1E}" presName="accentRepeatNode" presStyleLbl="solidFgAcc1" presStyleIdx="0" presStyleCnt="6"/>
      <dgm:spPr/>
    </dgm:pt>
    <dgm:pt modelId="{40D73732-AE78-4170-8DD4-4E7C47EB84BA}" type="pres">
      <dgm:prSet presAssocID="{3C6FCFFE-EB74-4229-BA91-D1C359DF8D23}" presName="text_2" presStyleLbl="node1" presStyleIdx="1" presStyleCnt="6">
        <dgm:presLayoutVars>
          <dgm:bulletEnabled val="1"/>
        </dgm:presLayoutVars>
      </dgm:prSet>
      <dgm:spPr/>
    </dgm:pt>
    <dgm:pt modelId="{31305E16-07D8-4DDC-9DCA-7886DE79B061}" type="pres">
      <dgm:prSet presAssocID="{3C6FCFFE-EB74-4229-BA91-D1C359DF8D23}" presName="accent_2" presStyleCnt="0"/>
      <dgm:spPr/>
    </dgm:pt>
    <dgm:pt modelId="{242B833C-A2D6-494A-8810-6E150B6A0678}" type="pres">
      <dgm:prSet presAssocID="{3C6FCFFE-EB74-4229-BA91-D1C359DF8D23}" presName="accentRepeatNode" presStyleLbl="solidFgAcc1" presStyleIdx="1" presStyleCnt="6"/>
      <dgm:spPr/>
    </dgm:pt>
    <dgm:pt modelId="{9DB38961-2147-458B-B67B-DCB159C52114}" type="pres">
      <dgm:prSet presAssocID="{BB46460C-10E2-43E8-822D-F4928B1D6CEB}" presName="text_3" presStyleLbl="node1" presStyleIdx="2" presStyleCnt="6">
        <dgm:presLayoutVars>
          <dgm:bulletEnabled val="1"/>
        </dgm:presLayoutVars>
      </dgm:prSet>
      <dgm:spPr/>
    </dgm:pt>
    <dgm:pt modelId="{8DD9BF41-424C-4ECD-A8A2-663DEC20EFF6}" type="pres">
      <dgm:prSet presAssocID="{BB46460C-10E2-43E8-822D-F4928B1D6CEB}" presName="accent_3" presStyleCnt="0"/>
      <dgm:spPr/>
    </dgm:pt>
    <dgm:pt modelId="{FFB37F9A-1EBC-4DED-904C-6015CFCE47F2}" type="pres">
      <dgm:prSet presAssocID="{BB46460C-10E2-43E8-822D-F4928B1D6CEB}" presName="accentRepeatNode" presStyleLbl="solidFgAcc1" presStyleIdx="2" presStyleCnt="6"/>
      <dgm:spPr/>
    </dgm:pt>
    <dgm:pt modelId="{BAFA012F-F1E4-4F9E-8C61-6AB24DBA80BC}" type="pres">
      <dgm:prSet presAssocID="{E046B55A-B0CD-4AF7-A03D-0C0FFCCC25D4}" presName="text_4" presStyleLbl="node1" presStyleIdx="3" presStyleCnt="6">
        <dgm:presLayoutVars>
          <dgm:bulletEnabled val="1"/>
        </dgm:presLayoutVars>
      </dgm:prSet>
      <dgm:spPr/>
    </dgm:pt>
    <dgm:pt modelId="{F47565D6-D966-494E-BAEA-05E3A1D406B7}" type="pres">
      <dgm:prSet presAssocID="{E046B55A-B0CD-4AF7-A03D-0C0FFCCC25D4}" presName="accent_4" presStyleCnt="0"/>
      <dgm:spPr/>
    </dgm:pt>
    <dgm:pt modelId="{262A8A48-2A1E-4231-AE7A-AE11618DB319}" type="pres">
      <dgm:prSet presAssocID="{E046B55A-B0CD-4AF7-A03D-0C0FFCCC25D4}" presName="accentRepeatNode" presStyleLbl="solidFgAcc1" presStyleIdx="3" presStyleCnt="6"/>
      <dgm:spPr/>
    </dgm:pt>
    <dgm:pt modelId="{CA61DB06-7939-4695-9D7C-003DF5D91735}" type="pres">
      <dgm:prSet presAssocID="{0EA8D031-71B8-468D-9996-F594E6559D1A}" presName="text_5" presStyleLbl="node1" presStyleIdx="4" presStyleCnt="6">
        <dgm:presLayoutVars>
          <dgm:bulletEnabled val="1"/>
        </dgm:presLayoutVars>
      </dgm:prSet>
      <dgm:spPr/>
    </dgm:pt>
    <dgm:pt modelId="{A3B9381D-539D-462E-8802-20BC724C518D}" type="pres">
      <dgm:prSet presAssocID="{0EA8D031-71B8-468D-9996-F594E6559D1A}" presName="accent_5" presStyleCnt="0"/>
      <dgm:spPr/>
    </dgm:pt>
    <dgm:pt modelId="{A76AF484-AFA7-4CB4-88B4-038A07DA41D3}" type="pres">
      <dgm:prSet presAssocID="{0EA8D031-71B8-468D-9996-F594E6559D1A}" presName="accentRepeatNode" presStyleLbl="solidFgAcc1" presStyleIdx="4" presStyleCnt="6"/>
      <dgm:spPr/>
    </dgm:pt>
    <dgm:pt modelId="{AC13376B-1AAE-4BEA-B626-D03AA20492B6}" type="pres">
      <dgm:prSet presAssocID="{218662EA-CB35-43C7-A966-BF6361C130F3}" presName="text_6" presStyleLbl="node1" presStyleIdx="5" presStyleCnt="6">
        <dgm:presLayoutVars>
          <dgm:bulletEnabled val="1"/>
        </dgm:presLayoutVars>
      </dgm:prSet>
      <dgm:spPr/>
    </dgm:pt>
    <dgm:pt modelId="{E98C4FE3-FF3D-48A9-9269-B94DB318C296}" type="pres">
      <dgm:prSet presAssocID="{218662EA-CB35-43C7-A966-BF6361C130F3}" presName="accent_6" presStyleCnt="0"/>
      <dgm:spPr/>
    </dgm:pt>
    <dgm:pt modelId="{E07F2A1A-F9E2-42AE-80F7-1B5647CEECF6}" type="pres">
      <dgm:prSet presAssocID="{218662EA-CB35-43C7-A966-BF6361C130F3}" presName="accentRepeatNode" presStyleLbl="solidFgAcc1" presStyleIdx="5" presStyleCnt="6"/>
      <dgm:spPr/>
    </dgm:pt>
  </dgm:ptLst>
  <dgm:cxnLst>
    <dgm:cxn modelId="{5A3DA618-ED13-4589-8E11-BEE3A4DBDBEC}" srcId="{4BA949CD-C5C3-427B-A152-D1C85483EDE2}" destId="{0EA8D031-71B8-468D-9996-F594E6559D1A}" srcOrd="4" destOrd="0" parTransId="{BC3EBC86-4A11-486E-94E0-B22C42469740}" sibTransId="{5669B684-A40D-4EC1-93D7-F074A3490B5C}"/>
    <dgm:cxn modelId="{4CE88E1D-9216-4F29-B40C-268A349A9DE7}" type="presOf" srcId="{0DD968CD-3EE7-4612-8AB3-5DA21D1F4E1E}" destId="{597F0F18-9958-44AD-8AA2-6947CBE7EBCA}" srcOrd="0" destOrd="0" presId="urn:microsoft.com/office/officeart/2008/layout/VerticalCurvedList"/>
    <dgm:cxn modelId="{F13FC55C-2CF1-4F3E-BE9E-132F0554FAEE}" type="presOf" srcId="{BB46460C-10E2-43E8-822D-F4928B1D6CEB}" destId="{9DB38961-2147-458B-B67B-DCB159C52114}" srcOrd="0" destOrd="0" presId="urn:microsoft.com/office/officeart/2008/layout/VerticalCurvedList"/>
    <dgm:cxn modelId="{E6219A67-8EE3-450E-B2BC-5BB2BFC6F3E5}" srcId="{4BA949CD-C5C3-427B-A152-D1C85483EDE2}" destId="{E046B55A-B0CD-4AF7-A03D-0C0FFCCC25D4}" srcOrd="3" destOrd="0" parTransId="{CC285300-20DF-40E7-A9FF-858E076051C4}" sibTransId="{78DDA98A-75FF-415B-803D-5DA66D41D814}"/>
    <dgm:cxn modelId="{8C9F8E7B-8A94-4A83-9EA2-ECC006B17503}" type="presOf" srcId="{E046B55A-B0CD-4AF7-A03D-0C0FFCCC25D4}" destId="{BAFA012F-F1E4-4F9E-8C61-6AB24DBA80BC}" srcOrd="0" destOrd="0" presId="urn:microsoft.com/office/officeart/2008/layout/VerticalCurvedList"/>
    <dgm:cxn modelId="{70D8977E-51AF-4958-B4A9-304B4608D6D4}" type="presOf" srcId="{4BA949CD-C5C3-427B-A152-D1C85483EDE2}" destId="{3AC83D54-8AF0-4F14-BA7C-1C9A808D756D}" srcOrd="0" destOrd="0" presId="urn:microsoft.com/office/officeart/2008/layout/VerticalCurvedList"/>
    <dgm:cxn modelId="{42649388-B27E-4703-9D5B-6E3E980B94E6}" type="presOf" srcId="{0EA8D031-71B8-468D-9996-F594E6559D1A}" destId="{CA61DB06-7939-4695-9D7C-003DF5D91735}" srcOrd="0" destOrd="0" presId="urn:microsoft.com/office/officeart/2008/layout/VerticalCurvedList"/>
    <dgm:cxn modelId="{357E768D-4866-4B34-B191-4284E4143E4B}" srcId="{4BA949CD-C5C3-427B-A152-D1C85483EDE2}" destId="{0DD968CD-3EE7-4612-8AB3-5DA21D1F4E1E}" srcOrd="0" destOrd="0" parTransId="{AED4C00C-C337-407C-A39C-0C43A8D79B9C}" sibTransId="{C34E4201-FA61-45A8-A46C-6CFDA7541289}"/>
    <dgm:cxn modelId="{8F5DCEB5-A83D-4944-906A-D9EECA349D3E}" type="presOf" srcId="{3C6FCFFE-EB74-4229-BA91-D1C359DF8D23}" destId="{40D73732-AE78-4170-8DD4-4E7C47EB84BA}" srcOrd="0" destOrd="0" presId="urn:microsoft.com/office/officeart/2008/layout/VerticalCurvedList"/>
    <dgm:cxn modelId="{AB3FB0CB-627C-4305-A58A-CE9EC978095E}" type="presOf" srcId="{218662EA-CB35-43C7-A966-BF6361C130F3}" destId="{AC13376B-1AAE-4BEA-B626-D03AA20492B6}" srcOrd="0" destOrd="0" presId="urn:microsoft.com/office/officeart/2008/layout/VerticalCurvedList"/>
    <dgm:cxn modelId="{1ECDCBCE-DABB-489E-8271-6AA96081D588}" srcId="{4BA949CD-C5C3-427B-A152-D1C85483EDE2}" destId="{3C6FCFFE-EB74-4229-BA91-D1C359DF8D23}" srcOrd="1" destOrd="0" parTransId="{9FEF320A-C7D8-4617-8361-2D5661CD0DD6}" sibTransId="{383F5EA0-F65E-4D05-A6F0-3A3256269943}"/>
    <dgm:cxn modelId="{6D83B7D4-F5CB-47A7-A1D0-90F47A95BED0}" type="presOf" srcId="{C34E4201-FA61-45A8-A46C-6CFDA7541289}" destId="{CB6087E2-90E8-4AB9-AB69-8DBC93D207C5}" srcOrd="0" destOrd="0" presId="urn:microsoft.com/office/officeart/2008/layout/VerticalCurvedList"/>
    <dgm:cxn modelId="{321D40E0-4579-4D01-A00C-98E66D35409D}" srcId="{4BA949CD-C5C3-427B-A152-D1C85483EDE2}" destId="{218662EA-CB35-43C7-A966-BF6361C130F3}" srcOrd="5" destOrd="0" parTransId="{FDCDAED0-A2A1-421E-97B3-2A6FFE20C2E0}" sibTransId="{E51A0C49-11BA-4190-B936-4C393859438B}"/>
    <dgm:cxn modelId="{B9B578EE-7BC0-4069-96B0-C978BF7E6443}" srcId="{4BA949CD-C5C3-427B-A152-D1C85483EDE2}" destId="{BB46460C-10E2-43E8-822D-F4928B1D6CEB}" srcOrd="2" destOrd="0" parTransId="{5EE28530-E401-4415-B613-0FCEBB5A0E4A}" sibTransId="{E289BBC9-757E-4407-82FF-68DB648CB73E}"/>
    <dgm:cxn modelId="{633E3970-3D27-46EE-A16B-C28EBA29FCDD}" type="presParOf" srcId="{3AC83D54-8AF0-4F14-BA7C-1C9A808D756D}" destId="{D14D4A7E-3F84-429A-898A-F58AD52F5F5B}" srcOrd="0" destOrd="0" presId="urn:microsoft.com/office/officeart/2008/layout/VerticalCurvedList"/>
    <dgm:cxn modelId="{27261A73-0EFA-4A4B-819D-8FDB31E54764}" type="presParOf" srcId="{D14D4A7E-3F84-429A-898A-F58AD52F5F5B}" destId="{DE0E4FC3-5582-4284-BBE2-FF5C4F06C0FE}" srcOrd="0" destOrd="0" presId="urn:microsoft.com/office/officeart/2008/layout/VerticalCurvedList"/>
    <dgm:cxn modelId="{67EC5D3A-EC19-439D-9A81-CC2A11370C52}" type="presParOf" srcId="{DE0E4FC3-5582-4284-BBE2-FF5C4F06C0FE}" destId="{40BD4A8E-A9A9-48E1-A0C4-8D6B784F2D53}" srcOrd="0" destOrd="0" presId="urn:microsoft.com/office/officeart/2008/layout/VerticalCurvedList"/>
    <dgm:cxn modelId="{37CEF164-6068-4936-AB48-142496309636}" type="presParOf" srcId="{DE0E4FC3-5582-4284-BBE2-FF5C4F06C0FE}" destId="{CB6087E2-90E8-4AB9-AB69-8DBC93D207C5}" srcOrd="1" destOrd="0" presId="urn:microsoft.com/office/officeart/2008/layout/VerticalCurvedList"/>
    <dgm:cxn modelId="{A66DAD05-D79A-4759-A488-8727935CD1E9}" type="presParOf" srcId="{DE0E4FC3-5582-4284-BBE2-FF5C4F06C0FE}" destId="{BB450859-D352-4853-918B-89B4DDD82EB7}" srcOrd="2" destOrd="0" presId="urn:microsoft.com/office/officeart/2008/layout/VerticalCurvedList"/>
    <dgm:cxn modelId="{CDD9A75F-926E-401A-8643-27977987E043}" type="presParOf" srcId="{DE0E4FC3-5582-4284-BBE2-FF5C4F06C0FE}" destId="{76272EC7-67A8-4C44-BD87-CDF17B825A33}" srcOrd="3" destOrd="0" presId="urn:microsoft.com/office/officeart/2008/layout/VerticalCurvedList"/>
    <dgm:cxn modelId="{8A3139B2-BA2A-4569-9905-BE1F2E048009}" type="presParOf" srcId="{D14D4A7E-3F84-429A-898A-F58AD52F5F5B}" destId="{597F0F18-9958-44AD-8AA2-6947CBE7EBCA}" srcOrd="1" destOrd="0" presId="urn:microsoft.com/office/officeart/2008/layout/VerticalCurvedList"/>
    <dgm:cxn modelId="{23ED1BC5-119F-49FE-B6B6-6DDBBBE31FBA}" type="presParOf" srcId="{D14D4A7E-3F84-429A-898A-F58AD52F5F5B}" destId="{53589A23-45F2-4E2F-A85E-BC26C7A8FF79}" srcOrd="2" destOrd="0" presId="urn:microsoft.com/office/officeart/2008/layout/VerticalCurvedList"/>
    <dgm:cxn modelId="{72B72E35-BDBA-4CBA-BC33-9AEBD70EDB69}" type="presParOf" srcId="{53589A23-45F2-4E2F-A85E-BC26C7A8FF79}" destId="{840A698D-ACA8-4AEB-A89F-E81990E75E5A}" srcOrd="0" destOrd="0" presId="urn:microsoft.com/office/officeart/2008/layout/VerticalCurvedList"/>
    <dgm:cxn modelId="{14A14A9D-CC76-4C64-9F5C-4D2BEB34C680}" type="presParOf" srcId="{D14D4A7E-3F84-429A-898A-F58AD52F5F5B}" destId="{40D73732-AE78-4170-8DD4-4E7C47EB84BA}" srcOrd="3" destOrd="0" presId="urn:microsoft.com/office/officeart/2008/layout/VerticalCurvedList"/>
    <dgm:cxn modelId="{D539744F-9A9B-4610-8192-1A298DC7BAEF}" type="presParOf" srcId="{D14D4A7E-3F84-429A-898A-F58AD52F5F5B}" destId="{31305E16-07D8-4DDC-9DCA-7886DE79B061}" srcOrd="4" destOrd="0" presId="urn:microsoft.com/office/officeart/2008/layout/VerticalCurvedList"/>
    <dgm:cxn modelId="{2B9E5393-E810-4404-8D76-EA3C5F112ED6}" type="presParOf" srcId="{31305E16-07D8-4DDC-9DCA-7886DE79B061}" destId="{242B833C-A2D6-494A-8810-6E150B6A0678}" srcOrd="0" destOrd="0" presId="urn:microsoft.com/office/officeart/2008/layout/VerticalCurvedList"/>
    <dgm:cxn modelId="{4AFBBF3B-05D9-4273-A07C-A1383E016837}" type="presParOf" srcId="{D14D4A7E-3F84-429A-898A-F58AD52F5F5B}" destId="{9DB38961-2147-458B-B67B-DCB159C52114}" srcOrd="5" destOrd="0" presId="urn:microsoft.com/office/officeart/2008/layout/VerticalCurvedList"/>
    <dgm:cxn modelId="{3CB68B20-8AB2-45F5-8D96-35DF8B3B8DE1}" type="presParOf" srcId="{D14D4A7E-3F84-429A-898A-F58AD52F5F5B}" destId="{8DD9BF41-424C-4ECD-A8A2-663DEC20EFF6}" srcOrd="6" destOrd="0" presId="urn:microsoft.com/office/officeart/2008/layout/VerticalCurvedList"/>
    <dgm:cxn modelId="{8DD8BAFB-51EF-4919-82DC-17DF8453D605}" type="presParOf" srcId="{8DD9BF41-424C-4ECD-A8A2-663DEC20EFF6}" destId="{FFB37F9A-1EBC-4DED-904C-6015CFCE47F2}" srcOrd="0" destOrd="0" presId="urn:microsoft.com/office/officeart/2008/layout/VerticalCurvedList"/>
    <dgm:cxn modelId="{5B4B38BC-E848-4531-BAE3-44AF854F1051}" type="presParOf" srcId="{D14D4A7E-3F84-429A-898A-F58AD52F5F5B}" destId="{BAFA012F-F1E4-4F9E-8C61-6AB24DBA80BC}" srcOrd="7" destOrd="0" presId="urn:microsoft.com/office/officeart/2008/layout/VerticalCurvedList"/>
    <dgm:cxn modelId="{6BC0F559-1D95-43BB-B7CB-CE291EC4B45E}" type="presParOf" srcId="{D14D4A7E-3F84-429A-898A-F58AD52F5F5B}" destId="{F47565D6-D966-494E-BAEA-05E3A1D406B7}" srcOrd="8" destOrd="0" presId="urn:microsoft.com/office/officeart/2008/layout/VerticalCurvedList"/>
    <dgm:cxn modelId="{8BE78ACA-92FF-48AA-8E22-C46CF0DA68C7}" type="presParOf" srcId="{F47565D6-D966-494E-BAEA-05E3A1D406B7}" destId="{262A8A48-2A1E-4231-AE7A-AE11618DB319}" srcOrd="0" destOrd="0" presId="urn:microsoft.com/office/officeart/2008/layout/VerticalCurvedList"/>
    <dgm:cxn modelId="{D84E8698-40FB-425F-8979-6EB83E7C608C}" type="presParOf" srcId="{D14D4A7E-3F84-429A-898A-F58AD52F5F5B}" destId="{CA61DB06-7939-4695-9D7C-003DF5D91735}" srcOrd="9" destOrd="0" presId="urn:microsoft.com/office/officeart/2008/layout/VerticalCurvedList"/>
    <dgm:cxn modelId="{A54EDF49-C0B3-403B-A0D8-A04959964640}" type="presParOf" srcId="{D14D4A7E-3F84-429A-898A-F58AD52F5F5B}" destId="{A3B9381D-539D-462E-8802-20BC724C518D}" srcOrd="10" destOrd="0" presId="urn:microsoft.com/office/officeart/2008/layout/VerticalCurvedList"/>
    <dgm:cxn modelId="{3A953A62-93C7-4EF8-BDBB-8276F58EFB9E}" type="presParOf" srcId="{A3B9381D-539D-462E-8802-20BC724C518D}" destId="{A76AF484-AFA7-4CB4-88B4-038A07DA41D3}" srcOrd="0" destOrd="0" presId="urn:microsoft.com/office/officeart/2008/layout/VerticalCurvedList"/>
    <dgm:cxn modelId="{F2D1F32B-9019-441C-9DF5-A3F2756336EB}" type="presParOf" srcId="{D14D4A7E-3F84-429A-898A-F58AD52F5F5B}" destId="{AC13376B-1AAE-4BEA-B626-D03AA20492B6}" srcOrd="11" destOrd="0" presId="urn:microsoft.com/office/officeart/2008/layout/VerticalCurvedList"/>
    <dgm:cxn modelId="{19151ACE-08C2-41EF-9AE5-A7071E47BA5A}" type="presParOf" srcId="{D14D4A7E-3F84-429A-898A-F58AD52F5F5B}" destId="{E98C4FE3-FF3D-48A9-9269-B94DB318C296}" srcOrd="12" destOrd="0" presId="urn:microsoft.com/office/officeart/2008/layout/VerticalCurvedList"/>
    <dgm:cxn modelId="{11B03645-B458-4F31-839E-92805D352217}" type="presParOf" srcId="{E98C4FE3-FF3D-48A9-9269-B94DB318C296}" destId="{E07F2A1A-F9E2-42AE-80F7-1B5647CEECF6}"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CCBD-7A24-43A1-BFAB-E5C24AB39E8F}">
      <dsp:nvSpPr>
        <dsp:cNvPr id="0" name=""/>
        <dsp:cNvSpPr/>
      </dsp:nvSpPr>
      <dsp:spPr>
        <a:xfrm>
          <a:off x="3723506" y="-65460"/>
          <a:ext cx="1925587" cy="1871851"/>
        </a:xfrm>
        <a:prstGeom prst="ellipse">
          <a:avLst/>
        </a:prstGeom>
        <a:solidFill>
          <a:srgbClr val="F3901D"/>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latin typeface="Arial" panose="020B0604020202020204" pitchFamily="34" charset="0"/>
              <a:ea typeface="+mn-ea"/>
              <a:cs typeface="Arial" panose="020B0604020202020204" pitchFamily="34" charset="0"/>
            </a:rPr>
            <a:t>Planning</a:t>
          </a:r>
        </a:p>
      </dsp:txBody>
      <dsp:txXfrm>
        <a:off x="4005502" y="208666"/>
        <a:ext cx="1361595" cy="1323599"/>
      </dsp:txXfrm>
    </dsp:sp>
    <dsp:sp modelId="{9DC34612-DE93-47CA-80C1-11E836A7DE48}">
      <dsp:nvSpPr>
        <dsp:cNvPr id="0" name=""/>
        <dsp:cNvSpPr/>
      </dsp:nvSpPr>
      <dsp:spPr>
        <a:xfrm rot="2700000">
          <a:off x="5412997" y="1492725"/>
          <a:ext cx="378057" cy="586931"/>
        </a:xfrm>
        <a:prstGeom prst="rightArrow">
          <a:avLst>
            <a:gd name="adj1" fmla="val 60000"/>
            <a:gd name="adj2" fmla="val 50000"/>
          </a:avLst>
        </a:prstGeom>
        <a:solidFill>
          <a:srgbClr val="F3901D"/>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a:off x="5429607" y="1570012"/>
        <a:ext cx="264640" cy="352159"/>
      </dsp:txXfrm>
    </dsp:sp>
    <dsp:sp modelId="{34839237-A5ED-43AD-8D9C-315EE4FBA5F2}">
      <dsp:nvSpPr>
        <dsp:cNvPr id="0" name=""/>
        <dsp:cNvSpPr/>
      </dsp:nvSpPr>
      <dsp:spPr>
        <a:xfrm>
          <a:off x="5570091" y="1781124"/>
          <a:ext cx="1925587" cy="1871851"/>
        </a:xfrm>
        <a:prstGeom prst="ellipse">
          <a:avLst/>
        </a:prstGeom>
        <a:solidFill>
          <a:srgbClr val="69923A"/>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latin typeface="Arial" panose="020B0604020202020204" pitchFamily="34" charset="0"/>
              <a:cs typeface="Arial" panose="020B0604020202020204" pitchFamily="34" charset="0"/>
            </a:rPr>
            <a:t>Development</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5852087" y="2055250"/>
        <a:ext cx="1361595" cy="1323599"/>
      </dsp:txXfrm>
    </dsp:sp>
    <dsp:sp modelId="{DBFF691F-6A8F-4288-81E8-8BFB01613B31}">
      <dsp:nvSpPr>
        <dsp:cNvPr id="0" name=""/>
        <dsp:cNvSpPr/>
      </dsp:nvSpPr>
      <dsp:spPr>
        <a:xfrm rot="8100000">
          <a:off x="5428129" y="3339310"/>
          <a:ext cx="378057" cy="586931"/>
        </a:xfrm>
        <a:prstGeom prst="rightArrow">
          <a:avLst>
            <a:gd name="adj1" fmla="val 60000"/>
            <a:gd name="adj2" fmla="val 50000"/>
          </a:avLst>
        </a:prstGeom>
        <a:solidFill>
          <a:srgbClr val="69923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rot="10800000">
        <a:off x="5524936" y="3416597"/>
        <a:ext cx="264640" cy="352159"/>
      </dsp:txXfrm>
    </dsp:sp>
    <dsp:sp modelId="{CB321CDB-ACB7-45D5-B012-B7C904C6E216}">
      <dsp:nvSpPr>
        <dsp:cNvPr id="0" name=""/>
        <dsp:cNvSpPr/>
      </dsp:nvSpPr>
      <dsp:spPr>
        <a:xfrm>
          <a:off x="3723506" y="3627709"/>
          <a:ext cx="1925587" cy="1871851"/>
        </a:xfrm>
        <a:prstGeom prst="ellipse">
          <a:avLst/>
        </a:prstGeom>
        <a:solidFill>
          <a:srgbClr val="5C7F92"/>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latin typeface="Arial" panose="020B0604020202020204" pitchFamily="34" charset="0"/>
              <a:cs typeface="Arial" panose="020B0604020202020204" pitchFamily="34" charset="0"/>
            </a:rPr>
            <a:t>Implementation</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4005502" y="3901835"/>
        <a:ext cx="1361595" cy="1323599"/>
      </dsp:txXfrm>
    </dsp:sp>
    <dsp:sp modelId="{E1AAECC4-32FF-47E5-B006-0355A4C8EB5A}">
      <dsp:nvSpPr>
        <dsp:cNvPr id="0" name=""/>
        <dsp:cNvSpPr/>
      </dsp:nvSpPr>
      <dsp:spPr>
        <a:xfrm rot="13500000">
          <a:off x="3581544" y="3354442"/>
          <a:ext cx="378057" cy="586931"/>
        </a:xfrm>
        <a:prstGeom prst="rightArrow">
          <a:avLst>
            <a:gd name="adj1" fmla="val 60000"/>
            <a:gd name="adj2" fmla="val 50000"/>
          </a:avLst>
        </a:prstGeom>
        <a:solidFill>
          <a:srgbClr val="5C7F9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rot="10800000">
        <a:off x="3678351" y="3511927"/>
        <a:ext cx="264640" cy="352159"/>
      </dsp:txXfrm>
    </dsp:sp>
    <dsp:sp modelId="{350C6355-F5D9-4E3A-9492-E5C939E40CC0}">
      <dsp:nvSpPr>
        <dsp:cNvPr id="0" name=""/>
        <dsp:cNvSpPr/>
      </dsp:nvSpPr>
      <dsp:spPr>
        <a:xfrm>
          <a:off x="1876920" y="1781124"/>
          <a:ext cx="1925587" cy="1871851"/>
        </a:xfrm>
        <a:prstGeom prst="ellipse">
          <a:avLst/>
        </a:prstGeom>
        <a:solidFill>
          <a:srgbClr val="C0B960"/>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latin typeface="Arial" panose="020B0604020202020204" pitchFamily="34" charset="0"/>
              <a:ea typeface="+mn-ea"/>
              <a:cs typeface="Arial" panose="020B0604020202020204" pitchFamily="34" charset="0"/>
            </a:rPr>
            <a:t>Action and Improvement</a:t>
          </a:r>
        </a:p>
      </dsp:txBody>
      <dsp:txXfrm>
        <a:off x="2158916" y="2055250"/>
        <a:ext cx="1361595" cy="1323599"/>
      </dsp:txXfrm>
    </dsp:sp>
    <dsp:sp modelId="{EF059F13-F916-4D96-AF73-9C9A7232513F}">
      <dsp:nvSpPr>
        <dsp:cNvPr id="0" name=""/>
        <dsp:cNvSpPr/>
      </dsp:nvSpPr>
      <dsp:spPr>
        <a:xfrm rot="18900000">
          <a:off x="3566412" y="1507857"/>
          <a:ext cx="378057" cy="586931"/>
        </a:xfrm>
        <a:prstGeom prst="rightArrow">
          <a:avLst>
            <a:gd name="adj1" fmla="val 60000"/>
            <a:gd name="adj2" fmla="val 50000"/>
          </a:avLst>
        </a:prstGeom>
        <a:solidFill>
          <a:srgbClr val="C6BF7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a:off x="3583022" y="1665342"/>
        <a:ext cx="264640" cy="352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E3D70-5F34-4D07-9AE7-6B71B3CA937C}">
      <dsp:nvSpPr>
        <dsp:cNvPr id="0" name=""/>
        <dsp:cNvSpPr/>
      </dsp:nvSpPr>
      <dsp:spPr>
        <a:xfrm>
          <a:off x="0" y="690408"/>
          <a:ext cx="1082760" cy="649656"/>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Inputs</a:t>
          </a:r>
        </a:p>
      </dsp:txBody>
      <dsp:txXfrm>
        <a:off x="19028" y="709436"/>
        <a:ext cx="1044704" cy="611600"/>
      </dsp:txXfrm>
    </dsp:sp>
    <dsp:sp modelId="{E2FC0FD4-650A-467C-A88A-D7357C6CA8B2}">
      <dsp:nvSpPr>
        <dsp:cNvPr id="0" name=""/>
        <dsp:cNvSpPr/>
      </dsp:nvSpPr>
      <dsp:spPr>
        <a:xfrm rot="21476250">
          <a:off x="1190962" y="853445"/>
          <a:ext cx="229694" cy="2685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90984" y="908390"/>
        <a:ext cx="160786" cy="161114"/>
      </dsp:txXfrm>
    </dsp:sp>
    <dsp:sp modelId="{091CB0A7-A306-405F-AA80-DC64089DE2D6}">
      <dsp:nvSpPr>
        <dsp:cNvPr id="0" name=""/>
        <dsp:cNvSpPr/>
      </dsp:nvSpPr>
      <dsp:spPr>
        <a:xfrm>
          <a:off x="1515865" y="635817"/>
          <a:ext cx="1082760" cy="649656"/>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Activities</a:t>
          </a:r>
        </a:p>
      </dsp:txBody>
      <dsp:txXfrm>
        <a:off x="1534893" y="654845"/>
        <a:ext cx="1044704" cy="611600"/>
      </dsp:txXfrm>
    </dsp:sp>
    <dsp:sp modelId="{2805E040-F616-41A4-B59F-2723D0D2FB39}">
      <dsp:nvSpPr>
        <dsp:cNvPr id="0" name=""/>
        <dsp:cNvSpPr/>
      </dsp:nvSpPr>
      <dsp:spPr>
        <a:xfrm>
          <a:off x="2706902" y="826383"/>
          <a:ext cx="229545" cy="268524"/>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06902" y="880088"/>
        <a:ext cx="160682" cy="161114"/>
      </dsp:txXfrm>
    </dsp:sp>
    <dsp:sp modelId="{1C079D16-C6AE-4A6B-9344-63C67D474DF2}">
      <dsp:nvSpPr>
        <dsp:cNvPr id="0" name=""/>
        <dsp:cNvSpPr/>
      </dsp:nvSpPr>
      <dsp:spPr>
        <a:xfrm>
          <a:off x="3031730" y="635817"/>
          <a:ext cx="1082760" cy="649656"/>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Outputs</a:t>
          </a:r>
        </a:p>
      </dsp:txBody>
      <dsp:txXfrm>
        <a:off x="3050758" y="654845"/>
        <a:ext cx="1044704" cy="611600"/>
      </dsp:txXfrm>
    </dsp:sp>
    <dsp:sp modelId="{DA16DF8D-BE24-48DE-B544-5A852A79D52B}">
      <dsp:nvSpPr>
        <dsp:cNvPr id="0" name=""/>
        <dsp:cNvSpPr/>
      </dsp:nvSpPr>
      <dsp:spPr>
        <a:xfrm>
          <a:off x="4222767" y="826383"/>
          <a:ext cx="229545" cy="268524"/>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22767" y="880088"/>
        <a:ext cx="160682" cy="161114"/>
      </dsp:txXfrm>
    </dsp:sp>
    <dsp:sp modelId="{6BDEE438-4585-4A1D-BC1D-ED79AFDE5367}">
      <dsp:nvSpPr>
        <dsp:cNvPr id="0" name=""/>
        <dsp:cNvSpPr/>
      </dsp:nvSpPr>
      <dsp:spPr>
        <a:xfrm>
          <a:off x="4547595" y="635817"/>
          <a:ext cx="1082760" cy="649656"/>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Short</a:t>
          </a:r>
        </a:p>
      </dsp:txBody>
      <dsp:txXfrm>
        <a:off x="4566623" y="654845"/>
        <a:ext cx="1044704" cy="611600"/>
      </dsp:txXfrm>
    </dsp:sp>
    <dsp:sp modelId="{7FB5BD82-973F-4E80-9283-93CDB99BD2EF}">
      <dsp:nvSpPr>
        <dsp:cNvPr id="0" name=""/>
        <dsp:cNvSpPr/>
      </dsp:nvSpPr>
      <dsp:spPr>
        <a:xfrm>
          <a:off x="5738632" y="826383"/>
          <a:ext cx="229545" cy="268524"/>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38632" y="880088"/>
        <a:ext cx="160682" cy="161114"/>
      </dsp:txXfrm>
    </dsp:sp>
    <dsp:sp modelId="{B81BC2C7-C19E-4F7A-AE07-DD71ED1DAB19}">
      <dsp:nvSpPr>
        <dsp:cNvPr id="0" name=""/>
        <dsp:cNvSpPr/>
      </dsp:nvSpPr>
      <dsp:spPr>
        <a:xfrm>
          <a:off x="6063460" y="635817"/>
          <a:ext cx="1082760" cy="649656"/>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Medium</a:t>
          </a:r>
        </a:p>
      </dsp:txBody>
      <dsp:txXfrm>
        <a:off x="6082488" y="654845"/>
        <a:ext cx="1044704" cy="611600"/>
      </dsp:txXfrm>
    </dsp:sp>
    <dsp:sp modelId="{711A10D3-8024-42D6-A25F-DA01C50158F5}">
      <dsp:nvSpPr>
        <dsp:cNvPr id="0" name=""/>
        <dsp:cNvSpPr/>
      </dsp:nvSpPr>
      <dsp:spPr>
        <a:xfrm>
          <a:off x="7254497" y="826383"/>
          <a:ext cx="229545" cy="268524"/>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54497" y="880088"/>
        <a:ext cx="160682" cy="161114"/>
      </dsp:txXfrm>
    </dsp:sp>
    <dsp:sp modelId="{BE2B7BC3-AF86-4E4B-8C7C-94311330E2B4}">
      <dsp:nvSpPr>
        <dsp:cNvPr id="0" name=""/>
        <dsp:cNvSpPr/>
      </dsp:nvSpPr>
      <dsp:spPr>
        <a:xfrm>
          <a:off x="7579326" y="635817"/>
          <a:ext cx="1082760" cy="649656"/>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Long</a:t>
          </a:r>
        </a:p>
      </dsp:txBody>
      <dsp:txXfrm>
        <a:off x="7598354" y="654845"/>
        <a:ext cx="1044704" cy="61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2D977-DAC6-4309-8C4B-D358D355CC5E}">
      <dsp:nvSpPr>
        <dsp:cNvPr id="0" name=""/>
        <dsp:cNvSpPr/>
      </dsp:nvSpPr>
      <dsp:spPr>
        <a:xfrm>
          <a:off x="754136" y="96198"/>
          <a:ext cx="2308386" cy="176947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planning </a:t>
          </a:r>
        </a:p>
        <a:p>
          <a:pPr marL="0" lvl="0" indent="0" algn="ctr" defTabSz="889000">
            <a:lnSpc>
              <a:spcPct val="90000"/>
            </a:lnSpc>
            <a:spcBef>
              <a:spcPct val="0"/>
            </a:spcBef>
            <a:spcAft>
              <a:spcPct val="35000"/>
            </a:spcAft>
            <a:buNone/>
          </a:pPr>
          <a:r>
            <a:rPr lang="en-US" sz="1600" kern="1200" dirty="0"/>
            <a:t>(Define the purpose and  methods to be used)</a:t>
          </a:r>
          <a:endParaRPr lang="en-US" sz="2000" kern="1200" dirty="0"/>
        </a:p>
      </dsp:txBody>
      <dsp:txXfrm>
        <a:off x="754136" y="96198"/>
        <a:ext cx="2308386" cy="1769474"/>
      </dsp:txXfrm>
    </dsp:sp>
    <dsp:sp modelId="{A8FEA21F-DC5D-4452-B332-7C0ADE2376B3}">
      <dsp:nvSpPr>
        <dsp:cNvPr id="0" name=""/>
        <dsp:cNvSpPr/>
      </dsp:nvSpPr>
      <dsp:spPr>
        <a:xfrm>
          <a:off x="3880452" y="527"/>
          <a:ext cx="2839037" cy="199156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implementation</a:t>
          </a:r>
        </a:p>
        <a:p>
          <a:pPr marL="0" lvl="0" indent="0" algn="ctr" defTabSz="889000">
            <a:lnSpc>
              <a:spcPct val="90000"/>
            </a:lnSpc>
            <a:spcBef>
              <a:spcPct val="0"/>
            </a:spcBef>
            <a:spcAft>
              <a:spcPct val="35000"/>
            </a:spcAft>
            <a:buNone/>
          </a:pPr>
          <a:r>
            <a:rPr lang="en-US" sz="1800" kern="1200" dirty="0"/>
            <a:t>(Collect and analyze data)</a:t>
          </a:r>
        </a:p>
      </dsp:txBody>
      <dsp:txXfrm>
        <a:off x="3880452" y="527"/>
        <a:ext cx="2839037" cy="1991564"/>
      </dsp:txXfrm>
    </dsp:sp>
    <dsp:sp modelId="{6C538BE6-B9B5-4B0B-A177-31AB03D67FB1}">
      <dsp:nvSpPr>
        <dsp:cNvPr id="0" name=""/>
        <dsp:cNvSpPr/>
      </dsp:nvSpPr>
      <dsp:spPr>
        <a:xfrm>
          <a:off x="7483012" y="243766"/>
          <a:ext cx="2308386" cy="138503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reporting </a:t>
          </a:r>
        </a:p>
        <a:p>
          <a:pPr marL="0" lvl="0" indent="0" algn="ctr" defTabSz="889000">
            <a:lnSpc>
              <a:spcPct val="90000"/>
            </a:lnSpc>
            <a:spcBef>
              <a:spcPct val="0"/>
            </a:spcBef>
            <a:spcAft>
              <a:spcPct val="35000"/>
            </a:spcAft>
            <a:buNone/>
          </a:pPr>
          <a:r>
            <a:rPr lang="en-US" sz="1600" kern="1200" dirty="0"/>
            <a:t>(Summarize and interpret results)</a:t>
          </a:r>
        </a:p>
      </dsp:txBody>
      <dsp:txXfrm>
        <a:off x="7483012" y="243766"/>
        <a:ext cx="2308386" cy="1385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087E2-90E8-4AB9-AB69-8DBC93D207C5}">
      <dsp:nvSpPr>
        <dsp:cNvPr id="0" name=""/>
        <dsp:cNvSpPr/>
      </dsp:nvSpPr>
      <dsp:spPr>
        <a:xfrm>
          <a:off x="-4594335" y="-704407"/>
          <a:ext cx="5472816" cy="5472816"/>
        </a:xfrm>
        <a:prstGeom prst="blockArc">
          <a:avLst>
            <a:gd name="adj1" fmla="val 18900000"/>
            <a:gd name="adj2" fmla="val 2700000"/>
            <a:gd name="adj3" fmla="val 395"/>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7F0F18-9958-44AD-8AA2-6947CBE7EBCA}">
      <dsp:nvSpPr>
        <dsp:cNvPr id="0" name=""/>
        <dsp:cNvSpPr/>
      </dsp:nvSpPr>
      <dsp:spPr>
        <a:xfrm>
          <a:off x="328048" y="199497"/>
          <a:ext cx="5712764"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Executive Summary</a:t>
          </a:r>
        </a:p>
      </dsp:txBody>
      <dsp:txXfrm>
        <a:off x="328048" y="199497"/>
        <a:ext cx="5712764" cy="427857"/>
      </dsp:txXfrm>
    </dsp:sp>
    <dsp:sp modelId="{840A698D-ACA8-4AEB-A89F-E81990E75E5A}">
      <dsp:nvSpPr>
        <dsp:cNvPr id="0" name=""/>
        <dsp:cNvSpPr/>
      </dsp:nvSpPr>
      <dsp:spPr>
        <a:xfrm>
          <a:off x="60637" y="160528"/>
          <a:ext cx="534822" cy="534822"/>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D73732-AE78-4170-8DD4-4E7C47EB84BA}">
      <dsp:nvSpPr>
        <dsp:cNvPr id="0" name=""/>
        <dsp:cNvSpPr/>
      </dsp:nvSpPr>
      <dsp:spPr>
        <a:xfrm>
          <a:off x="679991" y="855715"/>
          <a:ext cx="5360822"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Background and Purpose</a:t>
          </a:r>
        </a:p>
      </dsp:txBody>
      <dsp:txXfrm>
        <a:off x="679991" y="855715"/>
        <a:ext cx="5360822" cy="427857"/>
      </dsp:txXfrm>
    </dsp:sp>
    <dsp:sp modelId="{242B833C-A2D6-494A-8810-6E150B6A0678}">
      <dsp:nvSpPr>
        <dsp:cNvPr id="0" name=""/>
        <dsp:cNvSpPr/>
      </dsp:nvSpPr>
      <dsp:spPr>
        <a:xfrm>
          <a:off x="412579" y="802233"/>
          <a:ext cx="534822" cy="534822"/>
        </a:xfrm>
        <a:prstGeom prst="ellipse">
          <a:avLst/>
        </a:prstGeom>
        <a:solidFill>
          <a:schemeClr val="lt1">
            <a:hueOff val="0"/>
            <a:satOff val="0"/>
            <a:lumOff val="0"/>
            <a:alphaOff val="0"/>
          </a:schemeClr>
        </a:solidFill>
        <a:ln w="6350" cap="flat" cmpd="sng" algn="ctr">
          <a:solidFill>
            <a:schemeClr val="accent2">
              <a:hueOff val="307443"/>
              <a:satOff val="-6196"/>
              <a:lumOff val="-2667"/>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B38961-2147-458B-B67B-DCB159C52114}">
      <dsp:nvSpPr>
        <dsp:cNvPr id="0" name=""/>
        <dsp:cNvSpPr/>
      </dsp:nvSpPr>
      <dsp:spPr>
        <a:xfrm>
          <a:off x="840925" y="1497421"/>
          <a:ext cx="5199888"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Evaluation Methods</a:t>
          </a:r>
        </a:p>
      </dsp:txBody>
      <dsp:txXfrm>
        <a:off x="840925" y="1497421"/>
        <a:ext cx="5199888" cy="427857"/>
      </dsp:txXfrm>
    </dsp:sp>
    <dsp:sp modelId="{FFB37F9A-1EBC-4DED-904C-6015CFCE47F2}">
      <dsp:nvSpPr>
        <dsp:cNvPr id="0" name=""/>
        <dsp:cNvSpPr/>
      </dsp:nvSpPr>
      <dsp:spPr>
        <a:xfrm>
          <a:off x="573514" y="1443939"/>
          <a:ext cx="534822" cy="534822"/>
        </a:xfrm>
        <a:prstGeom prst="ellipse">
          <a:avLst/>
        </a:prstGeom>
        <a:solidFill>
          <a:schemeClr val="lt1">
            <a:hueOff val="0"/>
            <a:satOff val="0"/>
            <a:lumOff val="0"/>
            <a:alphaOff val="0"/>
          </a:schemeClr>
        </a:solidFill>
        <a:ln w="6350" cap="flat" cmpd="sng" algn="ctr">
          <a:solidFill>
            <a:schemeClr val="accent2">
              <a:hueOff val="614885"/>
              <a:satOff val="-12392"/>
              <a:lumOff val="-5334"/>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FA012F-F1E4-4F9E-8C61-6AB24DBA80BC}">
      <dsp:nvSpPr>
        <dsp:cNvPr id="0" name=""/>
        <dsp:cNvSpPr/>
      </dsp:nvSpPr>
      <dsp:spPr>
        <a:xfrm>
          <a:off x="840925" y="2138720"/>
          <a:ext cx="5199888"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Results/Findings</a:t>
          </a:r>
        </a:p>
      </dsp:txBody>
      <dsp:txXfrm>
        <a:off x="840925" y="2138720"/>
        <a:ext cx="5199888" cy="427857"/>
      </dsp:txXfrm>
    </dsp:sp>
    <dsp:sp modelId="{262A8A48-2A1E-4231-AE7A-AE11618DB319}">
      <dsp:nvSpPr>
        <dsp:cNvPr id="0" name=""/>
        <dsp:cNvSpPr/>
      </dsp:nvSpPr>
      <dsp:spPr>
        <a:xfrm>
          <a:off x="573514" y="2085238"/>
          <a:ext cx="534822" cy="534822"/>
        </a:xfrm>
        <a:prstGeom prst="ellipse">
          <a:avLst/>
        </a:prstGeom>
        <a:solidFill>
          <a:schemeClr val="lt1">
            <a:hueOff val="0"/>
            <a:satOff val="0"/>
            <a:lumOff val="0"/>
            <a:alphaOff val="0"/>
          </a:schemeClr>
        </a:solidFill>
        <a:ln w="6350" cap="flat" cmpd="sng" algn="ctr">
          <a:solidFill>
            <a:schemeClr val="accent2">
              <a:hueOff val="922328"/>
              <a:satOff val="-18587"/>
              <a:lumOff val="-800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61DB06-7939-4695-9D7C-003DF5D91735}">
      <dsp:nvSpPr>
        <dsp:cNvPr id="0" name=""/>
        <dsp:cNvSpPr/>
      </dsp:nvSpPr>
      <dsp:spPr>
        <a:xfrm>
          <a:off x="679991" y="2780426"/>
          <a:ext cx="5360822"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Conclusions &amp; Recommendations</a:t>
          </a:r>
        </a:p>
      </dsp:txBody>
      <dsp:txXfrm>
        <a:off x="679991" y="2780426"/>
        <a:ext cx="5360822" cy="427857"/>
      </dsp:txXfrm>
    </dsp:sp>
    <dsp:sp modelId="{A76AF484-AFA7-4CB4-88B4-038A07DA41D3}">
      <dsp:nvSpPr>
        <dsp:cNvPr id="0" name=""/>
        <dsp:cNvSpPr/>
      </dsp:nvSpPr>
      <dsp:spPr>
        <a:xfrm>
          <a:off x="412579" y="2726944"/>
          <a:ext cx="534822" cy="534822"/>
        </a:xfrm>
        <a:prstGeom prst="ellipse">
          <a:avLst/>
        </a:prstGeom>
        <a:solidFill>
          <a:schemeClr val="lt1">
            <a:hueOff val="0"/>
            <a:satOff val="0"/>
            <a:lumOff val="0"/>
            <a:alphaOff val="0"/>
          </a:schemeClr>
        </a:solidFill>
        <a:ln w="6350" cap="flat" cmpd="sng" algn="ctr">
          <a:solidFill>
            <a:schemeClr val="accent2">
              <a:hueOff val="1229771"/>
              <a:satOff val="-24783"/>
              <a:lumOff val="-10667"/>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13376B-1AAE-4BEA-B626-D03AA20492B6}">
      <dsp:nvSpPr>
        <dsp:cNvPr id="0" name=""/>
        <dsp:cNvSpPr/>
      </dsp:nvSpPr>
      <dsp:spPr>
        <a:xfrm>
          <a:off x="328048" y="3422131"/>
          <a:ext cx="5712764" cy="427857"/>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References &amp; Appendices</a:t>
          </a:r>
        </a:p>
      </dsp:txBody>
      <dsp:txXfrm>
        <a:off x="328048" y="3422131"/>
        <a:ext cx="5712764" cy="427857"/>
      </dsp:txXfrm>
    </dsp:sp>
    <dsp:sp modelId="{E07F2A1A-F9E2-42AE-80F7-1B5647CEECF6}">
      <dsp:nvSpPr>
        <dsp:cNvPr id="0" name=""/>
        <dsp:cNvSpPr/>
      </dsp:nvSpPr>
      <dsp:spPr>
        <a:xfrm>
          <a:off x="60637" y="3368649"/>
          <a:ext cx="534822" cy="534822"/>
        </a:xfrm>
        <a:prstGeom prst="ellipse">
          <a:avLst/>
        </a:prstGeom>
        <a:solidFill>
          <a:schemeClr val="lt1">
            <a:hueOff val="0"/>
            <a:satOff val="0"/>
            <a:lumOff val="0"/>
            <a:alphaOff val="0"/>
          </a:schemeClr>
        </a:solidFill>
        <a:ln w="6350" cap="flat" cmpd="sng" algn="ctr">
          <a:solidFill>
            <a:schemeClr val="accent2">
              <a:hueOff val="1537213"/>
              <a:satOff val="-30979"/>
              <a:lumOff val="-13334"/>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12/15/2023</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mericorpsevaluationta.norc.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This presentation provides an overview of the basic steps involved in conducting an evaluation. </a:t>
            </a:r>
          </a:p>
          <a:p>
            <a:endParaRPr lang="en-US" dirty="0"/>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Now that you</a:t>
            </a:r>
            <a:r>
              <a:rPr lang="en-US" baseline="0" dirty="0">
                <a:solidFill>
                  <a:schemeClr val="tx1"/>
                </a:solidFill>
              </a:rPr>
              <a:t> have a general understanding of what a logic model is and what it looks like, let’s talk about some of the ways they are useful. </a:t>
            </a:r>
          </a:p>
          <a:p>
            <a:endParaRPr lang="en-US" baseline="0" dirty="0">
              <a:solidFill>
                <a:schemeClr val="tx1"/>
              </a:solidFill>
            </a:endParaRPr>
          </a:p>
          <a:p>
            <a:r>
              <a:rPr lang="en-US" dirty="0">
                <a:solidFill>
                  <a:schemeClr val="tx1"/>
                </a:solidFill>
              </a:rPr>
              <a:t>Developing a logic model has many</a:t>
            </a:r>
            <a:r>
              <a:rPr lang="en-US" baseline="0" dirty="0">
                <a:solidFill>
                  <a:schemeClr val="tx1"/>
                </a:solidFill>
              </a:rPr>
              <a:t> potential uses for programs. </a:t>
            </a:r>
            <a:r>
              <a:rPr lang="en-US" sz="1200" b="0" i="0" kern="1200" baseline="0" dirty="0">
                <a:solidFill>
                  <a:schemeClr val="tx1"/>
                </a:solidFill>
                <a:effectLst/>
                <a:latin typeface="+mn-lt"/>
                <a:ea typeface="+mn-ea"/>
                <a:cs typeface="+mn-cs"/>
              </a:rPr>
              <a:t>It may be the case that you develop one logic model for your program that serves more </a:t>
            </a:r>
            <a:r>
              <a:rPr lang="en-US" sz="1200" b="0" i="0" kern="1200" dirty="0">
                <a:solidFill>
                  <a:schemeClr val="tx1"/>
                </a:solidFill>
                <a:effectLst/>
                <a:latin typeface="+mn-lt"/>
                <a:ea typeface="+mn-ea"/>
                <a:cs typeface="+mn-cs"/>
              </a:rPr>
              <a:t>than one purpose, or it may be necessary for you to create different versions of</a:t>
            </a:r>
            <a:r>
              <a:rPr lang="en-US" sz="1200" b="0" i="0" kern="1200" baseline="0" dirty="0">
                <a:solidFill>
                  <a:schemeClr val="tx1"/>
                </a:solidFill>
                <a:effectLst/>
                <a:latin typeface="+mn-lt"/>
                <a:ea typeface="+mn-ea"/>
                <a:cs typeface="+mn-cs"/>
              </a:rPr>
              <a:t> a logic model that is </a:t>
            </a:r>
            <a:r>
              <a:rPr lang="en-US" sz="1200" b="0" i="0" kern="1200" dirty="0">
                <a:solidFill>
                  <a:schemeClr val="tx1"/>
                </a:solidFill>
                <a:effectLst/>
                <a:latin typeface="+mn-lt"/>
                <a:ea typeface="+mn-ea"/>
                <a:cs typeface="+mn-cs"/>
              </a:rPr>
              <a:t>tailored for different aims. For</a:t>
            </a:r>
            <a:r>
              <a:rPr lang="en-US" sz="1200" b="0" i="0" kern="1200" baseline="0" dirty="0">
                <a:solidFill>
                  <a:schemeClr val="tx1"/>
                </a:solidFill>
                <a:effectLst/>
                <a:latin typeface="+mn-lt"/>
                <a:ea typeface="+mn-ea"/>
                <a:cs typeface="+mn-cs"/>
              </a:rPr>
              <a:t> example, </a:t>
            </a:r>
            <a:r>
              <a:rPr lang="en-US" sz="1200" kern="1200" baseline="0" dirty="0">
                <a:solidFill>
                  <a:schemeClr val="tx1"/>
                </a:solidFill>
                <a:effectLst/>
                <a:latin typeface="+mn-lt"/>
                <a:ea typeface="+mn-ea"/>
                <a:cs typeface="+mn-cs"/>
              </a:rPr>
              <a:t>the logic model you develop for your daily program operations (including performance management and evaluation activities) may be different than the logic model you develop for your </a:t>
            </a:r>
            <a:r>
              <a:rPr lang="en-US" sz="1200" b="0" kern="1200" baseline="0" dirty="0">
                <a:solidFill>
                  <a:schemeClr val="tx1"/>
                </a:solidFill>
                <a:effectLst/>
                <a:latin typeface="+mn-lt"/>
                <a:ea typeface="+mn-ea"/>
                <a:cs typeface="+mn-cs"/>
              </a:rPr>
              <a:t>GARP application.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a:t>
            </a:r>
            <a:r>
              <a:rPr lang="en-US" sz="1200" b="0" i="0" kern="1200" baseline="0" dirty="0">
                <a:solidFill>
                  <a:schemeClr val="tx1"/>
                </a:solidFill>
                <a:effectLst/>
                <a:latin typeface="+mn-lt"/>
                <a:ea typeface="+mn-ea"/>
                <a:cs typeface="+mn-cs"/>
              </a:rPr>
              <a:t> this slide, we present just a few </a:t>
            </a:r>
            <a:r>
              <a:rPr lang="en-US" sz="1200" b="0" i="0" kern="1200" dirty="0">
                <a:solidFill>
                  <a:schemeClr val="tx1"/>
                </a:solidFill>
                <a:effectLst/>
                <a:latin typeface="+mn-lt"/>
                <a:ea typeface="+mn-ea"/>
                <a:cs typeface="+mn-cs"/>
              </a:rPr>
              <a:t>examples of how logic models can be used:</a:t>
            </a:r>
            <a:endParaRPr lang="en-US" b="0" baseline="0" dirty="0">
              <a:solidFill>
                <a:schemeClr val="tx1"/>
              </a:solidFill>
            </a:endParaRPr>
          </a:p>
          <a:p>
            <a:pPr marL="171450" indent="-171450">
              <a:buFontTx/>
              <a:buChar char="-"/>
            </a:pPr>
            <a:r>
              <a:rPr lang="en-US" sz="1200" b="0" dirty="0">
                <a:solidFill>
                  <a:schemeClr val="tx1"/>
                </a:solidFill>
              </a:rPr>
              <a:t>Logic models can be</a:t>
            </a:r>
            <a:r>
              <a:rPr lang="en-US" sz="1200" b="0" baseline="0" dirty="0">
                <a:solidFill>
                  <a:schemeClr val="tx1"/>
                </a:solidFill>
              </a:rPr>
              <a:t> used to ensure that stakeholders have a clear and shared understanding of how a program is intended to work. For example, sharing a program’s logic model with program staff can be beneficial in generating a collective sense of responsibility and accountability as it enables staff to understand how their specific role fits into the broader context of the program. Additionally, funders may require programs to include a logic model in their proposal or application materials because it provides a snapshot or a succinct description of how a program will address a problem by performing specific activities. </a:t>
            </a:r>
          </a:p>
          <a:p>
            <a:pPr marL="171450" indent="-171450">
              <a:buFontTx/>
              <a:buChar char="-"/>
            </a:pPr>
            <a:r>
              <a:rPr lang="en-US" sz="1200" b="0" baseline="0" dirty="0">
                <a:solidFill>
                  <a:schemeClr val="tx1"/>
                </a:solidFill>
              </a:rPr>
              <a:t>Logic models can be used to support program planning and improvement efforts. For example, logic models can be a useful program management tool to help you determine how to allocate resources effectively as well as serve as a framework to monitor whether the program is being implemented according to plan. </a:t>
            </a:r>
          </a:p>
          <a:p>
            <a:pPr marL="171450" indent="-171450">
              <a:buFontTx/>
              <a:buChar char="-"/>
            </a:pPr>
            <a:r>
              <a:rPr lang="en-US" sz="1200" b="0" baseline="0" dirty="0">
                <a:solidFill>
                  <a:schemeClr val="tx1"/>
                </a:solidFill>
              </a:rPr>
              <a:t>Last on this slide, logic models can serve as a foundation for evaluation. L</a:t>
            </a:r>
            <a:r>
              <a:rPr lang="en-US" sz="1200" b="0" dirty="0">
                <a:solidFill>
                  <a:schemeClr val="tx1"/>
                </a:solidFill>
              </a:rPr>
              <a:t>ogic models can be particularly</a:t>
            </a:r>
            <a:r>
              <a:rPr lang="en-US" sz="1200" b="0" baseline="0" dirty="0">
                <a:solidFill>
                  <a:schemeClr val="tx1"/>
                </a:solidFill>
              </a:rPr>
              <a:t> </a:t>
            </a:r>
            <a:r>
              <a:rPr lang="en-US" sz="1200" b="0" dirty="0">
                <a:solidFill>
                  <a:schemeClr val="tx1"/>
                </a:solidFill>
              </a:rPr>
              <a:t>helpful</a:t>
            </a:r>
            <a:r>
              <a:rPr lang="en-US" sz="1200" b="0" baseline="0" dirty="0">
                <a:solidFill>
                  <a:schemeClr val="tx1"/>
                </a:solidFill>
              </a:rPr>
              <a:t> during the planning stages of an evaluation by helping</a:t>
            </a:r>
            <a:r>
              <a:rPr lang="en-US" sz="1200" b="0" dirty="0">
                <a:solidFill>
                  <a:schemeClr val="tx1"/>
                </a:solidFill>
              </a:rPr>
              <a:t> programs </a:t>
            </a:r>
            <a:r>
              <a:rPr lang="en-US" sz="1200" b="0" baseline="0" dirty="0">
                <a:solidFill>
                  <a:schemeClr val="tx1"/>
                </a:solidFill>
              </a:rPr>
              <a:t>d</a:t>
            </a:r>
            <a:r>
              <a:rPr lang="en-US" sz="1200" b="0" dirty="0">
                <a:solidFill>
                  <a:schemeClr val="tx1"/>
                </a:solidFill>
              </a:rPr>
              <a:t>etermine when and what to evaluate</a:t>
            </a:r>
            <a:r>
              <a:rPr lang="en-US" sz="1200" b="0" baseline="0" dirty="0">
                <a:solidFill>
                  <a:schemeClr val="tx1"/>
                </a:solidFill>
              </a:rPr>
              <a:t>, so that evaluation resources are used effectively and efficiently. </a:t>
            </a:r>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10</a:t>
            </a:fld>
            <a:endParaRPr lang="en-US"/>
          </a:p>
        </p:txBody>
      </p:sp>
    </p:spTree>
    <p:extLst>
      <p:ext uri="{BB962C8B-B14F-4D97-AF65-F5344CB8AC3E}">
        <p14:creationId xmlns:p14="http://schemas.microsoft.com/office/powerpoint/2010/main" val="345643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So how can a </a:t>
            </a:r>
            <a:r>
              <a:rPr lang="en-US" baseline="0" dirty="0">
                <a:solidFill>
                  <a:schemeClr val="tx1"/>
                </a:solidFill>
              </a:rPr>
              <a:t>logic model be used to help in planning for an evaluation? Your logic model can serve as a framework for your evaluation plan by helping you can make informed decisions about what to evaluate, when to evaluate, and how you will evaluate.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It is important to note that with program evaluation, it is not necessary to evaluate every aspect of your program as depicted in your logic model. Y</a:t>
            </a:r>
            <a:r>
              <a:rPr lang="en-US" b="0" dirty="0">
                <a:solidFill>
                  <a:schemeClr val="tx1"/>
                </a:solidFill>
              </a:rPr>
              <a:t>our evaluation can</a:t>
            </a:r>
            <a:r>
              <a:rPr lang="en-US" b="0" baseline="0" dirty="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Your logic model can be used as a tool to help you focus your evaluation with respect to the following: </a:t>
            </a:r>
            <a:endParaRPr lang="en-US" sz="1200"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questions you want</a:t>
            </a:r>
            <a:r>
              <a:rPr lang="en-US" sz="1200" baseline="0" dirty="0">
                <a:solidFill>
                  <a:schemeClr val="tx1"/>
                </a:solidFill>
              </a:rPr>
              <a:t> or need </a:t>
            </a:r>
            <a:r>
              <a:rPr lang="en-US" sz="1200" dirty="0">
                <a:solidFill>
                  <a:schemeClr val="tx1"/>
                </a:solidFill>
              </a:rPr>
              <a:t>answered about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which aspects of your program to evaluate (e.g., will you evaluate a subset</a:t>
            </a:r>
            <a:r>
              <a:rPr lang="en-US" sz="1200" baseline="0" dirty="0">
                <a:solidFill>
                  <a:schemeClr val="tx1"/>
                </a:solidFill>
              </a:rPr>
              <a:t> or all of your </a:t>
            </a:r>
            <a:r>
              <a:rPr lang="en-US" sz="1200" dirty="0">
                <a:solidFill>
                  <a:schemeClr val="tx1"/>
                </a:solidFill>
              </a:rPr>
              <a:t>AmeriCorps activities?;</a:t>
            </a:r>
            <a:r>
              <a:rPr lang="en-US" sz="1200" baseline="0" dirty="0">
                <a:solidFill>
                  <a:schemeClr val="tx1"/>
                </a:solidFill>
              </a:rPr>
              <a:t> will you evaluate your program’s </a:t>
            </a:r>
            <a:r>
              <a:rPr lang="en-US" sz="1200" dirty="0">
                <a:solidFill>
                  <a:schemeClr val="tx1"/>
                </a:solidFill>
              </a:rPr>
              <a:t>short-term</a:t>
            </a:r>
            <a:r>
              <a:rPr lang="en-US" sz="1200" baseline="0" dirty="0">
                <a:solidFill>
                  <a:schemeClr val="tx1"/>
                </a:solidFill>
              </a:rPr>
              <a:t> outcomes?)</a:t>
            </a:r>
            <a:r>
              <a:rPr lang="en-US" sz="1200" dirty="0">
                <a:solidFill>
                  <a:schemeClr val="tx1"/>
                </a:solidFill>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Determine the appropriate evaluation design (e.g., will you use a process or</a:t>
            </a:r>
            <a:r>
              <a:rPr lang="en-US" sz="1200" baseline="0" dirty="0">
                <a:solidFill>
                  <a:schemeClr val="tx1"/>
                </a:solidFill>
              </a:rPr>
              <a:t> an</a:t>
            </a:r>
            <a:r>
              <a:rPr lang="en-US" sz="1200" dirty="0">
                <a:solidFill>
                  <a:schemeClr val="tx1"/>
                </a:solidFill>
              </a:rPr>
              <a:t> impact evaluation design,</a:t>
            </a:r>
            <a:r>
              <a:rPr lang="en-US" sz="1200" baseline="0" dirty="0">
                <a:solidFill>
                  <a:schemeClr val="tx1"/>
                </a:solidFill>
              </a:rPr>
              <a:t> or a combination of both?</a:t>
            </a:r>
            <a:r>
              <a:rPr lang="en-US" sz="1200" dirty="0">
                <a:solidFill>
                  <a:schemeClr val="tx1"/>
                </a:solidFill>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what</a:t>
            </a:r>
            <a:r>
              <a:rPr lang="en-US" sz="1200" baseline="0" dirty="0">
                <a:solidFill>
                  <a:schemeClr val="tx1"/>
                </a:solidFill>
              </a:rPr>
              <a:t> information to collect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measures and data collection methods</a:t>
            </a:r>
            <a:endParaRPr lang="en-US" sz="1200" baseline="0"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Determine an appropriate timeframe</a:t>
            </a:r>
            <a:r>
              <a:rPr lang="en-US" sz="1200" b="1" dirty="0">
                <a:solidFill>
                  <a:schemeClr val="tx1"/>
                </a:solidFill>
              </a:rPr>
              <a:t> </a:t>
            </a:r>
            <a:r>
              <a:rPr lang="en-US" sz="1200" dirty="0">
                <a:solidFill>
                  <a:schemeClr val="tx1"/>
                </a:solidFill>
              </a:rPr>
              <a:t>for your evaluation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a:lnSpc>
                <a:spcPct val="100000"/>
              </a:lnSpc>
              <a:spcAft>
                <a:spcPts val="0"/>
              </a:spcAft>
            </a:pPr>
            <a:r>
              <a:rPr lang="en-US" baseline="0" dirty="0">
                <a:solidFill>
                  <a:schemeClr val="tx1"/>
                </a:solidFill>
              </a:rPr>
              <a:t>Throughout this presentation, we will be making several references to a logic model – we consider a logic model to be a planning tool that can be used to help guide you through many of the basic steps involved in planning and conducting an evaluation. </a:t>
            </a:r>
          </a:p>
          <a:p>
            <a:pPr>
              <a:lnSpc>
                <a:spcPct val="100000"/>
              </a:lnSpc>
              <a:spcAft>
                <a:spcPts val="0"/>
              </a:spcAft>
            </a:pPr>
            <a:endParaRPr lang="en-US" baseline="0" dirty="0">
              <a:solidFill>
                <a:schemeClr val="tx1"/>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For more information on developing a program logic model,</a:t>
            </a:r>
            <a:r>
              <a:rPr lang="en-US" sz="1200" b="0" i="0" baseline="0" dirty="0">
                <a:solidFill>
                  <a:schemeClr val="tx1"/>
                </a:solidFill>
                <a:latin typeface="+mn-lt"/>
              </a:rPr>
              <a:t> please s</a:t>
            </a:r>
            <a:r>
              <a:rPr lang="en-US" sz="1200" i="0" dirty="0">
                <a:latin typeface="+mn-lt"/>
              </a:rPr>
              <a:t>ee the webinar on How to Develop a Program Logic Model located on the </a:t>
            </a:r>
            <a:r>
              <a:rPr lang="en-US" sz="1200" b="0" i="0" dirty="0">
                <a:latin typeface="+mn-lt"/>
              </a:rPr>
              <a:t>Evaluation Resources webpage.</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11</a:t>
            </a:fld>
            <a:endParaRPr lang="en-US"/>
          </a:p>
        </p:txBody>
      </p:sp>
    </p:spTree>
    <p:extLst>
      <p:ext uri="{BB962C8B-B14F-4D97-AF65-F5344CB8AC3E}">
        <p14:creationId xmlns:p14="http://schemas.microsoft.com/office/powerpoint/2010/main" val="293411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latin typeface="+mn-lt"/>
              </a:rPr>
              <a:t>Facilitator notes</a:t>
            </a:r>
            <a:r>
              <a:rPr lang="en-US" dirty="0">
                <a:latin typeface="+mn-lt"/>
              </a:rPr>
              <a:t>:</a:t>
            </a:r>
            <a:r>
              <a:rPr lang="en-US" baseline="0" dirty="0">
                <a:latin typeface="+mn-lt"/>
              </a:rPr>
              <a:t> </a:t>
            </a:r>
            <a:r>
              <a:rPr lang="en-US" dirty="0">
                <a:latin typeface="+mn-lt"/>
              </a:rPr>
              <a:t>Let’s turn</a:t>
            </a:r>
            <a:r>
              <a:rPr lang="en-US" baseline="0" dirty="0">
                <a:latin typeface="+mn-lt"/>
              </a:rPr>
              <a:t> now to talk about a second step in the evaluation planning phase – defining the purpose and scope of your evaluation. Just as your program needs to have a specific purpose and scope, so does your evaluation. </a:t>
            </a:r>
            <a:r>
              <a:rPr lang="en-US" sz="1200" b="0" i="0" kern="1200" dirty="0">
                <a:solidFill>
                  <a:schemeClr val="tx1"/>
                </a:solidFill>
                <a:effectLst/>
                <a:latin typeface="+mn-lt"/>
                <a:ea typeface="+mn-ea"/>
                <a:cs typeface="+mn-cs"/>
              </a:rPr>
              <a:t>Each evaluation should have a </a:t>
            </a:r>
            <a:r>
              <a:rPr lang="en-US" sz="1200" b="0" i="1" kern="1200" dirty="0">
                <a:solidFill>
                  <a:schemeClr val="tx1"/>
                </a:solidFill>
                <a:effectLst/>
                <a:latin typeface="+mn-lt"/>
                <a:ea typeface="+mn-ea"/>
                <a:cs typeface="+mn-cs"/>
              </a:rPr>
              <a:t>primary</a:t>
            </a:r>
            <a:r>
              <a:rPr lang="en-US" sz="1200" b="0" i="0" kern="1200" dirty="0">
                <a:solidFill>
                  <a:schemeClr val="tx1"/>
                </a:solidFill>
                <a:effectLst/>
                <a:latin typeface="+mn-lt"/>
                <a:ea typeface="+mn-ea"/>
                <a:cs typeface="+mn-cs"/>
              </a:rPr>
              <a:t> purpose around which it can be designed and planned, although it may have several other purposes. The stated purpose of the evaluation drives the expectations and sets the boundaries for what the evaluation can and cannot deliver.</a:t>
            </a:r>
          </a:p>
          <a:p>
            <a:pPr defTabSz="465887">
              <a:defRPr/>
            </a:pPr>
            <a:endParaRPr lang="en-US" sz="1200" b="0" i="0" kern="120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defining the purpose of the study, it is helpful to identify why</a:t>
            </a:r>
            <a:r>
              <a:rPr lang="en-US" sz="1200" b="0" i="0" kern="1200" baseline="0" dirty="0">
                <a:solidFill>
                  <a:schemeClr val="tx1"/>
                </a:solidFill>
                <a:effectLst/>
                <a:latin typeface="+mn-lt"/>
                <a:ea typeface="+mn-ea"/>
                <a:cs typeface="+mn-cs"/>
              </a:rPr>
              <a:t> the evaluation is being done and </a:t>
            </a:r>
            <a:r>
              <a:rPr lang="en-US" sz="1200" b="0" i="0" kern="1200" dirty="0">
                <a:solidFill>
                  <a:schemeClr val="tx1"/>
                </a:solidFill>
                <a:effectLst/>
                <a:latin typeface="+mn-lt"/>
                <a:ea typeface="+mn-ea"/>
                <a:cs typeface="+mn-cs"/>
              </a:rPr>
              <a:t>how the information collected and reported by the study will actually be used and by whom.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For example, are </a:t>
            </a:r>
            <a:r>
              <a:rPr lang="en-US" baseline="0" dirty="0"/>
              <a:t>program staff trying to understand how to operate the program more efficiently or identify barriers or constraints to implementation? Or d</a:t>
            </a:r>
            <a:r>
              <a:rPr lang="en-US" dirty="0"/>
              <a:t>oes</a:t>
            </a:r>
            <a:r>
              <a:rPr lang="en-US" baseline="0" dirty="0"/>
              <a:t> your program need to produce evidence that it is meeting its intended outcomes? Will the results be used by program staff to make changes to the program’s implementation? Will the results be used by the program’s funder to make decisions about future funding opportunities?</a:t>
            </a:r>
          </a:p>
          <a:p>
            <a:pPr marL="0" marR="0" indent="0" algn="l" defTabSz="465887"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a:t>In general, defining a specific purpose for your evaluation will allow you to set parameters around the data you collect and methods you will use.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a:t>
            </a:r>
            <a:r>
              <a:rPr lang="en-US" sz="1200" b="0" i="0" kern="1200" baseline="0" dirty="0">
                <a:solidFill>
                  <a:schemeClr val="tx1"/>
                </a:solidFill>
                <a:effectLst/>
                <a:latin typeface="+mn-lt"/>
                <a:ea typeface="+mn-ea"/>
                <a:cs typeface="+mn-cs"/>
              </a:rPr>
              <a:t> about why your evaluation is being done and how the information will be used should be discussed among a variety of program staff, and any other individuals who may be involved in the evaluation to ensure there is consensus as to what the evaluation will accomplish. </a:t>
            </a:r>
            <a:endParaRPr lang="en-US" baseline="0" dirty="0"/>
          </a:p>
          <a:p>
            <a:pPr defTabSz="465887">
              <a:defRPr/>
            </a:pPr>
            <a:endParaRPr lang="en-US" sz="1200" b="0" i="0" kern="1200" dirty="0">
              <a:solidFill>
                <a:schemeClr val="tx1"/>
              </a:solidFill>
              <a:effectLst/>
              <a:latin typeface="+mn-lt"/>
              <a:ea typeface="+mn-ea"/>
              <a:cs typeface="+mn-cs"/>
            </a:endParaRPr>
          </a:p>
          <a:p>
            <a:pPr defTabSz="465887">
              <a:defRPr/>
            </a:pPr>
            <a:r>
              <a:rPr lang="en-US" sz="1200" b="0" i="0" kern="1200" dirty="0">
                <a:solidFill>
                  <a:schemeClr val="tx1"/>
                </a:solidFill>
                <a:effectLst/>
                <a:latin typeface="+mn-lt"/>
                <a:ea typeface="+mn-ea"/>
                <a:cs typeface="+mn-cs"/>
              </a:rPr>
              <a:t>As you work to define your</a:t>
            </a:r>
            <a:r>
              <a:rPr lang="en-US" sz="1200" b="0" i="0" kern="1200" baseline="0" dirty="0">
                <a:solidFill>
                  <a:schemeClr val="tx1"/>
                </a:solidFill>
                <a:effectLst/>
                <a:latin typeface="+mn-lt"/>
                <a:ea typeface="+mn-ea"/>
                <a:cs typeface="+mn-cs"/>
              </a:rPr>
              <a:t> evaluation’s purpose and scope</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you should also consider:</a:t>
            </a:r>
          </a:p>
          <a:p>
            <a:pPr marL="171450" indent="-171450" defTabSz="465887">
              <a:buFontTx/>
              <a:buChar char="-"/>
              <a:defRPr/>
            </a:pPr>
            <a:r>
              <a:rPr lang="en-US" sz="1200" b="0" i="0" kern="1200" dirty="0">
                <a:solidFill>
                  <a:schemeClr val="tx1"/>
                </a:solidFill>
                <a:effectLst/>
                <a:latin typeface="+mn-lt"/>
                <a:ea typeface="+mn-ea"/>
                <a:cs typeface="+mn-cs"/>
              </a:rPr>
              <a:t>Whether your funder</a:t>
            </a:r>
            <a:r>
              <a:rPr lang="en-US" sz="1200" b="0" i="0" kern="1200" baseline="0" dirty="0">
                <a:solidFill>
                  <a:schemeClr val="tx1"/>
                </a:solidFill>
                <a:effectLst/>
                <a:latin typeface="+mn-lt"/>
                <a:ea typeface="+mn-ea"/>
                <a:cs typeface="+mn-cs"/>
              </a:rPr>
              <a:t> has any</a:t>
            </a:r>
            <a:r>
              <a:rPr lang="en-US" sz="1200" b="0" i="0" kern="1200" dirty="0">
                <a:solidFill>
                  <a:schemeClr val="tx1"/>
                </a:solidFill>
                <a:effectLst/>
                <a:latin typeface="+mn-lt"/>
                <a:ea typeface="+mn-ea"/>
                <a:cs typeface="+mn-cs"/>
              </a:rPr>
              <a:t> specific evaluation requirements </a:t>
            </a:r>
            <a:r>
              <a:rPr lang="en-US" sz="1200" b="0" i="0" kern="1200" baseline="0" dirty="0">
                <a:solidFill>
                  <a:schemeClr val="tx1"/>
                </a:solidFill>
                <a:effectLst/>
                <a:latin typeface="+mn-lt"/>
                <a:ea typeface="+mn-ea"/>
                <a:cs typeface="+mn-cs"/>
              </a:rPr>
              <a:t>that must be fulfilled. This means that if you are doing an evaluation to fulfill a program requirement set forth by your funder, you want to make sure you understand what exactly those requirements as they will likely drive the purpose and scope of your evaluation. For example, AmeriCorps National Direct grantees and AmeriCorps State Competitive grantees that receive an average annual ASN grant of $500,000 or more must conduct an independent impact evaluation, designed to provide statistical evidence of the impact of the program compared to what would have happened in the absence of the program using a comparison or control group. AmeriCorps National Direct grantees and AmeriCorps State Competitive grantees with average grants of less than $500,000 are also required by ASN to conduct an evaluation. However, the requirement differs in that they may use an internal evaluator rather than an independent one. Another difference in the requirement is that although it is strongly encouraged by ASN to use the most rigorous evaluation design feasible, they are not required to conduct an impact evaluation that uses a comparison or control group. </a:t>
            </a:r>
          </a:p>
          <a:p>
            <a:pPr marL="171450" indent="-171450" defTabSz="465887">
              <a:buFontTx/>
              <a:buChar char="-"/>
              <a:defRPr/>
            </a:pPr>
            <a:r>
              <a:rPr lang="en-US" sz="1200" b="0" i="0" kern="1200" dirty="0">
                <a:solidFill>
                  <a:schemeClr val="tx1"/>
                </a:solidFill>
                <a:effectLst/>
                <a:latin typeface="+mn-lt"/>
                <a:ea typeface="+mn-ea"/>
                <a:cs typeface="+mn-cs"/>
              </a:rPr>
              <a:t>It is also</a:t>
            </a:r>
            <a:r>
              <a:rPr lang="en-US" sz="1200" b="0" i="0" kern="1200" baseline="0" dirty="0">
                <a:solidFill>
                  <a:schemeClr val="tx1"/>
                </a:solidFill>
                <a:effectLst/>
                <a:latin typeface="+mn-lt"/>
                <a:ea typeface="+mn-ea"/>
                <a:cs typeface="+mn-cs"/>
              </a:rPr>
              <a:t> important to take into consideration what resources (time, funds, expertise) are available to carry out the evaluation. </a:t>
            </a:r>
            <a:r>
              <a:rPr lang="en-US" sz="1200" b="0" i="0" kern="1200" dirty="0">
                <a:solidFill>
                  <a:schemeClr val="tx1"/>
                </a:solidFill>
                <a:effectLst/>
                <a:latin typeface="+mn-lt"/>
                <a:ea typeface="+mn-ea"/>
                <a:cs typeface="+mn-cs"/>
              </a:rPr>
              <a:t>Because</a:t>
            </a:r>
            <a:r>
              <a:rPr lang="en-US" sz="1200" b="0" i="0" kern="1200" baseline="0" dirty="0">
                <a:solidFill>
                  <a:schemeClr val="tx1"/>
                </a:solidFill>
                <a:effectLst/>
                <a:latin typeface="+mn-lt"/>
                <a:ea typeface="+mn-ea"/>
                <a:cs typeface="+mn-cs"/>
              </a:rPr>
              <a:t> most programs have limited resources that can be put towards an evaluation, it is important to note that </a:t>
            </a:r>
            <a:r>
              <a:rPr lang="en-US" baseline="0" dirty="0">
                <a:solidFill>
                  <a:schemeClr val="tx1"/>
                </a:solidFill>
              </a:rPr>
              <a:t>it is not necessary to evaluate every aspect of your program as depicted in your logic model. Y</a:t>
            </a:r>
            <a:r>
              <a:rPr lang="en-US" dirty="0">
                <a:solidFill>
                  <a:schemeClr val="tx1"/>
                </a:solidFill>
              </a:rPr>
              <a:t>our evaluation can</a:t>
            </a:r>
            <a:r>
              <a:rPr lang="en-US" baseline="0" dirty="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and the resources you have available. </a:t>
            </a:r>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12</a:t>
            </a:fld>
            <a:endParaRPr lang="en-US"/>
          </a:p>
        </p:txBody>
      </p:sp>
    </p:spTree>
    <p:extLst>
      <p:ext uri="{BB962C8B-B14F-4D97-AF65-F5344CB8AC3E}">
        <p14:creationId xmlns:p14="http://schemas.microsoft.com/office/powerpoint/2010/main" val="62161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u="sng" dirty="0"/>
              <a:t>Facilitator notes</a:t>
            </a:r>
            <a:r>
              <a:rPr lang="en-US" dirty="0"/>
              <a:t>: Turnin</a:t>
            </a:r>
            <a:r>
              <a:rPr lang="en-US" baseline="0" dirty="0"/>
              <a:t>g back now to a logic model, on this slide we present an example of how your logic model can be</a:t>
            </a:r>
            <a:r>
              <a:rPr lang="en-US" dirty="0"/>
              <a:t> used to help you focus your evaluation by</a:t>
            </a:r>
            <a:r>
              <a:rPr lang="en-US" baseline="0" dirty="0"/>
              <a:t> </a:t>
            </a:r>
            <a:r>
              <a:rPr lang="en-US" dirty="0">
                <a:solidFill>
                  <a:schemeClr val="tx1"/>
                </a:solidFill>
              </a:rPr>
              <a:t>narrowing in on the primary question or questions you want to address. </a:t>
            </a:r>
            <a:r>
              <a:rPr lang="en-US" sz="1200" b="0" i="0" kern="1200" dirty="0">
                <a:solidFill>
                  <a:schemeClr val="tx1"/>
                </a:solidFill>
                <a:effectLst/>
                <a:latin typeface="+mn-lt"/>
                <a:ea typeface="+mn-ea"/>
                <a:cs typeface="+mn-cs"/>
              </a:rPr>
              <a:t>A program logic model can help narrow down the vast array of questions you may want to answer about your program, by highlighting the connections between program components and outcomes.</a:t>
            </a:r>
            <a:endParaRPr lang="en-US" dirty="0">
              <a:solidFill>
                <a:schemeClr val="tx1"/>
              </a:solidFill>
            </a:endParaRPr>
          </a:p>
          <a:p>
            <a:pPr defTabSz="457174">
              <a:defRPr/>
            </a:pPr>
            <a:endParaRPr lang="en-US"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graphic above provides an </a:t>
            </a:r>
            <a:r>
              <a:rPr lang="en-US" baseline="0" dirty="0"/>
              <a:t>example of the </a:t>
            </a:r>
            <a:r>
              <a:rPr lang="en-US" dirty="0"/>
              <a:t>types of questions that may be asked of</a:t>
            </a:r>
            <a:r>
              <a:rPr lang="en-US" baseline="0" dirty="0"/>
              <a:t> </a:t>
            </a:r>
            <a:r>
              <a:rPr lang="en-US" dirty="0"/>
              <a:t>each component in</a:t>
            </a:r>
            <a:r>
              <a:rPr lang="en-US" baseline="0" dirty="0"/>
              <a:t> a </a:t>
            </a:r>
            <a:r>
              <a:rPr lang="en-US" dirty="0"/>
              <a:t>logic model: </a:t>
            </a:r>
          </a:p>
          <a:p>
            <a:pPr marL="171450" indent="-171450">
              <a:buFontTx/>
              <a:buChar char="-"/>
            </a:pPr>
            <a:r>
              <a:rPr lang="en-US" dirty="0"/>
              <a:t>Questions related to </a:t>
            </a:r>
            <a:r>
              <a:rPr lang="en-US" b="1" dirty="0"/>
              <a:t>inputs</a:t>
            </a:r>
            <a:r>
              <a:rPr lang="en-US" dirty="0"/>
              <a:t> ask, “Are resources adequate to implement</a:t>
            </a:r>
            <a:r>
              <a:rPr lang="en-US" baseline="0" dirty="0"/>
              <a:t> the program?” </a:t>
            </a:r>
          </a:p>
          <a:p>
            <a:pPr marL="171450" indent="-171450">
              <a:buFontTx/>
              <a:buChar char="-"/>
            </a:pPr>
            <a:r>
              <a:rPr lang="en-US" baseline="0" dirty="0"/>
              <a:t>Questions related to </a:t>
            </a:r>
            <a:r>
              <a:rPr lang="en-US" b="1" baseline="0" dirty="0"/>
              <a:t>activities</a:t>
            </a:r>
            <a:r>
              <a:rPr lang="en-US" baseline="0" dirty="0"/>
              <a:t> ask, “Are activities delivered as intended?” </a:t>
            </a:r>
          </a:p>
          <a:p>
            <a:pPr marL="171450" indent="-171450">
              <a:buFontTx/>
              <a:buChar char="-"/>
            </a:pPr>
            <a:r>
              <a:rPr lang="en-US" baseline="0" dirty="0"/>
              <a:t>Questions related to </a:t>
            </a:r>
            <a:r>
              <a:rPr lang="en-US" b="1" baseline="0" dirty="0"/>
              <a:t>outputs</a:t>
            </a:r>
            <a:r>
              <a:rPr lang="en-US" baseline="0" dirty="0"/>
              <a:t> ask, “How many, how much was produced?” </a:t>
            </a:r>
          </a:p>
          <a:p>
            <a:pPr marL="171450" indent="-171450">
              <a:buFontTx/>
              <a:buChar char="-"/>
            </a:pPr>
            <a:r>
              <a:rPr lang="en-US" baseline="0" dirty="0"/>
              <a:t>Questions related to </a:t>
            </a:r>
            <a:r>
              <a:rPr lang="en-US" b="1" baseline="0" dirty="0"/>
              <a:t>outcomes </a:t>
            </a:r>
            <a:r>
              <a:rPr lang="en-US" b="0" baseline="0" dirty="0"/>
              <a:t>ask</a:t>
            </a:r>
            <a:r>
              <a:rPr lang="en-US" b="1" baseline="0" dirty="0"/>
              <a:t>, </a:t>
            </a:r>
            <a:r>
              <a:rPr lang="en-US" b="0" baseline="0" dirty="0"/>
              <a:t>“What changes occurred as a result of the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a:solidFill>
                  <a:schemeClr val="tx1"/>
                </a:solidFill>
              </a:rPr>
              <a:t>As you may recall from an earlier slide, a logic model has two “sides.” </a:t>
            </a:r>
            <a:r>
              <a:rPr lang="en-US" sz="1200" u="none"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process </a:t>
            </a:r>
            <a:r>
              <a:rPr lang="en-US" sz="1200" kern="1200" dirty="0">
                <a:solidFill>
                  <a:schemeClr val="tx1"/>
                </a:solidFill>
                <a:effectLst/>
                <a:latin typeface="+mn-lt"/>
                <a:ea typeface="+mn-ea"/>
                <a:cs typeface="+mn-cs"/>
              </a:rPr>
              <a:t>side </a:t>
            </a:r>
            <a:r>
              <a:rPr lang="en-US" sz="1200" kern="1200" baseline="0" dirty="0">
                <a:solidFill>
                  <a:schemeClr val="tx1"/>
                </a:solidFill>
                <a:effectLst/>
                <a:latin typeface="+mn-lt"/>
                <a:ea typeface="+mn-ea"/>
                <a:cs typeface="+mn-cs"/>
              </a:rPr>
              <a:t>represents a program’s implementation or its planned work and the </a:t>
            </a:r>
            <a:r>
              <a:rPr lang="en-US" sz="1200" b="0" dirty="0">
                <a:solidFill>
                  <a:schemeClr val="tx1"/>
                </a:solidFill>
              </a:rPr>
              <a:t>outcomes </a:t>
            </a:r>
            <a:r>
              <a:rPr lang="en-US" sz="1200" kern="1200" dirty="0">
                <a:solidFill>
                  <a:schemeClr val="tx1"/>
                </a:solidFill>
                <a:effectLst/>
                <a:latin typeface="+mn-lt"/>
                <a:ea typeface="+mn-ea"/>
                <a:cs typeface="+mn-cs"/>
              </a:rPr>
              <a:t>side describes</a:t>
            </a:r>
            <a:r>
              <a:rPr lang="en-US" sz="1200" kern="1200" baseline="0" dirty="0">
                <a:solidFill>
                  <a:schemeClr val="tx1"/>
                </a:solidFill>
                <a:effectLst/>
                <a:latin typeface="+mn-lt"/>
                <a:ea typeface="+mn-ea"/>
                <a:cs typeface="+mn-cs"/>
              </a:rPr>
              <a:t> the expected </a:t>
            </a:r>
            <a:r>
              <a:rPr lang="en-US" sz="1200" dirty="0">
                <a:solidFill>
                  <a:schemeClr val="tx1"/>
                </a:solidFill>
              </a:rPr>
              <a:t>sequence of changes that the program is to accomplish.</a:t>
            </a:r>
            <a:r>
              <a:rPr lang="en-US" sz="1200" baseline="0" dirty="0">
                <a:solidFill>
                  <a:schemeClr val="tx1"/>
                </a:solidFill>
              </a:rPr>
              <a:t> Depending on which side of the model your question(s) of interest lies, will help you to decide what type of evaluation you will need to conduct – process, </a:t>
            </a:r>
            <a:r>
              <a:rPr lang="en-US" sz="1200" b="0" baseline="0" dirty="0">
                <a:solidFill>
                  <a:schemeClr val="tx1"/>
                </a:solidFill>
              </a:rPr>
              <a:t>outcome, impact, or multiple types. We will talk more about the differences between these types of evaluation at a later point in the presentation.</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As you can see at</a:t>
            </a:r>
            <a:r>
              <a:rPr lang="en-US" b="0" baseline="0" dirty="0"/>
              <a:t> the bottom of this graphic, in order to answer each of these questions, </a:t>
            </a:r>
            <a:r>
              <a:rPr lang="en-US" b="0" dirty="0"/>
              <a:t>indicators, which are </a:t>
            </a:r>
            <a:r>
              <a:rPr lang="en-US" sz="1200" b="0" i="0" kern="1200" dirty="0">
                <a:solidFill>
                  <a:schemeClr val="tx1"/>
                </a:solidFill>
                <a:effectLst/>
                <a:latin typeface="+mn-lt"/>
                <a:ea typeface="+mn-ea"/>
                <a:cs typeface="+mn-cs"/>
              </a:rPr>
              <a:t>the evidence</a:t>
            </a:r>
            <a:r>
              <a:rPr lang="en-US" sz="1200" b="0" i="0" kern="1200" baseline="0" dirty="0">
                <a:solidFill>
                  <a:schemeClr val="tx1"/>
                </a:solidFill>
                <a:effectLst/>
                <a:latin typeface="+mn-lt"/>
                <a:ea typeface="+mn-ea"/>
                <a:cs typeface="+mn-cs"/>
              </a:rPr>
              <a:t> or information that represents the phenomenon in question,</a:t>
            </a:r>
            <a:r>
              <a:rPr lang="en-US" b="0" dirty="0"/>
              <a:t> and their data sources will need to be identified. When developing research questions based on your program’s logic model, ensure that questions are stated in a way that is clear and measurable in order for them to be answerable. Again,</a:t>
            </a:r>
            <a:r>
              <a:rPr lang="en-US" b="0" baseline="0" dirty="0"/>
              <a:t> we will talk more about this at a later point in the presentation.</a:t>
            </a:r>
            <a:endParaRPr lang="en-US" b="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13</a:t>
            </a:fld>
            <a:endParaRPr lang="en-US"/>
          </a:p>
        </p:txBody>
      </p:sp>
    </p:spTree>
    <p:extLst>
      <p:ext uri="{BB962C8B-B14F-4D97-AF65-F5344CB8AC3E}">
        <p14:creationId xmlns:p14="http://schemas.microsoft.com/office/powerpoint/2010/main" val="354512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a:t>
            </a:r>
            <a:r>
              <a:rPr lang="en-US" u="sng" baseline="0" dirty="0"/>
              <a:t> notes</a:t>
            </a:r>
            <a:r>
              <a:rPr lang="en-US" baseline="0" dirty="0"/>
              <a:t>: Now that we have presented examples of the </a:t>
            </a:r>
            <a:r>
              <a:rPr lang="en-US" dirty="0"/>
              <a:t>types of questions that may be asked for</a:t>
            </a:r>
            <a:r>
              <a:rPr lang="en-US" baseline="0" dirty="0"/>
              <a:t> </a:t>
            </a:r>
            <a:r>
              <a:rPr lang="en-US" dirty="0"/>
              <a:t>each logic model component</a:t>
            </a:r>
            <a:r>
              <a:rPr lang="en-US" baseline="0" dirty="0"/>
              <a:t>, let’s apply these ideas to developing research questions for the hypothetical AmeriCorps veterans program. As you’ll recall, the program is designed to address unemployment and among veterans and their spouses as well as their transition into civilian work and community life. For this exercise, we will develop research questions as a group and have participants use the example logic model to come up with potential research questions. We encourage all of you to participate and provide your input as we develop research questions for this program together. </a:t>
            </a:r>
            <a:endParaRPr lang="en-US" dirty="0"/>
          </a:p>
          <a:p>
            <a:endParaRPr lang="en-US" baseline="0" dirty="0"/>
          </a:p>
          <a:p>
            <a:r>
              <a:rPr lang="en-US" baseline="0" dirty="0"/>
              <a:t>Please use the handouts that have been provided on the program’s description and its accompanying logic model as a reference. </a:t>
            </a:r>
          </a:p>
          <a:p>
            <a:endParaRPr lang="en-US" baseline="0" dirty="0"/>
          </a:p>
          <a:p>
            <a:r>
              <a:rPr lang="en-US" baseline="0" dirty="0"/>
              <a:t>Beginning with the left side of the logic model, a process evaluation asks </a:t>
            </a:r>
            <a:r>
              <a:rPr lang="en-US" sz="1200" kern="1200" dirty="0">
                <a:solidFill>
                  <a:schemeClr val="tx1"/>
                </a:solidFill>
                <a:effectLst/>
                <a:latin typeface="+mn-lt"/>
                <a:ea typeface="+mn-ea"/>
                <a:cs typeface="+mn-cs"/>
              </a:rPr>
              <a:t>the broad question, “Is the program being implemented as designed?”</a:t>
            </a:r>
            <a:r>
              <a:rPr lang="en-US" sz="1200" kern="1200" baseline="0" dirty="0">
                <a:solidFill>
                  <a:schemeClr val="tx1"/>
                </a:solidFill>
                <a:effectLst/>
                <a:latin typeface="+mn-lt"/>
                <a:ea typeface="+mn-ea"/>
                <a:cs typeface="+mn-cs"/>
              </a:rPr>
              <a:t> </a:t>
            </a:r>
            <a:r>
              <a:rPr lang="en-US" baseline="0" dirty="0"/>
              <a:t>What are some potential research questions that we can pose with respect to inputs, activities, and outputs? (At this point, the facilitator may wish to return to the previous slide so participants can see the types of questions that are asked and apply them to the veterans program logic model handout.)</a:t>
            </a:r>
          </a:p>
          <a:p>
            <a:endParaRPr lang="en-US" baseline="0" dirty="0"/>
          </a:p>
          <a:p>
            <a:r>
              <a:rPr lang="en-US" baseline="0" dirty="0"/>
              <a:t>Examples:</a:t>
            </a:r>
          </a:p>
          <a:p>
            <a:pPr marL="171450" indent="-171450">
              <a:buFontTx/>
              <a:buChar char="-"/>
            </a:pPr>
            <a:r>
              <a:rPr lang="en-US" baseline="0" dirty="0"/>
              <a:t>Inputs:  	Were resources adequate to implement program activities?</a:t>
            </a:r>
          </a:p>
          <a:p>
            <a:pPr marL="914400" lvl="2" indent="0">
              <a:buFontTx/>
              <a:buNone/>
            </a:pPr>
            <a:r>
              <a:rPr lang="en-US" baseline="0" dirty="0"/>
              <a:t>What is the budget for this program? </a:t>
            </a:r>
          </a:p>
          <a:p>
            <a:pPr marL="914400" lvl="2" indent="0">
              <a:buFontTx/>
              <a:buNone/>
            </a:pPr>
            <a:r>
              <a:rPr lang="en-US" baseline="0" dirty="0"/>
              <a:t>How many staff and volunteers does the program have?</a:t>
            </a:r>
          </a:p>
          <a:p>
            <a:pPr marL="171450" indent="-171450">
              <a:buFontTx/>
              <a:buChar char="-"/>
            </a:pPr>
            <a:r>
              <a:rPr lang="en-US" baseline="0" dirty="0"/>
              <a:t>Activities:	Were education and outreach activities delivered as intended?</a:t>
            </a:r>
          </a:p>
          <a:p>
            <a:pPr marL="457200" lvl="1" indent="0">
              <a:buFontTx/>
              <a:buNone/>
            </a:pPr>
            <a:r>
              <a:rPr lang="en-US" baseline="0" dirty="0"/>
              <a:t>	Is the program running efficiently?  </a:t>
            </a:r>
          </a:p>
          <a:p>
            <a:pPr marL="171450" indent="-171450">
              <a:buFontTx/>
              <a:buChar char="-"/>
            </a:pPr>
            <a:r>
              <a:rPr lang="en-US" baseline="0" dirty="0"/>
              <a:t>Outputs:	How many veterans participated in the job readiness workshops?</a:t>
            </a:r>
          </a:p>
          <a:p>
            <a:pPr marL="0" indent="0">
              <a:buFontTx/>
              <a:buNone/>
            </a:pPr>
            <a:r>
              <a:rPr lang="en-US" baseline="0" dirty="0"/>
              <a:t>		Is the program reaching its target population?</a:t>
            </a:r>
          </a:p>
          <a:p>
            <a:pPr marL="0" indent="0">
              <a:buFontTx/>
              <a:buNone/>
            </a:pPr>
            <a:r>
              <a:rPr lang="en-US" baseline="0" dirty="0"/>
              <a:t>		Who is the program serving?</a:t>
            </a:r>
          </a:p>
          <a:p>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to the</a:t>
            </a:r>
            <a:r>
              <a:rPr lang="en-US" sz="1200" kern="1200" baseline="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ight side of the logic model, an outcomes evaluation asks the broad question, “What difference has the program made?” </a:t>
            </a:r>
            <a:r>
              <a:rPr lang="en-US" sz="1200" kern="1200" baseline="0" dirty="0">
                <a:solidFill>
                  <a:schemeClr val="tx1"/>
                </a:solidFill>
                <a:effectLst/>
                <a:latin typeface="+mn-lt"/>
                <a:ea typeface="+mn-ea"/>
                <a:cs typeface="+mn-cs"/>
              </a:rPr>
              <a:t>W</a:t>
            </a:r>
            <a:r>
              <a:rPr lang="en-US" baseline="0" dirty="0"/>
              <a:t>hat are some potential research questions that we can pose with respect to short-, medium-, and long-term outcomes?</a:t>
            </a:r>
          </a:p>
          <a:p>
            <a:endParaRPr lang="en-US" baseline="0" dirty="0"/>
          </a:p>
          <a:p>
            <a:r>
              <a:rPr lang="en-US" baseline="0" dirty="0"/>
              <a:t>Examples:</a:t>
            </a:r>
          </a:p>
          <a:p>
            <a:pPr marL="171450" indent="-171450">
              <a:buFontTx/>
              <a:buChar char="-"/>
            </a:pPr>
            <a:r>
              <a:rPr lang="en-US" baseline="0" dirty="0"/>
              <a:t>Short-term:		Did veterans demonstrate an improvement in their job readiness skills?</a:t>
            </a:r>
          </a:p>
          <a:p>
            <a:pPr marL="1371600" lvl="3" indent="0">
              <a:buFontTx/>
              <a:buNone/>
            </a:pPr>
            <a:r>
              <a:rPr lang="en-US" baseline="0" dirty="0"/>
              <a:t>Do employers understand the strengths and benefits of hiring veterans?</a:t>
            </a:r>
          </a:p>
          <a:p>
            <a:pPr marL="171450" indent="-171450">
              <a:buFontTx/>
              <a:buChar char="-"/>
            </a:pPr>
            <a:r>
              <a:rPr lang="en-US" baseline="0" dirty="0"/>
              <a:t>Medium-term:	Was there an increase in the number of veterans finding jobs?</a:t>
            </a:r>
          </a:p>
          <a:p>
            <a:pPr marL="1371600" lvl="3" indent="0">
              <a:buFontTx/>
              <a:buNone/>
            </a:pPr>
            <a:r>
              <a:rPr lang="en-US" baseline="0" dirty="0"/>
              <a:t>Do families adopt more proactive coping strategies to manage the transition from military to civilian life?</a:t>
            </a:r>
          </a:p>
          <a:p>
            <a:pPr marL="171450" indent="-171450">
              <a:buFontTx/>
              <a:buChar char="-"/>
            </a:pPr>
            <a:r>
              <a:rPr lang="en-US" baseline="0" dirty="0"/>
              <a:t>Long-term:		Were veterans able to maintain their jobs over the long-term? </a:t>
            </a:r>
          </a:p>
          <a:p>
            <a:pPr marL="1371600" lvl="3" indent="0">
              <a:buFontTx/>
              <a:buNone/>
            </a:pPr>
            <a:r>
              <a:rPr lang="en-US" baseline="0" dirty="0"/>
              <a:t>Are families better off?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Next, we can consider an impact evaluation, which asks the broad question, “What difference has the program made for a treatment group (those who receive an intervention) versus a comparison or control group (those who do not receive the intervention)?” </a:t>
            </a:r>
            <a:r>
              <a:rPr lang="en-US" sz="1200" b="0" kern="0" dirty="0">
                <a:solidFill>
                  <a:srgbClr val="000000"/>
                </a:solidFill>
                <a:effectLst/>
                <a:latin typeface="+mn-lt"/>
                <a:ea typeface="Times New Roman" panose="02020603050405020304" pitchFamily="18" charset="0"/>
                <a:cs typeface="Calibri" panose="020F0502020204030204" pitchFamily="34" charset="0"/>
              </a:rPr>
              <a:t>Impact designs include a comparison or control group that are similar to the program group, confirmed via baseline equivalency. </a:t>
            </a:r>
            <a:r>
              <a:rPr lang="en-US" sz="1200" b="0" kern="1200" baseline="0" dirty="0">
                <a:solidFill>
                  <a:schemeClr val="tx1"/>
                </a:solidFill>
                <a:effectLst/>
                <a:latin typeface="+mn-lt"/>
                <a:ea typeface="+mn-ea"/>
                <a:cs typeface="+mn-cs"/>
              </a:rPr>
              <a:t>W</a:t>
            </a:r>
            <a:r>
              <a:rPr lang="en-US" b="0" baseline="0" dirty="0"/>
              <a:t>hat are some potential research questions that we can pose with respect to an impact evaluation?</a:t>
            </a:r>
          </a:p>
          <a:p>
            <a:endParaRPr lang="en-US" b="0" baseline="0" dirty="0"/>
          </a:p>
          <a:p>
            <a:r>
              <a:rPr lang="en-US" b="0" baseline="0" dirty="0"/>
              <a:t>Examples:</a:t>
            </a:r>
          </a:p>
          <a:p>
            <a:pPr marL="171450" indent="-171450">
              <a:buFontTx/>
              <a:buChar char="-"/>
            </a:pPr>
            <a:r>
              <a:rPr lang="en-US" b="0" baseline="0" dirty="0"/>
              <a:t>Short-term:	Did veterans who participated in the program demonstrate an improvement in their job readiness skills compared to a control 				group of veterans who did not participate in the program?</a:t>
            </a:r>
          </a:p>
          <a:p>
            <a:pPr marL="1371600" lvl="3" indent="0">
              <a:buFontTx/>
              <a:buNone/>
            </a:pPr>
            <a:r>
              <a:rPr lang="en-US" b="0" baseline="0" dirty="0"/>
              <a:t>Do employers understand the strengths and benefits of hiring veterans?</a:t>
            </a:r>
          </a:p>
          <a:p>
            <a:pPr marL="171450" indent="-171450">
              <a:buFontTx/>
              <a:buChar char="-"/>
            </a:pPr>
            <a:r>
              <a:rPr lang="en-US" b="0" baseline="0" dirty="0"/>
              <a:t>Medium-term:	Was there an increase in the number of veterans finding jobs who participated in the program versus a control group of veterans who 			will receive the program during the next session?</a:t>
            </a:r>
          </a:p>
          <a:p>
            <a:pPr marL="1371600" lvl="3" indent="0">
              <a:buFontTx/>
              <a:buNone/>
            </a:pPr>
            <a:r>
              <a:rPr lang="en-US" b="0" baseline="0" dirty="0"/>
              <a:t>Do families adopt more proactive coping strategies to manage the transition from military to civilian life among the treatment group versus the comparison group?</a:t>
            </a:r>
          </a:p>
          <a:p>
            <a:pPr marL="171450" indent="-171450">
              <a:buFontTx/>
              <a:buChar char="-"/>
            </a:pPr>
            <a:r>
              <a:rPr lang="en-US" b="0" baseline="0" dirty="0"/>
              <a:t>Long-term:		Were veterans who participated in the program able to maintain their jobs over the long-term in comparison to a control group of 				veterans who did not patriciate in the program?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This </a:t>
            </a:r>
            <a:r>
              <a:rPr lang="en-US" b="0" dirty="0">
                <a:solidFill>
                  <a:schemeClr val="tx1"/>
                </a:solidFill>
              </a:rPr>
              <a:t>exercise was</a:t>
            </a:r>
            <a:r>
              <a:rPr lang="en-US" b="0" baseline="0" dirty="0">
                <a:solidFill>
                  <a:schemeClr val="tx1"/>
                </a:solidFill>
              </a:rPr>
              <a:t> intended to help you think through program evaluation questions in terms of the logic model components. To recap, a process evaluation provides information that helps you improve your program and mainly focuses on inputs, activities, and outputs. An </a:t>
            </a:r>
            <a:r>
              <a:rPr lang="en-US" b="0" strike="noStrike" baseline="0" dirty="0">
                <a:solidFill>
                  <a:schemeClr val="tx1"/>
                </a:solidFill>
              </a:rPr>
              <a:t>outcome evaluation</a:t>
            </a:r>
            <a:r>
              <a:rPr lang="en-US" b="0" baseline="0" dirty="0">
                <a:solidFill>
                  <a:schemeClr val="tx1"/>
                </a:solidFill>
              </a:rPr>
              <a:t> provides information that can be used to demonstrate the results of your program on participants and the community. It focuses on the program’s short-, medium-, and long-term outcomes. Similarly, an impact evaluation focuses demonstrating the results of your program on participants and the community through comparing outcomes for a treatment and comparison or control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14</a:t>
            </a:fld>
            <a:endParaRPr lang="en-US"/>
          </a:p>
        </p:txBody>
      </p:sp>
    </p:spTree>
    <p:extLst>
      <p:ext uri="{BB962C8B-B14F-4D97-AF65-F5344CB8AC3E}">
        <p14:creationId xmlns:p14="http://schemas.microsoft.com/office/powerpoint/2010/main" val="3365504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Facilitator notes</a:t>
            </a:r>
            <a:r>
              <a:rPr lang="en-US" dirty="0"/>
              <a:t>:</a:t>
            </a:r>
            <a:r>
              <a:rPr lang="en-US" baseline="0" dirty="0"/>
              <a:t> The third step in the planning phase involves budgeting for an evaluation. </a:t>
            </a:r>
            <a:r>
              <a:rPr lang="en-US" sz="1200" b="0" i="0" u="none" strike="noStrike" kern="1200" baseline="0" dirty="0">
                <a:solidFill>
                  <a:schemeClr val="tx1"/>
                </a:solidFill>
                <a:latin typeface="+mn-lt"/>
                <a:ea typeface="+mn-ea"/>
                <a:cs typeface="+mn-cs"/>
              </a:rPr>
              <a:t>The cost of evaluations varies widely and will depend on the type of study design, the size of the study, the level of expertise and experience of the evaluator, and data collection expenses.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Other common considerations for creating a program evaluation budget are:</a:t>
            </a:r>
            <a:r>
              <a:rPr lang="en-US" baseline="0" dirty="0"/>
              <a:t> s</a:t>
            </a:r>
            <a:r>
              <a:rPr lang="en-US" dirty="0"/>
              <a:t>taff time;</a:t>
            </a:r>
            <a:r>
              <a:rPr lang="en-US" baseline="0" dirty="0"/>
              <a:t> m</a:t>
            </a:r>
            <a:r>
              <a:rPr lang="en-US" dirty="0"/>
              <a:t>aterials, equipment, and supplies; travel costs;</a:t>
            </a:r>
            <a:r>
              <a:rPr lang="en-US" baseline="0" dirty="0"/>
              <a:t> and </a:t>
            </a:r>
            <a:r>
              <a:rPr lang="en-US" dirty="0"/>
              <a:t>data collection.  With respect to this</a:t>
            </a:r>
            <a:r>
              <a:rPr lang="en-US" baseline="0" dirty="0"/>
              <a:t> last item, </a:t>
            </a:r>
            <a:r>
              <a:rPr lang="en-US" sz="1200" b="0" i="0" u="none" strike="noStrike" kern="1200" baseline="0" dirty="0">
                <a:solidFill>
                  <a:schemeClr val="tx1"/>
                </a:solidFill>
                <a:latin typeface="+mn-lt"/>
                <a:ea typeface="+mn-ea"/>
                <a:cs typeface="+mn-cs"/>
              </a:rPr>
              <a:t>evaluations involving more primary data collection tend to be more expensive than those that rely on existing internal program records or external data sources.</a:t>
            </a:r>
            <a:r>
              <a:rPr lang="en-US" baseline="0" dirty="0"/>
              <a:t> This is not a comprehensive list of cost consideration. Depending on</a:t>
            </a:r>
            <a:r>
              <a:rPr lang="en-US" dirty="0"/>
              <a:t> the program to be evaluated and/or the actual evaluation activities, </a:t>
            </a:r>
            <a:r>
              <a:rPr lang="en-US" baseline="0" dirty="0"/>
              <a:t>th</a:t>
            </a:r>
            <a:r>
              <a:rPr lang="en-US" dirty="0"/>
              <a:t>ere may be additional expenses</a:t>
            </a:r>
            <a:r>
              <a:rPr lang="en-US" baseline="0" dirty="0"/>
              <a:t> required</a:t>
            </a:r>
            <a:r>
              <a:rPr lang="en-US" dirty="0"/>
              <a:t>.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15</a:t>
            </a:fld>
            <a:endParaRPr lang="en-US"/>
          </a:p>
        </p:txBody>
      </p:sp>
    </p:spTree>
    <p:extLst>
      <p:ext uri="{BB962C8B-B14F-4D97-AF65-F5344CB8AC3E}">
        <p14:creationId xmlns:p14="http://schemas.microsoft.com/office/powerpoint/2010/main" val="308114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a:t>Facilitator notes</a:t>
            </a:r>
            <a:r>
              <a:rPr lang="en-US" dirty="0"/>
              <a:t>: </a:t>
            </a:r>
            <a:r>
              <a:rPr lang="en-US" sz="1200" dirty="0"/>
              <a:t>In</a:t>
            </a:r>
            <a:r>
              <a:rPr lang="en-US" sz="1200" baseline="0" dirty="0"/>
              <a:t> determining w</a:t>
            </a:r>
            <a:r>
              <a:rPr lang="en-US" sz="1200" dirty="0"/>
              <a:t>hat resources are needed to conduct the evaluation,</a:t>
            </a:r>
            <a:r>
              <a:rPr lang="en-US" sz="1200" baseline="0" dirty="0"/>
              <a:t> you should c</a:t>
            </a:r>
            <a:r>
              <a:rPr lang="en-US" sz="1200" dirty="0"/>
              <a:t>onsider, </a:t>
            </a:r>
            <a:br>
              <a:rPr lang="en-US" sz="1200" dirty="0"/>
            </a:br>
            <a:r>
              <a:rPr lang="en-US" sz="1200" dirty="0"/>
              <a:t>“Who will conduct the evaluation?”, whether it will be an external evaluator</a:t>
            </a:r>
            <a:r>
              <a:rPr lang="en-US" sz="1200" baseline="0" dirty="0"/>
              <a:t> or a member of the program staff. If it will be a member of the program staff, you should anticipate the extra hours it will take to complete evaluation activities. </a:t>
            </a:r>
          </a:p>
          <a:p>
            <a:pPr lvl="0"/>
            <a:endParaRPr lang="en-US" sz="1200" baseline="0" dirty="0"/>
          </a:p>
          <a:p>
            <a:pPr lvl="0"/>
            <a:r>
              <a:rPr lang="en-US" sz="1200" baseline="0" dirty="0"/>
              <a:t>Some other considerations in estimating resource needs are: </a:t>
            </a:r>
          </a:p>
          <a:p>
            <a:pPr lvl="0"/>
            <a:r>
              <a:rPr lang="en-US" sz="1200" baseline="0" dirty="0"/>
              <a:t>“</a:t>
            </a:r>
            <a:r>
              <a:rPr lang="en-US" sz="1200" dirty="0"/>
              <a:t>What will the evaluation include?” </a:t>
            </a:r>
          </a:p>
          <a:p>
            <a:pPr lvl="0"/>
            <a:r>
              <a:rPr lang="en-US" sz="1200" dirty="0"/>
              <a:t>“How will it be conducted?” </a:t>
            </a:r>
          </a:p>
          <a:p>
            <a:pPr lvl="0"/>
            <a:r>
              <a:rPr lang="en-US" sz="1200" dirty="0"/>
              <a:t>“Will the evaluation involve new data collection?” If so,</a:t>
            </a:r>
            <a:r>
              <a:rPr lang="en-US" sz="1200" baseline="0" dirty="0"/>
              <a:t> at what time points will data be collected and </a:t>
            </a:r>
            <a:r>
              <a:rPr lang="en-US" sz="1200" dirty="0"/>
              <a:t>where will the data collection take place?”</a:t>
            </a:r>
          </a:p>
          <a:p>
            <a:pPr lvl="0"/>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Even when an external evaluator is hired, organizations must also invest staff time in managing an evaluation. Just as you</a:t>
            </a:r>
            <a:r>
              <a:rPr lang="en-US" b="0" baseline="0" dirty="0"/>
              <a:t> would monitor your program to ensure that it is on track and running smoothly, you want to have staff responsible for monitoring that your evaluation is moving forward as planned. This may require regular meetings (e.g., weekly, monthly, quarterly) with the evaluator to check in on the current status of the evaluation, progress made, whether there have been any setbacks or challenges that need attention, any resource needs, etc. Having program staff invested in the evaluation process </a:t>
            </a:r>
            <a:r>
              <a:rPr lang="en-US" dirty="0"/>
              <a:t>ensures that an informed and well-planned evaluation will be produced.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16</a:t>
            </a:fld>
            <a:endParaRPr lang="en-US"/>
          </a:p>
        </p:txBody>
      </p:sp>
    </p:spTree>
    <p:extLst>
      <p:ext uri="{BB962C8B-B14F-4D97-AF65-F5344CB8AC3E}">
        <p14:creationId xmlns:p14="http://schemas.microsoft.com/office/powerpoint/2010/main" val="49142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a:t>
            </a:r>
            <a:r>
              <a:rPr lang="en-US" baseline="0" dirty="0"/>
              <a:t> We turn now to step 4, selecting an evaluator. An evaluator is an individual or a team of people who are deemed responsible for leading the program evaluation. Your evaluator might be an external source – an individual or a team of people you hire, such as a consulting firm, college or university personnel or an independent consultant. Alternatively, you may decide to use an internal source such as one or more of your program staff members.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17</a:t>
            </a:fld>
            <a:endParaRPr lang="en-US"/>
          </a:p>
        </p:txBody>
      </p:sp>
    </p:spTree>
    <p:extLst>
      <p:ext uri="{BB962C8B-B14F-4D97-AF65-F5344CB8AC3E}">
        <p14:creationId xmlns:p14="http://schemas.microsoft.com/office/powerpoint/2010/main" val="215444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Facilitator notes: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Determining whether to use your own internal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staff or to rely on an external evaluator to complete an evaluation of your program is a critical decision that will need to be made early on in the planning phase of your evaluation. Generally speaking, the following are key considerations when determining whether to employ an external evaluator/team for an evaluation: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dirty="0"/>
              <a:t>Expertise: </a:t>
            </a:r>
            <a:r>
              <a:rPr lang="en-US" sz="1200" baseline="0" dirty="0"/>
              <a:t>S</a:t>
            </a:r>
            <a:r>
              <a:rPr lang="en-US" sz="1200" b="0" i="0" kern="1200" dirty="0">
                <a:solidFill>
                  <a:schemeClr val="tx1"/>
                </a:solidFill>
                <a:effectLst/>
                <a:latin typeface="+mn-lt"/>
                <a:ea typeface="+mn-ea"/>
                <a:cs typeface="+mn-cs"/>
              </a:rPr>
              <a:t>ome programs may not have internal staff with the type of technical expertise required</a:t>
            </a:r>
            <a:r>
              <a:rPr lang="en-US" sz="1200" b="0" i="0" kern="1200" baseline="0" dirty="0">
                <a:solidFill>
                  <a:schemeClr val="tx1"/>
                </a:solidFill>
                <a:effectLst/>
                <a:latin typeface="+mn-lt"/>
                <a:ea typeface="+mn-ea"/>
                <a:cs typeface="+mn-cs"/>
              </a:rPr>
              <a:t> to conduct an evaluation.</a:t>
            </a:r>
            <a:r>
              <a:rPr lang="en-US" sz="1200" b="0" i="0" kern="1200" dirty="0">
                <a:solidFill>
                  <a:schemeClr val="tx1"/>
                </a:solidFill>
                <a:effectLst/>
                <a:latin typeface="+mn-lt"/>
                <a:ea typeface="+mn-ea"/>
                <a:cs typeface="+mn-cs"/>
              </a:rPr>
              <a:t> Therefore,</a:t>
            </a:r>
            <a:r>
              <a:rPr lang="en-US" sz="1200" b="0" i="0" kern="1200" baseline="0" dirty="0">
                <a:solidFill>
                  <a:schemeClr val="tx1"/>
                </a:solidFill>
                <a:effectLst/>
                <a:latin typeface="+mn-lt"/>
                <a:ea typeface="+mn-ea"/>
                <a:cs typeface="+mn-cs"/>
              </a:rPr>
              <a:t> depending on t</a:t>
            </a:r>
            <a:r>
              <a:rPr lang="en-US" sz="1200" dirty="0"/>
              <a:t>he scope and complexity</a:t>
            </a:r>
            <a:r>
              <a:rPr lang="en-US" sz="1200" baseline="0" dirty="0"/>
              <a:t> of the</a:t>
            </a:r>
            <a:r>
              <a:rPr lang="en-US" sz="1200" dirty="0"/>
              <a:t> evaluation, an individual</a:t>
            </a:r>
            <a:r>
              <a:rPr lang="en-US" sz="1200" baseline="0" dirty="0"/>
              <a:t> or </a:t>
            </a:r>
            <a:r>
              <a:rPr lang="en-US" sz="1200" dirty="0"/>
              <a:t>team who is external to the program may be needed</a:t>
            </a:r>
            <a:r>
              <a:rPr lang="en-US" sz="1200" b="0" i="0" kern="1200" dirty="0">
                <a:solidFill>
                  <a:schemeClr val="tx1"/>
                </a:solidFill>
                <a:effectLst/>
                <a:latin typeface="+mn-lt"/>
                <a:ea typeface="+mn-ea"/>
                <a:cs typeface="+mn-cs"/>
              </a:rPr>
              <a:t>. This is particularly the case for impact designs in which there are more rigorous analyses (e.g., power analysis, baseline equivalency testing, etc.). It is considered best practice to use an external evaluator for impact evaluations as it helps provide credibility to the study findings; it also helps reduce the likelihood of bias compared to when a program staff person conducts this evaluation. For AmeriCorps State and National grantees, however, large grantees receiving more than $500,000 annually, are required to use an external evaluator.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Funder requirements: </a:t>
            </a:r>
            <a:r>
              <a:rPr lang="en-US" sz="1200" kern="1200" dirty="0">
                <a:solidFill>
                  <a:schemeClr val="tx1"/>
                </a:solidFill>
                <a:effectLst/>
                <a:latin typeface="+mn-lt"/>
                <a:ea typeface="+mn-ea"/>
                <a:cs typeface="+mn-cs"/>
              </a:rPr>
              <a:t>Funders</a:t>
            </a:r>
            <a:r>
              <a:rPr lang="en-US" sz="1200" kern="1200" baseline="0" dirty="0">
                <a:solidFill>
                  <a:schemeClr val="tx1"/>
                </a:solidFill>
                <a:effectLst/>
                <a:latin typeface="+mn-lt"/>
                <a:ea typeface="+mn-ea"/>
                <a:cs typeface="+mn-cs"/>
              </a:rPr>
              <a:t> may require that the programs they fund </a:t>
            </a:r>
            <a:r>
              <a:rPr lang="en-US" sz="1200" baseline="0" dirty="0"/>
              <a:t>conduct an external evaluation to ensure objectivity in the evaluation’s results. </a:t>
            </a:r>
            <a:r>
              <a:rPr lang="en-US" sz="1200" kern="1200" dirty="0">
                <a:solidFill>
                  <a:schemeClr val="tx1"/>
                </a:solidFill>
                <a:effectLst/>
                <a:latin typeface="+mn-lt"/>
                <a:ea typeface="+mn-ea"/>
                <a:cs typeface="+mn-cs"/>
              </a:rPr>
              <a:t>For example, as you</a:t>
            </a:r>
            <a:r>
              <a:rPr lang="en-US" sz="1200" kern="1200" baseline="0" dirty="0">
                <a:solidFill>
                  <a:schemeClr val="tx1"/>
                </a:solidFill>
                <a:effectLst/>
                <a:latin typeface="+mn-lt"/>
                <a:ea typeface="+mn-ea"/>
                <a:cs typeface="+mn-cs"/>
              </a:rPr>
              <a:t> may already know, </a:t>
            </a:r>
            <a:r>
              <a:rPr lang="en-US" sz="1200" kern="1200" dirty="0">
                <a:solidFill>
                  <a:schemeClr val="tx1"/>
                </a:solidFill>
                <a:effectLst/>
                <a:latin typeface="+mn-lt"/>
                <a:ea typeface="+mn-ea"/>
                <a:cs typeface="+mn-cs"/>
              </a:rPr>
              <a:t>AmeriCorps grantees receiving annual funds of less than $500,000 are NOT required to conduct an external evaluation. However, AmeriCorps grantees receiving annual funds of $500,000 or more are required to conduct an external evaluation.</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Cost</a:t>
            </a:r>
            <a:r>
              <a:rPr lang="en-US" sz="1200" b="1" dirty="0"/>
              <a:t>:</a:t>
            </a:r>
            <a:r>
              <a:rPr lang="en-US" sz="1200" b="1" baseline="0" dirty="0"/>
              <a:t> </a:t>
            </a:r>
            <a:r>
              <a:rPr lang="en-US" sz="1200" dirty="0"/>
              <a:t>Both internal and external evaluations have cost implications. While</a:t>
            </a:r>
            <a:r>
              <a:rPr lang="en-US" sz="1200" baseline="0" dirty="0"/>
              <a:t> using internal program staff to complete an evaluation of your program may be less costly, it also adds to staff workload. It is important to consider this trade-off and whether staff have the capacity to take on additional work to carry out the evaluation activities. W</a:t>
            </a:r>
            <a:r>
              <a:rPr lang="en-US" sz="1200" kern="1200" dirty="0">
                <a:solidFill>
                  <a:schemeClr val="tx1"/>
                </a:solidFill>
                <a:effectLst/>
                <a:latin typeface="+mn-lt"/>
                <a:ea typeface="+mn-ea"/>
                <a:cs typeface="+mn-cs"/>
              </a:rPr>
              <a:t>here personnel resources are more scarce than funding, an external evaluator may be the better choice.</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18</a:t>
            </a:fld>
            <a:endParaRPr lang="en-US"/>
          </a:p>
        </p:txBody>
      </p:sp>
    </p:spTree>
    <p:extLst>
      <p:ext uri="{BB962C8B-B14F-4D97-AF65-F5344CB8AC3E}">
        <p14:creationId xmlns:p14="http://schemas.microsoft.com/office/powerpoint/2010/main" val="3881283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Facilitator notes: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Another consideration is evidence tier.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Evidence Tier: Some AmeriCorps grantees, specifically AmeriCorps State and National grantees, are required to use either internal or external evaluators in order to achieve certain evidence levels when their evaluations are reviewed as part of the Evidence Review Process that occurs at the end of their grant cycle. Internal or external-&gt; preliminary, but to achieve the higher levels of evidence – Moderate or Strong – an external evaluator must be used in addition to conducting an impact evaluation. For more information about these requirements and evidence levels, please review the information in the Mandatory Supplement which is part of the funding announcement for AmeriCorps State and National Grantees. The 2023 version can be accessed here: https://americorps.gov/funding-opportunity/fy-2023-americorps-state-national-grants</a:t>
            </a:r>
            <a:r>
              <a:rPr lang="en-US" sz="1200" b="0" i="0" dirty="0">
                <a:latin typeface="+mn-lt"/>
              </a:rPr>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Hybrid</a:t>
            </a:r>
            <a:r>
              <a:rPr lang="en-US" sz="1200" b="0" kern="1200" baseline="0" dirty="0">
                <a:solidFill>
                  <a:schemeClr val="tx1"/>
                </a:solidFill>
                <a:effectLst/>
                <a:latin typeface="+mn-lt"/>
                <a:ea typeface="+mn-ea"/>
                <a:cs typeface="+mn-cs"/>
              </a:rPr>
              <a:t> approach: </a:t>
            </a:r>
            <a:r>
              <a:rPr lang="en-US" sz="1200" b="0" i="0" kern="1200" dirty="0">
                <a:solidFill>
                  <a:schemeClr val="tx1"/>
                </a:solidFill>
                <a:effectLst/>
                <a:latin typeface="+mn-lt"/>
                <a:ea typeface="+mn-ea"/>
                <a:cs typeface="+mn-cs"/>
              </a:rPr>
              <a:t>Another option that programs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may consider</a:t>
            </a:r>
            <a:r>
              <a:rPr lang="en-US" sz="1200" b="0" i="0" kern="1200" baseline="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to take a hybrid</a:t>
            </a:r>
            <a:r>
              <a:rPr lang="en-US" sz="1200" b="0" i="0" kern="1200" baseline="0" dirty="0">
                <a:solidFill>
                  <a:schemeClr val="tx1"/>
                </a:solidFill>
                <a:effectLst/>
                <a:latin typeface="+mn-lt"/>
                <a:ea typeface="+mn-ea"/>
                <a:cs typeface="+mn-cs"/>
              </a:rPr>
              <a:t> approach by hiring an external evaluator to support the more technical aspects of the evaluation and have internal </a:t>
            </a:r>
            <a:r>
              <a:rPr lang="en-US" sz="1200" b="0" kern="1200" dirty="0">
                <a:solidFill>
                  <a:schemeClr val="tx1"/>
                </a:solidFill>
                <a:effectLst/>
                <a:latin typeface="+mn-lt"/>
                <a:ea typeface="+mn-ea"/>
                <a:cs typeface="+mn-cs"/>
              </a:rPr>
              <a:t>program</a:t>
            </a:r>
            <a:r>
              <a:rPr lang="en-US" sz="1200" b="0" i="0" kern="1200" baseline="0" dirty="0">
                <a:solidFill>
                  <a:schemeClr val="tx1"/>
                </a:solidFill>
                <a:effectLst/>
                <a:latin typeface="+mn-lt"/>
                <a:ea typeface="+mn-ea"/>
                <a:cs typeface="+mn-cs"/>
              </a:rPr>
              <a:t> staff carry out the non-technical aspects of the evaluation. For example, you may hire an external evaluator to design the evaluation, identify or develop your data collection instruments and processes, analyze the data, and write up the evaluation findings. Program staff may play a role in the evaluation by helping to collect data (e.g., administering surveys or tests) and enter or process the data to be used by the external evaluator. </a:t>
            </a:r>
            <a:r>
              <a:rPr lang="en-US" sz="1200" b="0" i="0" kern="1200" dirty="0">
                <a:solidFill>
                  <a:schemeClr val="tx1"/>
                </a:solidFill>
                <a:effectLst/>
                <a:latin typeface="+mn-lt"/>
                <a:ea typeface="+mn-ea"/>
                <a:cs typeface="+mn-cs"/>
              </a:rPr>
              <a:t>This may both help to defray costs and ensure that program staff will remain actively involved in the evaluation process. </a:t>
            </a:r>
          </a:p>
          <a:p>
            <a:pPr marL="0" indent="0">
              <a:buNone/>
            </a:pPr>
            <a:endParaRPr lang="en-US" b="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19</a:t>
            </a:fld>
            <a:endParaRPr lang="en-US"/>
          </a:p>
        </p:txBody>
      </p:sp>
    </p:spTree>
    <p:extLst>
      <p:ext uri="{BB962C8B-B14F-4D97-AF65-F5344CB8AC3E}">
        <p14:creationId xmlns:p14="http://schemas.microsoft.com/office/powerpoint/2010/main" val="93328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a:t>Facilitator notes:</a:t>
            </a:r>
            <a:r>
              <a:rPr lang="en-US" baseline="0" dirty="0"/>
              <a:t> For this presentation, we have identified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Describe the basic steps for conducting an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Plan for an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Identify the key components of an evaluation plan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Identify approaches for collecting and analyzing data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a:solidFill>
                  <a:schemeClr val="tx1"/>
                </a:solidFill>
                <a:effectLst/>
                <a:latin typeface="+mn-lt"/>
                <a:ea typeface="+mn-ea"/>
                <a:cs typeface="+mn-cs"/>
              </a:rPr>
              <a:t>Understand how to communicate and apply findings for program improvement</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How does a program go about identifying an external evaluator? There are several possibilities.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kern="1200" dirty="0">
                <a:solidFill>
                  <a:schemeClr val="tx1"/>
                </a:solidFill>
                <a:effectLst/>
                <a:latin typeface="+mn-lt"/>
                <a:ea typeface="+mn-ea"/>
                <a:cs typeface="+mn-cs"/>
              </a:rPr>
              <a:t>First, programs can</a:t>
            </a:r>
            <a:r>
              <a:rPr lang="en-US" sz="1200" b="0" i="0" u="none" kern="1200" baseline="0" dirty="0">
                <a:solidFill>
                  <a:schemeClr val="tx1"/>
                </a:solidFill>
                <a:effectLst/>
                <a:latin typeface="+mn-lt"/>
                <a:ea typeface="+mn-ea"/>
                <a:cs typeface="+mn-cs"/>
              </a:rPr>
              <a:t> look to academic settings.  </a:t>
            </a:r>
            <a:r>
              <a:rPr lang="en-US" sz="1200" b="0" i="0" kern="1200" dirty="0">
                <a:solidFill>
                  <a:schemeClr val="tx1"/>
                </a:solidFill>
                <a:effectLst/>
                <a:latin typeface="+mn-lt"/>
                <a:ea typeface="+mn-ea"/>
                <a:cs typeface="+mn-cs"/>
              </a:rPr>
              <a:t>Evaluators can often be found in academic entities such as colleges or</a:t>
            </a:r>
            <a:r>
              <a:rPr lang="en-US" sz="1200" b="0" i="0" kern="1200" baseline="0" dirty="0">
                <a:solidFill>
                  <a:schemeClr val="tx1"/>
                </a:solidFill>
                <a:effectLst/>
                <a:latin typeface="+mn-lt"/>
                <a:ea typeface="+mn-ea"/>
                <a:cs typeface="+mn-cs"/>
              </a:rPr>
              <a:t> universities</a:t>
            </a:r>
            <a:r>
              <a:rPr lang="en-US" sz="1200" b="0" i="0" kern="1200" dirty="0">
                <a:solidFill>
                  <a:schemeClr val="tx1"/>
                </a:solidFill>
                <a:effectLst/>
                <a:latin typeface="+mn-lt"/>
                <a:ea typeface="+mn-ea"/>
                <a:cs typeface="+mn-cs"/>
              </a:rPr>
              <a:t>. Formal evaluation is similar to research, and in many cases,</a:t>
            </a:r>
            <a:r>
              <a:rPr lang="en-US" sz="1200" b="0" i="0" kern="1200" baseline="0" dirty="0">
                <a:solidFill>
                  <a:schemeClr val="tx1"/>
                </a:solidFill>
                <a:effectLst/>
                <a:latin typeface="+mn-lt"/>
                <a:ea typeface="+mn-ea"/>
                <a:cs typeface="+mn-cs"/>
              </a:rPr>
              <a:t> evaluators are formally trained in </a:t>
            </a:r>
            <a:r>
              <a:rPr lang="en-US" sz="1200" b="0" i="0" kern="1200" dirty="0">
                <a:solidFill>
                  <a:schemeClr val="tx1"/>
                </a:solidFill>
                <a:effectLst/>
                <a:latin typeface="+mn-lt"/>
                <a:ea typeface="+mn-ea"/>
                <a:cs typeface="+mn-cs"/>
              </a:rPr>
              <a:t>research design and statistics. When looking for an evaluator in an academic</a:t>
            </a:r>
            <a:r>
              <a:rPr lang="en-US" sz="1200" b="0" i="0" kern="1200" baseline="0" dirty="0">
                <a:solidFill>
                  <a:schemeClr val="tx1"/>
                </a:solidFill>
                <a:effectLst/>
                <a:latin typeface="+mn-lt"/>
                <a:ea typeface="+mn-ea"/>
                <a:cs typeface="+mn-cs"/>
              </a:rPr>
              <a:t> setting</a:t>
            </a:r>
            <a:r>
              <a:rPr lang="en-US" sz="1200" b="0" i="0" kern="1200" dirty="0">
                <a:solidFill>
                  <a:schemeClr val="tx1"/>
                </a:solidFill>
                <a:effectLst/>
                <a:latin typeface="+mn-lt"/>
                <a:ea typeface="+mn-ea"/>
                <a:cs typeface="+mn-cs"/>
              </a:rPr>
              <a:t>, you</a:t>
            </a:r>
            <a:r>
              <a:rPr lang="en-US" sz="1200" b="0" i="0" kern="1200" baseline="0" dirty="0">
                <a:solidFill>
                  <a:schemeClr val="tx1"/>
                </a:solidFill>
                <a:effectLst/>
                <a:latin typeface="+mn-lt"/>
                <a:ea typeface="+mn-ea"/>
                <a:cs typeface="+mn-cs"/>
              </a:rPr>
              <a:t> may start by contacting </a:t>
            </a:r>
            <a:r>
              <a:rPr lang="en-US" sz="1200" b="0" i="0" kern="1200" dirty="0">
                <a:solidFill>
                  <a:schemeClr val="tx1"/>
                </a:solidFill>
                <a:effectLst/>
                <a:latin typeface="+mn-lt"/>
                <a:ea typeface="+mn-ea"/>
                <a:cs typeface="+mn-cs"/>
              </a:rPr>
              <a:t>the department that works with your field (e.g., social work, sociology, education or public administration), or see if there’s an evaluation office on campus.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kern="1200" dirty="0">
                <a:solidFill>
                  <a:schemeClr val="tx1"/>
                </a:solidFill>
                <a:effectLst/>
                <a:latin typeface="+mn-lt"/>
                <a:ea typeface="+mn-ea"/>
                <a:cs typeface="+mn-cs"/>
              </a:rPr>
              <a:t>Second, t</a:t>
            </a:r>
            <a:r>
              <a:rPr lang="en-US" sz="1200" b="0" i="0" kern="1200" dirty="0">
                <a:solidFill>
                  <a:schemeClr val="tx1"/>
                </a:solidFill>
                <a:effectLst/>
                <a:latin typeface="+mn-lt"/>
                <a:ea typeface="+mn-ea"/>
                <a:cs typeface="+mn-cs"/>
              </a:rPr>
              <a:t>here are professional evaluation or</a:t>
            </a:r>
            <a:r>
              <a:rPr lang="en-US" sz="1200" b="0" i="0" kern="1200" baseline="0" dirty="0">
                <a:solidFill>
                  <a:schemeClr val="tx1"/>
                </a:solidFill>
                <a:effectLst/>
                <a:latin typeface="+mn-lt"/>
                <a:ea typeface="+mn-ea"/>
                <a:cs typeface="+mn-cs"/>
              </a:rPr>
              <a:t> research </a:t>
            </a:r>
            <a:r>
              <a:rPr lang="en-US" sz="1200" b="0" i="0" kern="1200" dirty="0">
                <a:solidFill>
                  <a:schemeClr val="tx1"/>
                </a:solidFill>
                <a:effectLst/>
                <a:latin typeface="+mn-lt"/>
                <a:ea typeface="+mn-ea"/>
                <a:cs typeface="+mn-cs"/>
              </a:rPr>
              <a:t>firms, as well as individuals who work as independent</a:t>
            </a:r>
            <a:r>
              <a:rPr lang="en-US" sz="1200" b="0" i="0" kern="1200" baseline="0" dirty="0">
                <a:solidFill>
                  <a:schemeClr val="tx1"/>
                </a:solidFill>
                <a:effectLst/>
                <a:latin typeface="+mn-lt"/>
                <a:ea typeface="+mn-ea"/>
                <a:cs typeface="+mn-cs"/>
              </a:rPr>
              <a:t> consultants</a:t>
            </a:r>
            <a:r>
              <a:rPr lang="en-US" sz="1200" b="0" i="0" kern="1200" dirty="0">
                <a:solidFill>
                  <a:schemeClr val="tx1"/>
                </a:solidFill>
                <a:effectLst/>
                <a:latin typeface="+mn-lt"/>
                <a:ea typeface="+mn-ea"/>
                <a:cs typeface="+mn-cs"/>
              </a:rPr>
              <a:t>. Ask other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organizations in your community who they have used and recommend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working with. Check</a:t>
            </a:r>
            <a:r>
              <a:rPr lang="en-US" sz="1200" b="0" i="0" kern="1200" baseline="0" dirty="0">
                <a:solidFill>
                  <a:schemeClr val="tx1"/>
                </a:solidFill>
                <a:effectLst/>
                <a:latin typeface="+mn-lt"/>
                <a:ea typeface="+mn-ea"/>
                <a:cs typeface="+mn-cs"/>
              </a:rPr>
              <a:t> the American Evaluation Association (AEA) website as it contains a database of individuals who are available for evaluation consulting or to serve on evaluation teams due to specific expertise in particular methodologies. You can search for a listing of individuals in your geographic area and/or your desired area of expertise. </a:t>
            </a:r>
          </a:p>
          <a:p>
            <a:pPr marL="171450" lvl="0" indent="-171450">
              <a:lnSpc>
                <a:spcPct val="100000"/>
              </a:lnSpc>
              <a:spcBef>
                <a:spcPts val="0"/>
              </a:spcBef>
              <a:spcAft>
                <a:spcPts val="0"/>
              </a:spcAft>
              <a:buFontTx/>
              <a:buChar char="-"/>
            </a:pPr>
            <a:r>
              <a:rPr lang="en-US" sz="1200" b="0" kern="1200" dirty="0">
                <a:solidFill>
                  <a:schemeClr val="tx1"/>
                </a:solidFill>
                <a:effectLst/>
                <a:latin typeface="+mn-lt"/>
                <a:ea typeface="+mn-ea"/>
                <a:cs typeface="+mn-cs"/>
              </a:rPr>
              <a:t>Personal networks, including other agencies in your community that have used external evaluators. These agencies may be able to recommend a good evaluator, suggest methods for advertising, and provide other useful information.  </a:t>
            </a:r>
            <a:endParaRPr lang="en-US" b="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Lastly, programs can ask their funders for ideas.  S</a:t>
            </a:r>
            <a:r>
              <a:rPr lang="en-US" sz="1200" b="0" i="0" kern="1200" dirty="0">
                <a:solidFill>
                  <a:schemeClr val="tx1"/>
                </a:solidFill>
                <a:effectLst/>
                <a:latin typeface="+mn-lt"/>
                <a:ea typeface="+mn-ea"/>
                <a:cs typeface="+mn-cs"/>
              </a:rPr>
              <a:t>ome large foundations and government agencies have lists of evaluators with expertise in their field. Or you can call agencies who have been funded previously and ask them who they worked with. If a particular name emerges as having worked with the grantees of a particular funding agency, that firm could add credibility to your proposal.</a:t>
            </a:r>
            <a:endParaRPr lang="en-US" baseline="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20</a:t>
            </a:fld>
            <a:endParaRPr lang="en-US"/>
          </a:p>
        </p:txBody>
      </p:sp>
    </p:spTree>
    <p:extLst>
      <p:ext uri="{BB962C8B-B14F-4D97-AF65-F5344CB8AC3E}">
        <p14:creationId xmlns:p14="http://schemas.microsoft.com/office/powerpoint/2010/main" val="155702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Facilitator notes</a:t>
            </a:r>
            <a:r>
              <a:rPr lang="en-US" dirty="0"/>
              <a:t>: Once you have identified potential</a:t>
            </a:r>
            <a:r>
              <a:rPr lang="en-US" baseline="0" dirty="0"/>
              <a:t> evaluators, you will want to ensure that </a:t>
            </a:r>
            <a:r>
              <a:rPr lang="en-US" sz="1200" b="0" i="0" u="none" strike="noStrike" kern="1200" baseline="0" dirty="0">
                <a:solidFill>
                  <a:schemeClr val="tx1"/>
                </a:solidFill>
                <a:latin typeface="+mn-lt"/>
                <a:ea typeface="+mn-ea"/>
                <a:cs typeface="+mn-cs"/>
              </a:rPr>
              <a:t>you choose an evaluator that has the capacity to understand your program and the information you expect to gain from your evaluation. Your evaluator must also possess the skills and experience needed to conduct a high quality evaluation.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When selecting an evaluator or evaluation team, consider whether your potential evaluator has: </a:t>
            </a:r>
          </a:p>
          <a:p>
            <a:pPr marL="171450" indent="-171450">
              <a:buFontTx/>
              <a:buChar char="-"/>
            </a:pPr>
            <a:r>
              <a:rPr lang="en-US" sz="1200" b="0" i="0" u="none" strike="noStrike" kern="1200" baseline="0" dirty="0">
                <a:solidFill>
                  <a:schemeClr val="tx1"/>
                </a:solidFill>
                <a:latin typeface="+mn-lt"/>
                <a:ea typeface="+mn-ea"/>
                <a:cs typeface="+mn-cs"/>
              </a:rPr>
              <a:t>Formal training in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Experience evaluating similar programs or interventions and experience that matches the type of design, methods, and/or approach of your planned evaluation. </a:t>
            </a:r>
            <a:r>
              <a:rPr lang="en-US" sz="1200" b="0" i="0" kern="1200" dirty="0">
                <a:solidFill>
                  <a:schemeClr val="tx1"/>
                </a:solidFill>
                <a:effectLst/>
                <a:latin typeface="+mn-lt"/>
                <a:ea typeface="+mn-ea"/>
                <a:cs typeface="+mn-cs"/>
              </a:rPr>
              <a:t>You want to find out how much evaluation work they have done, especially in projects similar in content and</a:t>
            </a:r>
            <a:r>
              <a:rPr lang="en-US" sz="1200" b="0" i="0" kern="1200" baseline="0" dirty="0">
                <a:solidFill>
                  <a:schemeClr val="tx1"/>
                </a:solidFill>
                <a:effectLst/>
                <a:latin typeface="+mn-lt"/>
                <a:ea typeface="+mn-ea"/>
                <a:cs typeface="+mn-cs"/>
              </a:rPr>
              <a:t> approach </a:t>
            </a:r>
            <a:r>
              <a:rPr lang="en-US" sz="1200" b="0" i="0" kern="1200" dirty="0">
                <a:solidFill>
                  <a:schemeClr val="tx1"/>
                </a:solidFill>
                <a:effectLst/>
                <a:latin typeface="+mn-lt"/>
                <a:ea typeface="+mn-ea"/>
                <a:cs typeface="+mn-cs"/>
              </a:rPr>
              <a:t>to yours.</a:t>
            </a:r>
          </a:p>
          <a:p>
            <a:pPr marL="171450" indent="-171450">
              <a:buFontTx/>
              <a:buChar char="-"/>
            </a:pPr>
            <a:r>
              <a:rPr lang="en-US" sz="1200" b="0" i="0" u="none" strike="noStrike" kern="1200" baseline="0" dirty="0">
                <a:solidFill>
                  <a:schemeClr val="tx1"/>
                </a:solidFill>
                <a:latin typeface="+mn-lt"/>
                <a:ea typeface="+mn-ea"/>
                <a:cs typeface="+mn-cs"/>
              </a:rPr>
              <a:t>Capacity to handle the scale and size of your planned evaluation. Likewise, y</a:t>
            </a:r>
            <a:r>
              <a:rPr lang="en-US" sz="1200" b="0" i="0" kern="1200" dirty="0">
                <a:solidFill>
                  <a:schemeClr val="tx1"/>
                </a:solidFill>
                <a:effectLst/>
                <a:latin typeface="+mn-lt"/>
                <a:ea typeface="+mn-ea"/>
                <a:cs typeface="+mn-cs"/>
              </a:rPr>
              <a:t>ou want to find out the</a:t>
            </a:r>
            <a:r>
              <a:rPr lang="en-US" sz="1200" b="0" i="0" kern="1200" baseline="0" dirty="0">
                <a:solidFill>
                  <a:schemeClr val="tx1"/>
                </a:solidFill>
                <a:effectLst/>
                <a:latin typeface="+mn-lt"/>
                <a:ea typeface="+mn-ea"/>
                <a:cs typeface="+mn-cs"/>
              </a:rPr>
              <a:t> extent of evaluation work </a:t>
            </a:r>
            <a:r>
              <a:rPr lang="en-US" sz="1200" b="0" i="0" kern="1200" dirty="0">
                <a:solidFill>
                  <a:schemeClr val="tx1"/>
                </a:solidFill>
                <a:effectLst/>
                <a:latin typeface="+mn-lt"/>
                <a:ea typeface="+mn-ea"/>
                <a:cs typeface="+mn-cs"/>
              </a:rPr>
              <a:t>they have</a:t>
            </a:r>
            <a:r>
              <a:rPr lang="en-US" sz="1200" b="0" i="0" kern="1200" baseline="0" dirty="0">
                <a:solidFill>
                  <a:schemeClr val="tx1"/>
                </a:solidFill>
                <a:effectLst/>
                <a:latin typeface="+mn-lt"/>
                <a:ea typeface="+mn-ea"/>
                <a:cs typeface="+mn-cs"/>
              </a:rPr>
              <a:t> done that is of similar </a:t>
            </a:r>
            <a:r>
              <a:rPr lang="en-US" sz="1200" b="0" i="0" kern="1200" dirty="0">
                <a:solidFill>
                  <a:schemeClr val="tx1"/>
                </a:solidFill>
                <a:effectLst/>
                <a:latin typeface="+mn-lt"/>
                <a:ea typeface="+mn-ea"/>
                <a:cs typeface="+mn-cs"/>
              </a:rPr>
              <a:t>scope</a:t>
            </a:r>
            <a:r>
              <a:rPr lang="en-US" sz="1200" b="0" i="0" kern="1200" baseline="0" dirty="0">
                <a:solidFill>
                  <a:schemeClr val="tx1"/>
                </a:solidFill>
                <a:effectLst/>
                <a:latin typeface="+mn-lt"/>
                <a:ea typeface="+mn-ea"/>
                <a:cs typeface="+mn-cs"/>
              </a:rPr>
              <a:t> and size to yours.</a:t>
            </a:r>
            <a:r>
              <a:rPr lang="en-US" sz="1200" b="0" i="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0" i="0" u="none" strike="noStrike" kern="1200" baseline="0" dirty="0">
                <a:solidFill>
                  <a:schemeClr val="tx1"/>
                </a:solidFill>
                <a:latin typeface="+mn-lt"/>
                <a:ea typeface="+mn-ea"/>
                <a:cs typeface="+mn-cs"/>
              </a:rPr>
              <a:t>A personal style that fits with your program staff or organization. Make sure that the evaluator c</a:t>
            </a:r>
            <a:r>
              <a:rPr lang="en-US" sz="1200" b="0" i="0" u="none" kern="1200" dirty="0">
                <a:solidFill>
                  <a:schemeClr val="tx1"/>
                </a:solidFill>
                <a:effectLst/>
                <a:latin typeface="+mn-lt"/>
                <a:ea typeface="+mn-ea"/>
                <a:cs typeface="+mn-cs"/>
              </a:rPr>
              <a:t>an communicate with your staff.</a:t>
            </a:r>
            <a:r>
              <a:rPr lang="en-US" sz="1200" b="0" i="0" kern="1200" dirty="0">
                <a:solidFill>
                  <a:schemeClr val="tx1"/>
                </a:solidFill>
                <a:effectLst/>
                <a:latin typeface="+mn-lt"/>
                <a:ea typeface="+mn-ea"/>
                <a:cs typeface="+mn-cs"/>
              </a:rPr>
              <a:t> If the evaluator only describes the process or approach they</a:t>
            </a:r>
            <a:r>
              <a:rPr lang="en-US" sz="1200" b="0" i="0" kern="1200" baseline="0" dirty="0">
                <a:solidFill>
                  <a:schemeClr val="tx1"/>
                </a:solidFill>
                <a:effectLst/>
                <a:latin typeface="+mn-lt"/>
                <a:ea typeface="+mn-ea"/>
                <a:cs typeface="+mn-cs"/>
              </a:rPr>
              <a:t> will take </a:t>
            </a:r>
            <a:r>
              <a:rPr lang="en-US" sz="1200" b="0" i="0" kern="1200" dirty="0">
                <a:solidFill>
                  <a:schemeClr val="tx1"/>
                </a:solidFill>
                <a:effectLst/>
                <a:latin typeface="+mn-lt"/>
                <a:ea typeface="+mn-ea"/>
                <a:cs typeface="+mn-cs"/>
              </a:rPr>
              <a:t>using highly technical jargon, it may be difficult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your staff to work with them. It may also be a sign that their products</a:t>
            </a:r>
            <a:r>
              <a:rPr lang="en-US" sz="1200" b="0" i="0" kern="1200" baseline="0" dirty="0">
                <a:solidFill>
                  <a:schemeClr val="tx1"/>
                </a:solidFill>
                <a:effectLst/>
                <a:latin typeface="+mn-lt"/>
                <a:ea typeface="+mn-ea"/>
                <a:cs typeface="+mn-cs"/>
              </a:rPr>
              <a:t>/reports </a:t>
            </a:r>
            <a:r>
              <a:rPr lang="en-US" sz="1200" b="0" i="0" kern="1200" dirty="0">
                <a:solidFill>
                  <a:schemeClr val="tx1"/>
                </a:solidFill>
                <a:effectLst/>
                <a:latin typeface="+mn-lt"/>
                <a:ea typeface="+mn-ea"/>
                <a:cs typeface="+mn-cs"/>
              </a:rPr>
              <a:t>will also be highly technical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hard to interpret and implement recommended changes.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effectLst/>
                <a:latin typeface="+mn-lt"/>
                <a:ea typeface="+mn-ea"/>
                <a:cs typeface="+mn-cs"/>
              </a:rPr>
              <a:t>The </a:t>
            </a:r>
            <a:r>
              <a:rPr lang="en-US" sz="1200" b="0" dirty="0">
                <a:solidFill>
                  <a:srgbClr val="FF0000"/>
                </a:solidFill>
              </a:rPr>
              <a:t>ability to conduct an objective and unbiased evaluation (e.g., no conflicts of interest, nor appearance of conflicts). The individual is not associated with the program. </a:t>
            </a:r>
            <a:r>
              <a:rPr lang="en-US" sz="1200" b="0" dirty="0"/>
              <a:t>They can not have a </a:t>
            </a:r>
            <a:r>
              <a:rPr lang="en-US" sz="1200" b="0" dirty="0">
                <a:effectLst/>
              </a:rPr>
              <a:t>formal or personal relationship with, or stake in, the administration, management,</a:t>
            </a:r>
            <a:r>
              <a:rPr lang="en-US" sz="1200" b="0" dirty="0"/>
              <a:t> </a:t>
            </a:r>
            <a:r>
              <a:rPr lang="en-US" sz="1200" b="0" dirty="0">
                <a:effectLst/>
              </a:rPr>
              <a:t>or finances of the grantee or of the program being evaluated</a:t>
            </a:r>
            <a:endParaRPr lang="en-US" sz="1200" b="0" dirty="0">
              <a:solidFill>
                <a:srgbClr val="FF0000"/>
              </a:solidFill>
            </a:endParaRPr>
          </a:p>
          <a:p>
            <a:pPr marL="171450" indent="-171450">
              <a:buFontTx/>
              <a:buChar char="-"/>
            </a:pPr>
            <a:r>
              <a:rPr lang="en-US" sz="1200" b="0" i="0" u="none" strike="noStrike" kern="1200" baseline="0" dirty="0">
                <a:solidFill>
                  <a:srgbClr val="FF0000"/>
                </a:solidFill>
                <a:latin typeface="+mn-lt"/>
                <a:ea typeface="+mn-ea"/>
                <a:cs typeface="+mn-cs"/>
              </a:rPr>
              <a:t>Grantees should consider an evaluator who has experience working with/evaluating AmeriCorps programs, specifically.</a:t>
            </a:r>
            <a:endParaRPr lang="en-US" sz="1200" b="0" i="0" u="none" strike="noStrike" kern="1200" baseline="0" dirty="0">
              <a:solidFill>
                <a:schemeClr val="tx1"/>
              </a:solidFill>
              <a:latin typeface="+mn-lt"/>
              <a:ea typeface="+mn-ea"/>
              <a:cs typeface="+mn-cs"/>
            </a:endParaRPr>
          </a:p>
          <a:p>
            <a:pPr marL="171450" indent="-171450">
              <a:buFontTx/>
              <a:buChar char="-"/>
            </a:pPr>
            <a:endParaRPr lang="en-US" sz="1200" b="0" i="0" u="none" strike="noStrike" kern="1200" baseline="0" dirty="0">
              <a:solidFill>
                <a:schemeClr val="tx1"/>
              </a:solidFill>
              <a:latin typeface="+mn-lt"/>
              <a:ea typeface="+mn-ea"/>
              <a:cs typeface="+mn-cs"/>
            </a:endParaRPr>
          </a:p>
          <a:p>
            <a:r>
              <a:rPr lang="en-US" dirty="0"/>
              <a:t>Before hiring an evaluator,</a:t>
            </a:r>
            <a:r>
              <a:rPr lang="en-US" baseline="0" dirty="0"/>
              <a:t> make sure to interview prospective evaluators, look at their past work (e.g., request a recent report or sample of their work), ask for names of past clients and check their references. Lastly, make sure you feel comfortable that he, she, or the team is credible, competent, and capable of leading an evaluation process that meets your program’s needs and interests.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21</a:t>
            </a:fld>
            <a:endParaRPr lang="en-US"/>
          </a:p>
        </p:txBody>
      </p:sp>
    </p:spTree>
    <p:extLst>
      <p:ext uri="{BB962C8B-B14F-4D97-AF65-F5344CB8AC3E}">
        <p14:creationId xmlns:p14="http://schemas.microsoft.com/office/powerpoint/2010/main" val="168937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Once the planning</a:t>
            </a:r>
            <a:r>
              <a:rPr lang="en-US" baseline="0" dirty="0"/>
              <a:t> phase has been completed, the next phase is the development phase where your evaluation team will develop an evaluation plan.</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22</a:t>
            </a:fld>
            <a:endParaRPr lang="en-US"/>
          </a:p>
        </p:txBody>
      </p:sp>
    </p:spTree>
    <p:extLst>
      <p:ext uri="{BB962C8B-B14F-4D97-AF65-F5344CB8AC3E}">
        <p14:creationId xmlns:p14="http://schemas.microsoft.com/office/powerpoint/2010/main" val="168113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u="sng" dirty="0"/>
              <a:t>Facilitator notes</a:t>
            </a:r>
            <a:r>
              <a:rPr lang="en-US" altLang="en-US" dirty="0"/>
              <a:t>: An evaluation plan does the following:</a:t>
            </a:r>
          </a:p>
          <a:p>
            <a:pPr marL="0" indent="0" eaLnBrk="1" hangingPunct="1">
              <a:spcBef>
                <a:spcPct val="0"/>
              </a:spcBef>
              <a:buFont typeface="Arial" panose="020B0604020202020204" pitchFamily="34" charset="0"/>
              <a:buNone/>
              <a:defRPr/>
            </a:pPr>
            <a:endParaRPr lang="en-US" altLang="en-US" dirty="0"/>
          </a:p>
          <a:p>
            <a:pPr marL="171450" indent="-171450" eaLnBrk="1" hangingPunct="1">
              <a:spcBef>
                <a:spcPct val="0"/>
              </a:spcBef>
              <a:buFont typeface="Arial" panose="020B0604020202020204" pitchFamily="34" charset="0"/>
              <a:buChar char="•"/>
              <a:defRPr/>
            </a:pPr>
            <a:r>
              <a:rPr lang="en-US" altLang="en-US" dirty="0"/>
              <a:t>Details the program model being evaluated. Grantees should review their logic model and theory of change to determine which component or components of their program model they would like to evaluate. It is important to note that grantees do not need to evaluate every component of their program. Rather, you can evaluate one component or element of your program, and then focus on another element in a future evaluation.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Describes and justifies the evaluation approach selected. The plan should include information about why a certain design and approach was selected. For instance, if you are implementing a new program or activity to your program, a grantee may want to pursue a process evaluation to determine whether this new component is being implemented as intended. This justification would be included in the plan so that AmeriCorps and the evaluator understands why this design was selected.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dirty="0"/>
              <a:t>Provides </a:t>
            </a:r>
            <a:r>
              <a:rPr lang="en-US" sz="1200" dirty="0"/>
              <a:t>instructions for the evaluation / a guide for each step of the evaluation process. </a:t>
            </a:r>
            <a:r>
              <a:rPr lang="en-US" altLang="en-US" dirty="0"/>
              <a:t>An evaluation is a written document that states the objectives of the evaluation, the research questions that will be answered, and how you plan to answer those questions. An evaluation plan in many ways is like a detailed instructional manual that captures the overall picture of what your evaluation will address and the evaluation steps and activities that are needed to successfully carry out the evaluation.  It is also important to understand that an evaluation plan should be thought of as a living document, such that it is continually updated as you make progress and finalize decisions about what your evaluation will entail. </a:t>
            </a:r>
            <a:r>
              <a:rPr lang="en-US" altLang="en-US" dirty="0">
                <a:ea typeface="Calibri" pitchFamily="34" charset="0"/>
                <a:cs typeface="Arial" charset="0"/>
              </a:rPr>
              <a:t>It is never too early to start your evaluation plan. While you may only be able to describe a few pieces of information at the beginning stages of the evaluation planning process, your plan should be a dynamic tool to help you establish your evaluation goals and objectives, organize your evaluation activities, and determine how the work will get done. </a:t>
            </a:r>
          </a:p>
          <a:p>
            <a:pPr marL="171450" indent="-171450" eaLnBrk="1" hangingPunct="1">
              <a:spcBef>
                <a:spcPct val="0"/>
              </a:spcBef>
              <a:buFont typeface="Arial" panose="020B0604020202020204" pitchFamily="34" charset="0"/>
              <a:buChar char="•"/>
              <a:defRPr/>
            </a:pPr>
            <a:endParaRPr lang="en-US" altLang="en-US" dirty="0">
              <a:ea typeface="Calibri" pitchFamily="34" charset="0"/>
              <a:cs typeface="Arial" charset="0"/>
            </a:endParaRPr>
          </a:p>
          <a:p>
            <a:pPr marL="0" indent="0" eaLnBrk="1" hangingPunct="1">
              <a:spcBef>
                <a:spcPct val="0"/>
              </a:spcBef>
              <a:buFont typeface="Arial" panose="020B0604020202020204" pitchFamily="34" charset="0"/>
              <a:buNone/>
              <a:defRPr/>
            </a:pPr>
            <a:r>
              <a:rPr lang="en-US" altLang="en-US" dirty="0">
                <a:ea typeface="Calibri" pitchFamily="34" charset="0"/>
                <a:cs typeface="Arial" charset="0"/>
              </a:rPr>
              <a:t>Additionally, as you may already know, re-compete grantees are required to submit a draft evaluation plan as part of their AmeriCorps application. The evaluation plan that is submitted at the time of application should provide sufficient detail on the evaluation objectives and study methods, as well as plans for identifying a qualified evaluator and an estimated budget. Grantees are then provided with feedback on how to obtain approval for their plan, which is needed within the first year of their grant cycle. Grantees can then work with an experienced evaluator, consultant, State Commission, or other staff familiar with evaluation to further develop and refine their evaluation plan post-award. Thus, it is important for grantee staff to engage an experienced evaluator (either an external evaluator or someone internally who has evaluation experience) early on after receiving their AmeriCorps award to ensure that the evaluator is involved in developing the evaluation plan from the start.</a:t>
            </a:r>
          </a:p>
          <a:p>
            <a:pPr eaLnBrk="1" hangingPunct="1">
              <a:spcBef>
                <a:spcPct val="0"/>
              </a:spcBef>
              <a:buFont typeface="Arial" panose="020B0604020202020204" pitchFamily="34" charset="0"/>
              <a:buNone/>
              <a:defRPr/>
            </a:pPr>
            <a:endParaRPr lang="en-US" altLang="en-US" dirty="0">
              <a:ea typeface="Calibri" pitchFamily="34"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a:t>We will talk more on what exactly an effective evaluation plan should include on the next few slides.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23</a:t>
            </a:fld>
            <a:endParaRPr lang="en-US"/>
          </a:p>
        </p:txBody>
      </p:sp>
    </p:spTree>
    <p:extLst>
      <p:ext uri="{BB962C8B-B14F-4D97-AF65-F5344CB8AC3E}">
        <p14:creationId xmlns:p14="http://schemas.microsoft.com/office/powerpoint/2010/main" val="323342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There are many reasons for developing a written evaluation plan. In addition to being a requirement for competitive AmeriCorps State and National (ASN) grantees in their second grant cycle, evaluation plans serve an important purpose. An evaluation plan: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Helps decide what information is needed to address the evaluation objectives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Helps identify the method or methods for getting the needed information and how to analyze it. It can also help you identify potential challenges for approaching the evaluation and how you may be able to address those challenges (e.g., what existing data sources can be used for the evaluation or are the resources available to carry out the type of evaluation we want to pursue).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Helps determine a reasonable and realistic timeline for the evaluation. Having a detailed plan can lead to better efficiency in approaching each evaluation activities and maximizes your ability to successfully achieve your evaluation objectives.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Creates a shared understanding of the purpose and use of evaluation results for program stakeholders (e.g., funder, staff, other organizations, community members), grantee staff, and external evaluator(s), if applicable. While an evaluation plan is not a formal contract, it is an opportunity for the grantee to clarify their expectations.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24</a:t>
            </a:fld>
            <a:endParaRPr lang="en-US"/>
          </a:p>
        </p:txBody>
      </p:sp>
    </p:spTree>
    <p:extLst>
      <p:ext uri="{BB962C8B-B14F-4D97-AF65-F5344CB8AC3E}">
        <p14:creationId xmlns:p14="http://schemas.microsoft.com/office/powerpoint/2010/main" val="225973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Based on AmeriCorps’s guidelines in the evaluation plan template located on their website and within the Notice of Funding Opportunity document for competitive grantees and on the Resources for Direct Grantees. An evaluation plan must include the following sections: </a:t>
            </a:r>
          </a:p>
          <a:p>
            <a:pPr eaLnBrk="1" fontAlgn="auto" hangingPunct="1">
              <a:spcBef>
                <a:spcPts val="0"/>
              </a:spcBef>
              <a:spcAft>
                <a:spcPts val="0"/>
              </a:spcAft>
              <a:defRPr/>
            </a:pPr>
            <a:r>
              <a:rPr lang="en-US" dirty="0"/>
              <a:t>I. Theory of change</a:t>
            </a:r>
          </a:p>
          <a:p>
            <a:pPr eaLnBrk="1" fontAlgn="auto" hangingPunct="1">
              <a:spcBef>
                <a:spcPts val="0"/>
              </a:spcBef>
              <a:spcAft>
                <a:spcPts val="0"/>
              </a:spcAft>
              <a:defRPr/>
            </a:pPr>
            <a:r>
              <a:rPr lang="en-US" dirty="0"/>
              <a:t>II. Scope of the evaluation</a:t>
            </a:r>
          </a:p>
          <a:p>
            <a:pPr>
              <a:spcBef>
                <a:spcPts val="0"/>
              </a:spcBef>
              <a:spcAft>
                <a:spcPts val="0"/>
              </a:spcAft>
              <a:defRPr/>
            </a:pPr>
            <a:r>
              <a:rPr lang="en-US" dirty="0"/>
              <a:t>III. Evaluation outcome(s) of interest</a:t>
            </a:r>
          </a:p>
          <a:p>
            <a:pPr>
              <a:spcBef>
                <a:spcPts val="0"/>
              </a:spcBef>
              <a:spcAft>
                <a:spcPts val="0"/>
              </a:spcAft>
              <a:defRPr/>
            </a:pPr>
            <a:r>
              <a:rPr lang="en-US" dirty="0"/>
              <a:t>IV. Research questions</a:t>
            </a:r>
          </a:p>
          <a:p>
            <a:pPr>
              <a:spcBef>
                <a:spcPts val="0"/>
              </a:spcBef>
              <a:spcAft>
                <a:spcPts val="0"/>
              </a:spcAft>
              <a:defRPr/>
            </a:pPr>
            <a:r>
              <a:rPr lang="en-US" dirty="0"/>
              <a:t>V. Evaluation design </a:t>
            </a:r>
          </a:p>
          <a:p>
            <a:pPr>
              <a:spcBef>
                <a:spcPts val="0"/>
              </a:spcBef>
              <a:spcAft>
                <a:spcPts val="0"/>
              </a:spcAft>
              <a:defRPr/>
            </a:pPr>
            <a:r>
              <a:rPr lang="en-US" dirty="0"/>
              <a:t>VI. Sampling methods</a:t>
            </a:r>
          </a:p>
          <a:p>
            <a:pPr>
              <a:spcBef>
                <a:spcPts val="0"/>
              </a:spcBef>
              <a:spcAft>
                <a:spcPts val="0"/>
              </a:spcAft>
              <a:defRPr/>
            </a:pPr>
            <a:r>
              <a:rPr lang="en-US" dirty="0"/>
              <a:t>VII. Data collection</a:t>
            </a:r>
          </a:p>
          <a:p>
            <a:pPr>
              <a:spcBef>
                <a:spcPts val="0"/>
              </a:spcBef>
              <a:spcAft>
                <a:spcPts val="0"/>
              </a:spcAft>
              <a:defRPr/>
            </a:pPr>
            <a:r>
              <a:rPr lang="en-US" dirty="0"/>
              <a:t>VIII. Analysis plan </a:t>
            </a:r>
          </a:p>
          <a:p>
            <a:pPr>
              <a:spcBef>
                <a:spcPts val="0"/>
              </a:spcBef>
              <a:spcAft>
                <a:spcPts val="0"/>
              </a:spcAft>
              <a:defRPr/>
            </a:pPr>
            <a:r>
              <a:rPr lang="en-US" dirty="0"/>
              <a:t>IX. Evaluator qualifications</a:t>
            </a:r>
          </a:p>
          <a:p>
            <a:pPr>
              <a:spcBef>
                <a:spcPts val="0"/>
              </a:spcBef>
              <a:spcAft>
                <a:spcPts val="0"/>
              </a:spcAft>
              <a:defRPr/>
            </a:pPr>
            <a:r>
              <a:rPr lang="en-US" dirty="0"/>
              <a:t>X. Timeline</a:t>
            </a:r>
          </a:p>
          <a:p>
            <a:pPr>
              <a:spcBef>
                <a:spcPts val="0"/>
              </a:spcBef>
              <a:spcAft>
                <a:spcPts val="0"/>
              </a:spcAft>
              <a:defRPr/>
            </a:pPr>
            <a:r>
              <a:rPr lang="en-US" dirty="0"/>
              <a:t>XI. Budget </a:t>
            </a:r>
          </a:p>
          <a:p>
            <a:pPr marL="171450" indent="-171450">
              <a:spcBef>
                <a:spcPts val="0"/>
              </a:spcBef>
              <a:spcAft>
                <a:spcPts val="0"/>
              </a:spcAft>
              <a:buFont typeface="Arial" panose="020B0604020202020204" pitchFamily="34" charset="0"/>
              <a:buChar char="•"/>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outline presented on this slide can be found on the Notice of Funding Opportunity page. You can also find the template on the AmeriCorps website under the Resources for Direct Grantees section. Select the “Evaluate my program” action, then find the tile with the heading “Evaluation Plan Template.” (The actual direct link for this template will change over time as the template is updated, but the resource tile itself will not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effectLst/>
                <a:latin typeface="Calibri" panose="020F0502020204030204" pitchFamily="34" charset="0"/>
                <a:ea typeface="Calibri" panose="020F0502020204030204" pitchFamily="34" charset="0"/>
              </a:rPr>
              <a:t>While there are 11 sections of an evaluation plan, we will highlight some of the major evaluation plan sections here in Step 5. Some of the other sections, such as data collection and analysis, will be addressed in later steps. </a:t>
            </a:r>
            <a:endParaRPr lang="en-US" b="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25</a:t>
            </a:fld>
            <a:endParaRPr lang="en-US"/>
          </a:p>
        </p:txBody>
      </p:sp>
    </p:spTree>
    <p:extLst>
      <p:ext uri="{BB962C8B-B14F-4D97-AF65-F5344CB8AC3E}">
        <p14:creationId xmlns:p14="http://schemas.microsoft.com/office/powerpoint/2010/main" val="362544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altLang="en-US" dirty="0">
                <a:cs typeface="Arial" charset="0"/>
              </a:rPr>
              <a:t>Your program’s theory of change should describe how the activities undertaken by your program contribute to a chain of results that lead to the intended outcomes. It is also key that the theory of change aligns with your program’s logic model and helps set the stage for the evaluation. For instance, the focus or scope of the evaluation you intend to implement should be clearly connected to the theory of change. One theme that will occur throughout this discussion is the importance of aligning each component of the evaluation.</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26</a:t>
            </a:fld>
            <a:endParaRPr lang="en-US"/>
          </a:p>
        </p:txBody>
      </p:sp>
    </p:spTree>
    <p:extLst>
      <p:ext uri="{BB962C8B-B14F-4D97-AF65-F5344CB8AC3E}">
        <p14:creationId xmlns:p14="http://schemas.microsoft.com/office/powerpoint/2010/main" val="334962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sng" dirty="0"/>
              <a:t>Facilitator notes</a:t>
            </a:r>
            <a:r>
              <a:rPr lang="en-US" altLang="en-US" dirty="0"/>
              <a:t>: For the scope of the evaluation, you’ll want to describe the goals for the evaluation, specifically what is it you want to learn or understand. The stated purpose of the evaluation drives the expectations and sets the boundaries for what the evaluation can and cannot deliver. The evaluation scope should also describe what aspect or aspects of your program your evaluation will focus on and over what time period. Generally speaking, the goals and the scope should align with both your theory of change and program logic model. </a:t>
            </a:r>
          </a:p>
          <a:p>
            <a:endParaRPr lang="en-US" dirty="0"/>
          </a:p>
          <a:p>
            <a:r>
              <a:rPr lang="en-US" dirty="0"/>
              <a:t>Another key detail, is that programs are not expected to evaluate every component of their program’s logic model. It is more important to develop a quality evaluation that focuses on a few components of a program, and then use findings from that evaluation to explore other program activities.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27</a:t>
            </a:fld>
            <a:endParaRPr lang="en-US"/>
          </a:p>
        </p:txBody>
      </p:sp>
    </p:spTree>
    <p:extLst>
      <p:ext uri="{BB962C8B-B14F-4D97-AF65-F5344CB8AC3E}">
        <p14:creationId xmlns:p14="http://schemas.microsoft.com/office/powerpoint/2010/main" val="436945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Segoe UI" panose="020B0502040204020203"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For non-experimental outcome evaluations, outcomes must involve a change in knowledge, attitude, behavior, or condition. Metrics that measure the amount of service provided (e.g. number of students tutored/volunteers recruited/organizations served) should not be listed as outcomes for this type of evaluation. However, for process or implementation evaluations, these metrics may be appropriate.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The outcomes identified should align with the outcomes described in the program's logic mode. Outcomes must also align with the theory of change, the scope of the evaluation, and must be feasible to measure, based on the source(s) of data needed and level of effort required. Given the length of a single grant cycle, it can be challenging to evaluate long-term program outcomes; evaluating short- and medium-term program outcomes may be more practical.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28</a:t>
            </a:fld>
            <a:endParaRPr lang="en-US"/>
          </a:p>
        </p:txBody>
      </p:sp>
    </p:spTree>
    <p:extLst>
      <p:ext uri="{BB962C8B-B14F-4D97-AF65-F5344CB8AC3E}">
        <p14:creationId xmlns:p14="http://schemas.microsoft.com/office/powerpoint/2010/main" val="1760244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u="sng" dirty="0"/>
              <a:t>Facilitator notes</a:t>
            </a:r>
            <a:r>
              <a:rPr lang="en-US" altLang="en-US" dirty="0"/>
              <a:t>: </a:t>
            </a:r>
            <a:r>
              <a:rPr lang="en-US" dirty="0"/>
              <a:t>There is no set number to how many research questions your evaluation should attempt to answer, however you want to be sure that it is feasible and you have the resources to answer each research question at the end of your evaluation. Thus, it is important that the research questions for your evaluation are stated in such a way that they:</a:t>
            </a:r>
          </a:p>
          <a:p>
            <a:pPr marL="171450" indent="-171450" eaLnBrk="1" hangingPunct="1">
              <a:spcBef>
                <a:spcPct val="0"/>
              </a:spcBef>
              <a:buFontTx/>
              <a:buChar char="-"/>
              <a:defRPr/>
            </a:pPr>
            <a:r>
              <a:rPr lang="en-US" dirty="0"/>
              <a:t>Are clearly stated and specific</a:t>
            </a:r>
          </a:p>
          <a:p>
            <a:pPr marL="171450" indent="-171450" eaLnBrk="1" hangingPunct="1">
              <a:spcBef>
                <a:spcPct val="0"/>
              </a:spcBef>
              <a:buFontTx/>
              <a:buChar char="-"/>
              <a:defRPr/>
            </a:pPr>
            <a:r>
              <a:rPr lang="en-US" dirty="0"/>
              <a:t>Align with your program’s theory of change and logic model. Your questions should match the objectives, activities, and outcomes of the program</a:t>
            </a:r>
          </a:p>
          <a:p>
            <a:pPr marL="171450" indent="-171450" eaLnBrk="1" hangingPunct="1">
              <a:spcBef>
                <a:spcPct val="0"/>
              </a:spcBef>
              <a:buFontTx/>
              <a:buChar char="-"/>
              <a:defRPr/>
            </a:pPr>
            <a:r>
              <a:rPr lang="en-US" dirty="0"/>
              <a:t>Will lead to measurable or observable results</a:t>
            </a:r>
          </a:p>
          <a:p>
            <a:pPr marL="171450" indent="-171450" eaLnBrk="1" hangingPunct="1">
              <a:spcBef>
                <a:spcPct val="0"/>
              </a:spcBef>
              <a:buFontTx/>
              <a:buChar char="-"/>
              <a:defRPr/>
            </a:pPr>
            <a:r>
              <a:rPr lang="en-US" dirty="0"/>
              <a:t>Aligns and is appropriate for the chosen evaluation design. For instance, research questions for an impact evaluation should focus on comparisons or changes between the program’s beneficiaries against individuals that are not part of the program and don’t directly benefit from their services.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29</a:t>
            </a:fld>
            <a:endParaRPr lang="en-US"/>
          </a:p>
        </p:txBody>
      </p:sp>
    </p:spTree>
    <p:extLst>
      <p:ext uri="{BB962C8B-B14F-4D97-AF65-F5344CB8AC3E}">
        <p14:creationId xmlns:p14="http://schemas.microsoft.com/office/powerpoint/2010/main" val="293166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This</a:t>
            </a:r>
            <a:r>
              <a:rPr lang="en-US" baseline="0" dirty="0"/>
              <a:t> presentation will cover the following:</a:t>
            </a:r>
          </a:p>
          <a:p>
            <a:endParaRPr lang="en-US" sz="1200" kern="1200" baseline="0" dirty="0">
              <a:solidFill>
                <a:schemeClr val="tx1"/>
              </a:solidFill>
              <a:effectLst/>
              <a:latin typeface="+mn-lt"/>
              <a:ea typeface="+mn-ea"/>
              <a:cs typeface="+mn-cs"/>
            </a:endParaRPr>
          </a:p>
          <a:p>
            <a:pPr marL="0" indent="0">
              <a:buFontTx/>
              <a:buNone/>
            </a:pPr>
            <a:r>
              <a:rPr lang="en-US" sz="1200" baseline="0" dirty="0"/>
              <a:t>What are the basic steps for conducting an evaluation? These include:</a:t>
            </a:r>
          </a:p>
          <a:p>
            <a:pPr marL="171450" indent="-171450">
              <a:buFontTx/>
              <a:buChar char="-"/>
            </a:pPr>
            <a:r>
              <a:rPr lang="en-US" sz="1200" baseline="0" dirty="0"/>
              <a:t>Planning phase</a:t>
            </a:r>
            <a:endParaRPr lang="en-US" sz="1200" dirty="0"/>
          </a:p>
          <a:p>
            <a:pPr marL="171450" indent="-171450">
              <a:buFontTx/>
              <a:buChar char="-"/>
            </a:pPr>
            <a:r>
              <a:rPr lang="en-US" sz="1200" dirty="0"/>
              <a:t>Development</a:t>
            </a:r>
            <a:r>
              <a:rPr lang="en-US" sz="1200" baseline="0" dirty="0"/>
              <a:t> phase</a:t>
            </a:r>
            <a:endParaRPr lang="en-US" sz="1200" dirty="0"/>
          </a:p>
          <a:p>
            <a:pPr marL="171450" indent="-171450">
              <a:buFontTx/>
              <a:buChar char="-"/>
            </a:pPr>
            <a:r>
              <a:rPr lang="en-US" sz="1200" dirty="0"/>
              <a:t>Implementation phase</a:t>
            </a:r>
          </a:p>
          <a:p>
            <a:pPr marL="171450" indent="-171450">
              <a:buFontTx/>
              <a:buChar char="-"/>
            </a:pPr>
            <a:r>
              <a:rPr lang="en-US" sz="1200" dirty="0"/>
              <a:t>Action</a:t>
            </a:r>
            <a:r>
              <a:rPr lang="en-US" sz="1200" baseline="0" dirty="0"/>
              <a:t> and improvement</a:t>
            </a:r>
            <a:endParaRPr lang="en-US" sz="1200" dirty="0"/>
          </a:p>
          <a:p>
            <a:pPr marL="0" indent="0">
              <a:buFontTx/>
              <a:buNone/>
            </a:pPr>
            <a:endParaRPr lang="en-US" sz="1200" baseline="0" dirty="0"/>
          </a:p>
          <a:p>
            <a:pPr marL="0" indent="0">
              <a:buFontTx/>
              <a:buNone/>
            </a:pPr>
            <a:r>
              <a:rPr lang="en-US" sz="1200" baseline="0" dirty="0"/>
              <a:t>We want to point out that </a:t>
            </a:r>
            <a:r>
              <a:rPr lang="en-US" sz="1200" dirty="0"/>
              <a:t>this is a basic overview of the steps to take for conducting an evaluation.</a:t>
            </a:r>
            <a:r>
              <a:rPr lang="en-US" sz="1200" baseline="0" dirty="0"/>
              <a:t> We </a:t>
            </a:r>
            <a:r>
              <a:rPr lang="en-US" sz="1200" b="0" strike="noStrike" baseline="0" dirty="0"/>
              <a:t>have developed </a:t>
            </a:r>
            <a:r>
              <a:rPr lang="en-US" sz="1200" dirty="0"/>
              <a:t>other courses that will address some of the</a:t>
            </a:r>
            <a:r>
              <a:rPr lang="en-US" sz="1200" baseline="0" dirty="0"/>
              <a:t> steps and </a:t>
            </a:r>
            <a:r>
              <a:rPr lang="en-US" sz="1200" dirty="0"/>
              <a:t>topics introduced today in more depth.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a:t>
            </a:fld>
            <a:endParaRPr lang="en-US"/>
          </a:p>
        </p:txBody>
      </p:sp>
    </p:spTree>
    <p:extLst>
      <p:ext uri="{BB962C8B-B14F-4D97-AF65-F5344CB8AC3E}">
        <p14:creationId xmlns:p14="http://schemas.microsoft.com/office/powerpoint/2010/main" val="411690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u="sng" dirty="0"/>
              <a:t>Facilitator notes:</a:t>
            </a:r>
            <a:r>
              <a:rPr lang="en-US" altLang="en-US" dirty="0"/>
              <a:t> For AmeriCorps, there are three categories of evaluation designs: process evaluations (which looks at how the program is operating and helps identify areas of improvement); outcome evaluation (which measures changes among program beneficiaries and provides details on what the program has achieved); and impact evaluation (which measures and compared changes among program beneficiaries against a reasonably similar comparison or control group). </a:t>
            </a:r>
          </a:p>
          <a:p>
            <a:pPr>
              <a:spcBef>
                <a:spcPts val="0"/>
              </a:spcBef>
              <a:defRPr/>
            </a:pPr>
            <a:endParaRPr lang="en-US" altLang="en-US" dirty="0"/>
          </a:p>
          <a:p>
            <a:pPr>
              <a:spcBef>
                <a:spcPts val="0"/>
              </a:spcBef>
              <a:defRPr/>
            </a:pPr>
            <a:r>
              <a:rPr lang="en-US" altLang="en-US" dirty="0"/>
              <a:t>Evaluation design is essentially the </a:t>
            </a:r>
            <a:r>
              <a:rPr lang="en-US" dirty="0"/>
              <a:t>structure that will provide you the information needed to answer each of your evaluation questions. The appropriate design for evaluating a program will largely depend upon certain considerations. This may include, but is not limited to:  </a:t>
            </a:r>
          </a:p>
          <a:p>
            <a:pPr marL="171450" indent="-171450">
              <a:spcBef>
                <a:spcPts val="0"/>
              </a:spcBef>
              <a:buFontTx/>
              <a:buChar char="-"/>
              <a:defRPr/>
            </a:pPr>
            <a:r>
              <a:rPr lang="en-US" altLang="en-US" dirty="0">
                <a:cs typeface="Arial" pitchFamily="34" charset="0"/>
              </a:rPr>
              <a:t>Your program’s theory of change and logic model</a:t>
            </a:r>
          </a:p>
          <a:p>
            <a:pPr marL="171450" indent="-171450">
              <a:spcBef>
                <a:spcPts val="0"/>
              </a:spcBef>
              <a:buFontTx/>
              <a:buChar char="-"/>
              <a:defRPr/>
            </a:pPr>
            <a:r>
              <a:rPr lang="en-US" altLang="en-US" dirty="0">
                <a:cs typeface="Arial" pitchFamily="34" charset="0"/>
              </a:rPr>
              <a:t>Primary purpose of the evaluation and key research questions</a:t>
            </a:r>
          </a:p>
          <a:p>
            <a:pPr marL="171450" indent="-171450">
              <a:spcBef>
                <a:spcPts val="0"/>
              </a:spcBef>
              <a:buFontTx/>
              <a:buChar char="-"/>
              <a:defRPr/>
            </a:pPr>
            <a:r>
              <a:rPr lang="en-US" altLang="en-US" dirty="0">
                <a:cs typeface="Arial" pitchFamily="34" charset="0"/>
              </a:rPr>
              <a:t>Funder’s evaluation requirements: </a:t>
            </a:r>
            <a:r>
              <a:rPr lang="en-US" altLang="en-US" dirty="0"/>
              <a:t>Many funders require their grantees to complete evaluations of their program. </a:t>
            </a:r>
            <a:r>
              <a:rPr lang="en-US" dirty="0"/>
              <a:t>As you consider different evaluation designs, you should also have a clear understanding of whether your funder has any specific evaluation requirements that must be fulfilled. Those requirements may drive the purpose and scope of your evaluation. </a:t>
            </a:r>
            <a:r>
              <a:rPr lang="en-US" altLang="en-US" dirty="0"/>
              <a:t>For example, it is important to note that AmeriCorps has evaluation requirements for large and small re-competing grantees in terms of which evaluation design they may use to assess their programs. Large grantees are those receiving annual AmeriCorps funds of $500,000 or more. Small grantees are those receiving annual AmeriCorps funds of less than $500,000. You should note which type of design is required for your program. As noted earlier, AmeriCorps State and National grantees may seek exemptions from impact designs or requirements if they meet the criteria set forth in the AEA guidance.</a:t>
            </a:r>
            <a:endParaRPr lang="en-US" altLang="en-US" dirty="0">
              <a:cs typeface="Arial" pitchFamily="34" charset="0"/>
            </a:endParaRPr>
          </a:p>
          <a:p>
            <a:pPr marL="171450" indent="-171450">
              <a:spcBef>
                <a:spcPts val="0"/>
              </a:spcBef>
              <a:buFontTx/>
              <a:buChar char="-"/>
              <a:defRPr/>
            </a:pPr>
            <a:r>
              <a:rPr lang="en-US" altLang="en-US" dirty="0">
                <a:cs typeface="Arial" pitchFamily="34" charset="0"/>
              </a:rPr>
              <a:t>Resources available for the evaluation: </a:t>
            </a:r>
            <a:r>
              <a:rPr lang="en-US" dirty="0"/>
              <a:t>It is also important to take into consideration what resources (staff time, funding, evaluation expertise) are available to carry out the evaluation. In particular, your evaluation team must possess the skills and experience needed to carry out the type of evaluation design that is chosen. Think about whether you will be able to collect the data required for a given design. More complex evaluation designs require you to collect more data over multiple measurement points. This lengthens the data collection phase of the study and may require more sophisticated analyses to be conducted once the data are collected.</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30</a:t>
            </a:fld>
            <a:endParaRPr lang="en-US"/>
          </a:p>
        </p:txBody>
      </p:sp>
    </p:spTree>
    <p:extLst>
      <p:ext uri="{BB962C8B-B14F-4D97-AF65-F5344CB8AC3E}">
        <p14:creationId xmlns:p14="http://schemas.microsoft.com/office/powerpoint/2010/main" val="2764460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dirty="0"/>
              <a:t>Facilitator notes: </a:t>
            </a:r>
            <a:r>
              <a:rPr lang="en-US" b="0" dirty="0"/>
              <a:t>If needed, </a:t>
            </a:r>
            <a:r>
              <a:rPr lang="en-US" sz="1200" b="0" u="sng" kern="0" dirty="0">
                <a:effectLst/>
                <a:latin typeface="Calibri" panose="020F0502020204030204" pitchFamily="34" charset="0"/>
                <a:cs typeface="Times New Roman" panose="02020603050405020304" pitchFamily="18" charset="0"/>
              </a:rPr>
              <a:t>grantees may submit an </a:t>
            </a:r>
            <a:r>
              <a:rPr lang="en-US" sz="1200" b="0" kern="0" dirty="0">
                <a:effectLst/>
                <a:latin typeface="Calibri" panose="020F0502020204030204" pitchFamily="34" charset="0"/>
                <a:ea typeface="Calibri" panose="020F0502020204030204" pitchFamily="34" charset="0"/>
                <a:cs typeface="Times New Roman" panose="02020603050405020304" pitchFamily="18" charset="0"/>
              </a:rPr>
              <a:t>alternative evaluation approach (AEA) justification form to request various adjustments in their evaluation plan due to particular circumstances. </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200" kern="0" dirty="0">
                <a:effectLst/>
                <a:latin typeface="Calibri" panose="020F0502020204030204" pitchFamily="34" charset="0"/>
                <a:ea typeface="Calibri" panose="020F0502020204030204" pitchFamily="34" charset="0"/>
                <a:cs typeface="Times New Roman" panose="02020603050405020304" pitchFamily="18" charset="0"/>
              </a:rPr>
              <a:t>On these next two slides, we will discuss the different AEA options available to large, as well as small, grantees. The AEA options allow grantees to pursue a different design (for large grantees only) or extend the timeline of their evaluation (for both large and small grantees). These options include, from easiest to hardest to achieve: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Funding Threshold:</a:t>
            </a:r>
            <a:r>
              <a:rPr lang="en-US" sz="1200" dirty="0">
                <a:effectLst/>
                <a:latin typeface="Calibri" panose="020F0502020204030204" pitchFamily="34" charset="0"/>
                <a:ea typeface="Calibri" panose="020F0502020204030204" pitchFamily="34" charset="0"/>
                <a:cs typeface="Times New Roman" panose="02020603050405020304" pitchFamily="18" charset="0"/>
              </a:rPr>
              <a:t> Large grantees may request this option if the total awarded federal share of their budget averages under $1 million per year for the full life of the grant. An external evaluator is NOT required for completing a new evaluation. </a:t>
            </a: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Previous Impact Evaluation: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Large grantees that conducted a previous impact evaluation of the same program that achieved a Moderate or Strong evidence rating may qualify for this exemption. An external evaluator would still be required for completing a new evaluation. </a:t>
            </a: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AmeriCorps National Evaluation: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option may be requested by large or small grantees that are participating in an AmeriCorps evaluation (i.e., bundled evaluation or Return on Investment) that will not be completed during the current grant cycle and for which findings will not be available until a later date. Grantees may also request this option if the design of the AmeriCorps evaluation does not fulfill the evaluation requirements for a large grantee.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32</a:t>
            </a:fld>
            <a:endParaRPr lang="en-US"/>
          </a:p>
        </p:txBody>
      </p:sp>
    </p:spTree>
    <p:extLst>
      <p:ext uri="{BB962C8B-B14F-4D97-AF65-F5344CB8AC3E}">
        <p14:creationId xmlns:p14="http://schemas.microsoft.com/office/powerpoint/2010/main" val="247798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 AEA options continued.</a:t>
            </a: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Program Structure: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option may be requested if a large grantee can demonstrate insurmountable challenges to forming a comparison group, or it is not developmentally appropriate to conduct an impact evaluation due to significant changes to the program design. An external evaluator would still be required for completing a new evaluation.</a:t>
            </a: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Replication: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Large grantees may request this option if they are implementing an evidence-based intervention (i.e., rigorously evaluated through an impact study, and the study obtained a Moderate or Strong evidence rating) with fidelity in a new setting. An external evaluator would still be required for completing a new evaluation.</a:t>
            </a:r>
          </a:p>
          <a:p>
            <a:pPr marL="342900" marR="0" lvl="0" indent="-342900">
              <a:lnSpc>
                <a:spcPct val="115000"/>
              </a:lnSpc>
              <a:spcBef>
                <a:spcPts val="0"/>
              </a:spcBef>
              <a:spcAft>
                <a:spcPts val="100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Timing: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Lastly, large or small grantees may request an AEA for timing if they anticipate that their evaluation will not be completed by the end of the current grant cycle. While this may allow grantees to extend the evaluation period, there are two important pieces that grantees should consider before pursuing this option: 1) grantees will be required to submit an implementation report with their next application submission, in lieu of an evaluation report, detailing the progress they’ve made to date on the evaluation; and 2) once the evaluation report is completed, it will not be considered for evidence review until their next grant cycle. That is, if a grantee is recompeting in 2024 and their evaluation report from their previous grant cycle will not be ready until August 2024, past the timeline for the application period, that report would not be available for evidence review until the next application cycle in 2027. Therefore, grantees should work with their AmeriCorps Portfolio Manager and/or State Commission before making this decision.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33</a:t>
            </a:fld>
            <a:endParaRPr lang="en-US"/>
          </a:p>
        </p:txBody>
      </p:sp>
    </p:spTree>
    <p:extLst>
      <p:ext uri="{BB962C8B-B14F-4D97-AF65-F5344CB8AC3E}">
        <p14:creationId xmlns:p14="http://schemas.microsoft.com/office/powerpoint/2010/main" val="1353576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Once the evaluation plan has been completed, the next phase is the implementation</a:t>
            </a:r>
            <a:r>
              <a:rPr lang="en-US" baseline="0" dirty="0"/>
              <a:t> phase where you will begin conducting the evaluation. These steps include collecting and analyzing data. It should be noted that this phase in the evaluation cycle can be very time-consuming. Programs need to allow sufficient time for data collection to ensure that data for a full program year are available and where pre/post measures are being used. In addition, programs that will be pre-testing instruments must also factor in this additional time.  </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34</a:t>
            </a:fld>
            <a:endParaRPr lang="en-US"/>
          </a:p>
        </p:txBody>
      </p:sp>
    </p:spTree>
    <p:extLst>
      <p:ext uri="{BB962C8B-B14F-4D97-AF65-F5344CB8AC3E}">
        <p14:creationId xmlns:p14="http://schemas.microsoft.com/office/powerpoint/2010/main" val="2629277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Data can</a:t>
            </a:r>
            <a:r>
              <a:rPr lang="en-US" baseline="0" dirty="0"/>
              <a:t> be obtained in many different ways to address your evaluation needs. Programs often begin by first looking at the data already being collected to understand if existing data can adequately answer the evaluation’s research questions. Existing data (sometimes referred to as secondary data) may pertain to data already collected by the program itself such as performance measures or data that are gathered by external sources, such as administrative data. Administrative data may include student records, test scores, medical records, and Census data.</a:t>
            </a:r>
          </a:p>
          <a:p>
            <a:endParaRPr lang="en-US" dirty="0"/>
          </a:p>
          <a:p>
            <a:r>
              <a:rPr lang="en-US" baseline="0" dirty="0"/>
              <a:t>When existing data are not available to answer research questions, programs need to collect new data (sometimes referred to as primary data). Depending on the research questions being asked, there are several different types of </a:t>
            </a:r>
            <a:r>
              <a:rPr lang="en-US" dirty="0"/>
              <a:t>data collection instruments that can be developed</a:t>
            </a:r>
            <a:r>
              <a:rPr lang="en-US" baseline="0" dirty="0"/>
              <a:t> and administered to collect new data such as </a:t>
            </a:r>
            <a:r>
              <a:rPr lang="en-US" dirty="0"/>
              <a:t>surveys and interviews.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are advantages</a:t>
            </a:r>
            <a:r>
              <a:rPr lang="en-US" baseline="0" dirty="0"/>
              <a:t> and disadvantages to both existing and new data. </a:t>
            </a:r>
            <a:r>
              <a:rPr lang="en-US" dirty="0"/>
              <a:t>Existing data can</a:t>
            </a:r>
            <a:r>
              <a:rPr lang="en-US" baseline="0" dirty="0"/>
              <a:t> save resources</a:t>
            </a:r>
            <a:r>
              <a:rPr lang="en-US" dirty="0"/>
              <a:t> because time, effort, and financial resources are not spent on collecting new data. The disadvantage, however, is that existing data may be difficult to access, and there may not be a perfect fit between what the evaluation is trying to measure and the purposes for which the existing data were collected. Moreover, it is often difficult to assess how reliable the data are, and how reliably they were recorded and documented. Although</a:t>
            </a:r>
            <a:r>
              <a:rPr lang="en-US" baseline="0" dirty="0"/>
              <a:t> more costly, t</a:t>
            </a:r>
            <a:r>
              <a:rPr lang="en-US" dirty="0"/>
              <a:t>he advantage of using new data is that the evaluator has greater control over the measures, procedures, and implementation and documentation</a:t>
            </a:r>
            <a:r>
              <a:rPr lang="en-US" baseline="0" dirty="0"/>
              <a:t>, </a:t>
            </a:r>
            <a:r>
              <a:rPr lang="en-US" dirty="0"/>
              <a:t>which can contribute to higher data quality.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Grantees can build on data that are collected as part of routine program operations, such as performance measures, for their evaluation. Y</a:t>
            </a:r>
            <a:r>
              <a:rPr lang="en-US" dirty="0"/>
              <a:t>our program may already be collecting data to monitor and report on your program’s progress toward achieving its expected outcomes for program beneficiaries. </a:t>
            </a:r>
            <a:r>
              <a:rPr lang="en-US" baseline="0" dirty="0">
                <a:solidFill>
                  <a:schemeClr val="tx1"/>
                </a:solidFill>
              </a:rPr>
              <a:t>An </a:t>
            </a:r>
            <a:r>
              <a:rPr lang="en-US" dirty="0"/>
              <a:t>example</a:t>
            </a:r>
            <a:r>
              <a:rPr lang="en-US" baseline="0" dirty="0"/>
              <a:t> of </a:t>
            </a:r>
            <a:r>
              <a:rPr lang="en-US" dirty="0"/>
              <a:t>a routine program activity</a:t>
            </a:r>
            <a:r>
              <a:rPr lang="en-US" baseline="0" dirty="0"/>
              <a:t> from which you can gather data is the use of a sign-in log for any member trainings or workshops that are offered. You can use the sign-in log to track members’ attendance in training to measure consistency of attendance as an indicator of members’ commitment to development and learning</a:t>
            </a:r>
            <a:r>
              <a:rPr lang="en-US" baseline="0" dirty="0">
                <a:solidFill>
                  <a:schemeClr val="tx1"/>
                </a:solidFill>
              </a:rPr>
              <a:t>.</a:t>
            </a:r>
            <a:r>
              <a:rPr lang="en-US" dirty="0"/>
              <a:t> If your program decides to conduct an impact evaluation to learn whether your progress on outcomes is caused by your intervention, it may be that you continue to collect the SAME outcomes data, but also include a matched comparison group. Including this comparison group enables you to answer specific questions related to causality – in this case, what </a:t>
            </a:r>
            <a:r>
              <a:rPr lang="en-US" baseline="0" dirty="0"/>
              <a:t>would have happened to people if they did not receive the intervention (i.e., </a:t>
            </a:r>
            <a:r>
              <a:rPr lang="en-US" dirty="0"/>
              <a:t>whether the observed changes can be attributed to your intervention)</a:t>
            </a:r>
            <a:r>
              <a:rPr lang="en-US" baseline="0" dirty="0"/>
              <a:t>.</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35</a:t>
            </a:fld>
            <a:endParaRPr lang="en-US"/>
          </a:p>
        </p:txBody>
      </p:sp>
    </p:spTree>
    <p:extLst>
      <p:ext uri="{BB962C8B-B14F-4D97-AF65-F5344CB8AC3E}">
        <p14:creationId xmlns:p14="http://schemas.microsoft.com/office/powerpoint/2010/main" val="259563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u="sng" dirty="0"/>
              <a:t>Facilitator notes</a:t>
            </a:r>
            <a:r>
              <a:rPr lang="en-US" altLang="en-US" dirty="0"/>
              <a:t>: </a:t>
            </a:r>
            <a:r>
              <a:rPr lang="en-US" altLang="en-US" dirty="0">
                <a:cs typeface="Arial" charset="0"/>
              </a:rPr>
              <a:t>As</a:t>
            </a:r>
            <a:r>
              <a:rPr lang="en-US" altLang="en-US" baseline="0" dirty="0">
                <a:cs typeface="Arial" charset="0"/>
              </a:rPr>
              <a:t> we discussed, d</a:t>
            </a:r>
            <a:r>
              <a:rPr lang="en-US" altLang="en-US" dirty="0">
                <a:cs typeface="Arial" charset="0"/>
              </a:rPr>
              <a:t>ata collection methods can be either quantitative or qualitative. The table that you see here provides an overview of these two types of methods, highlighting their key differences with regard to the following:</a:t>
            </a:r>
          </a:p>
          <a:p>
            <a:pPr>
              <a:spcBef>
                <a:spcPct val="0"/>
              </a:spcBef>
            </a:pPr>
            <a:endParaRPr lang="en-US" altLang="en-US" dirty="0">
              <a:cs typeface="Arial" charset="0"/>
            </a:endParaRPr>
          </a:p>
          <a:p>
            <a:pPr>
              <a:spcBef>
                <a:spcPct val="0"/>
              </a:spcBef>
            </a:pPr>
            <a:r>
              <a:rPr lang="en-US" altLang="en-US" b="1" dirty="0">
                <a:cs typeface="Arial" charset="0"/>
              </a:rPr>
              <a:t>Scope </a:t>
            </a:r>
            <a:r>
              <a:rPr lang="en-US" altLang="en-US" dirty="0">
                <a:cs typeface="Arial" charset="0"/>
              </a:rPr>
              <a:t>– In general, quantitative methods capture less in-depth data on a larger number of study participants while qualitative methods generate more in-depth data on fewer study participants. This is because quantitative methods are often used to collect data that can be summarized across a larger number of cases (e.g., study participants, program sites) whereas qualitative methods are often used to explore or gain a deeper understanding of a particular subject or topic among a smaller number of cases. Qualitative methods tend to be more labor intensive and time-consuming than quantitative methods approaches, and thus concern fewer cases.</a:t>
            </a:r>
          </a:p>
          <a:p>
            <a:pPr>
              <a:spcBef>
                <a:spcPct val="0"/>
              </a:spcBef>
            </a:pPr>
            <a:endParaRPr lang="en-US" altLang="en-US" dirty="0">
              <a:cs typeface="Arial" charset="0"/>
            </a:endParaRPr>
          </a:p>
          <a:p>
            <a:pPr>
              <a:spcBef>
                <a:spcPct val="0"/>
              </a:spcBef>
            </a:pPr>
            <a:r>
              <a:rPr lang="en-US" altLang="en-US" b="1" dirty="0">
                <a:cs typeface="Arial" charset="0"/>
              </a:rPr>
              <a:t>Data collection </a:t>
            </a:r>
            <a:r>
              <a:rPr lang="en-US" altLang="en-US" dirty="0">
                <a:cs typeface="Arial" charset="0"/>
              </a:rPr>
              <a:t>– Quantitative data collection methods are used to collect data using structured instruments such as a survey with closed-ended questions or items (e.g., questions with pre-defined response options or rating scales). Qualitative data collection methods are intended to collect narrative data using instruments such as surveys or interview protocols that contain open-ended items (e.g., questions that allow the respondent to provide a response in their own words). </a:t>
            </a:r>
          </a:p>
          <a:p>
            <a:pPr>
              <a:spcBef>
                <a:spcPct val="0"/>
              </a:spcBef>
            </a:pPr>
            <a:endParaRPr lang="en-US" altLang="en-US" dirty="0">
              <a:cs typeface="Arial" charset="0"/>
            </a:endParaRPr>
          </a:p>
          <a:p>
            <a:pPr>
              <a:spcBef>
                <a:spcPct val="0"/>
              </a:spcBef>
            </a:pPr>
            <a:r>
              <a:rPr lang="en-US" altLang="en-US" b="1" dirty="0">
                <a:cs typeface="Arial" charset="0"/>
              </a:rPr>
              <a:t>Data format – </a:t>
            </a:r>
            <a:r>
              <a:rPr lang="en-US" altLang="en-US" dirty="0">
                <a:cs typeface="Arial" charset="0"/>
              </a:rPr>
              <a:t>Quantitative methods yield numeric information, that is, data that can be summed up or counted. Qualitative methods, on the other</a:t>
            </a:r>
            <a:r>
              <a:rPr lang="en-US" altLang="en-US" baseline="0" dirty="0">
                <a:cs typeface="Arial" charset="0"/>
              </a:rPr>
              <a:t> hand,</a:t>
            </a:r>
            <a:r>
              <a:rPr lang="en-US" altLang="en-US" dirty="0">
                <a:cs typeface="Arial" charset="0"/>
              </a:rPr>
              <a:t> yield narrative data</a:t>
            </a:r>
            <a:r>
              <a:rPr lang="en-US" altLang="en-US" baseline="0" dirty="0">
                <a:cs typeface="Arial" charset="0"/>
              </a:rPr>
              <a:t> that</a:t>
            </a:r>
            <a:r>
              <a:rPr lang="en-US" altLang="en-US" dirty="0">
                <a:cs typeface="Arial" charset="0"/>
              </a:rPr>
              <a:t> provide important insights and context such as a description</a:t>
            </a:r>
            <a:r>
              <a:rPr lang="en-US" altLang="en-US" baseline="0" dirty="0">
                <a:cs typeface="Arial" charset="0"/>
              </a:rPr>
              <a:t> of the </a:t>
            </a:r>
            <a:r>
              <a:rPr lang="en-US" altLang="en-US" dirty="0">
                <a:cs typeface="Arial" charset="0"/>
              </a:rPr>
              <a:t>attitudes and perspectives of program beneficiaries. </a:t>
            </a:r>
          </a:p>
          <a:p>
            <a:pPr>
              <a:spcBef>
                <a:spcPct val="0"/>
              </a:spcBef>
            </a:pPr>
            <a:endParaRPr lang="en-US" altLang="en-US" dirty="0">
              <a:cs typeface="Arial" charset="0"/>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36</a:t>
            </a:fld>
            <a:endParaRPr lang="en-US"/>
          </a:p>
        </p:txBody>
      </p:sp>
    </p:spTree>
    <p:extLst>
      <p:ext uri="{BB962C8B-B14F-4D97-AF65-F5344CB8AC3E}">
        <p14:creationId xmlns:p14="http://schemas.microsoft.com/office/powerpoint/2010/main" val="1310773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t>Facilitator notes</a:t>
            </a:r>
            <a:r>
              <a:rPr lang="en-US" dirty="0"/>
              <a:t>: Once the data have been collected, the information must be described, analyzed and interpreted. </a:t>
            </a:r>
            <a:r>
              <a:rPr lang="en-US" baseline="0" dirty="0"/>
              <a:t>The steps for preparing the data for analysis and interpretation, however, differ depending on whether the data are quantitative or qualitative.  </a:t>
            </a:r>
          </a:p>
          <a:p>
            <a:pPr defTabSz="465887">
              <a:defRPr/>
            </a:pPr>
            <a:endParaRPr lang="en-US" baseline="0"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baseline="0" dirty="0"/>
              <a:t>For quantitative data, </a:t>
            </a:r>
            <a:r>
              <a:rPr lang="en-US" b="0" baseline="0" dirty="0"/>
              <a:t>t</a:t>
            </a:r>
            <a:r>
              <a:rPr lang="en-US" baseline="0" dirty="0"/>
              <a:t>he statistical analyses specified in the evaluation plan are conducted. While we do not attempt to go into detail on the different statistical techniques that might be used for quantitative analysis, most evaluations rely on simple descriptive statistics – means, frequencies, etc. However, when more complex analyses and causal modeling are necessary (particularly in the case of impact evaluations), evaluators will need to use more sophisticated techniques such as analyses of variance, regression analysis, and so forth. </a:t>
            </a:r>
            <a:r>
              <a:rPr lang="en-US" b="0" baseline="0" dirty="0"/>
              <a:t>This should be handled by an evaluator with expertise in quantitative analysis.</a:t>
            </a:r>
          </a:p>
          <a:p>
            <a:pPr defTabSz="465887">
              <a:defRPr/>
            </a:pPr>
            <a:endParaRPr lang="en-US" baseline="0"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baseline="0" dirty="0"/>
              <a:t>For qualitative data, </a:t>
            </a:r>
            <a:r>
              <a:rPr lang="en-US" altLang="en-US" b="0" dirty="0">
                <a:cs typeface="Arial" charset="0"/>
              </a:rPr>
              <a:t>content analysis is often used in which themes or patterns in the data are identified,</a:t>
            </a:r>
            <a:r>
              <a:rPr lang="en-US" altLang="en-US" b="0" baseline="0" dirty="0">
                <a:cs typeface="Arial" charset="0"/>
              </a:rPr>
              <a:t> </a:t>
            </a:r>
            <a:r>
              <a:rPr lang="en-US" altLang="en-US" b="0" dirty="0">
                <a:cs typeface="Arial" charset="0"/>
              </a:rPr>
              <a:t>categorized</a:t>
            </a:r>
            <a:r>
              <a:rPr lang="en-US" altLang="en-US" b="0" baseline="0" dirty="0">
                <a:cs typeface="Arial" charset="0"/>
              </a:rPr>
              <a:t>, c</a:t>
            </a:r>
            <a:r>
              <a:rPr lang="en-US" altLang="en-US" b="0" dirty="0">
                <a:cs typeface="Arial" charset="0"/>
              </a:rPr>
              <a:t>oded, and then summarized. </a:t>
            </a:r>
            <a:r>
              <a:rPr lang="en-US" baseline="0" dirty="0"/>
              <a:t>Various </a:t>
            </a:r>
            <a:r>
              <a:rPr lang="en-US" sz="1200" b="0" i="0" kern="1200" dirty="0">
                <a:solidFill>
                  <a:schemeClr val="tx1"/>
                </a:solidFill>
                <a:effectLst/>
                <a:latin typeface="+mn-lt"/>
                <a:ea typeface="+mn-ea"/>
                <a:cs typeface="+mn-cs"/>
              </a:rPr>
              <a:t>approaches are used to interpret meaning or themes from the content of text data. It</a:t>
            </a:r>
            <a:r>
              <a:rPr lang="en-US" sz="1200" b="0" i="0" kern="1200" baseline="0" dirty="0">
                <a:solidFill>
                  <a:schemeClr val="tx1"/>
                </a:solidFill>
                <a:effectLst/>
                <a:latin typeface="+mn-lt"/>
                <a:ea typeface="+mn-ea"/>
                <a:cs typeface="+mn-cs"/>
              </a:rPr>
              <a:t> is important to note that anecdotes or what we sometimes refer to as “great stories” are not the same as qualitative data. Anecdotes – or personal accounts, thoughts, or feelings – collected in an ad hoc fashion cannot tell us whether any improvements occurred in an intervention because no measurements were established. </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a:spcBef>
                <a:spcPct val="0"/>
              </a:spcBef>
            </a:pPr>
            <a:r>
              <a:rPr lang="en-US" altLang="en-US" b="0" dirty="0">
                <a:cs typeface="Arial" charset="0"/>
              </a:rPr>
              <a:t>In terms of results, quantitative methods</a:t>
            </a:r>
            <a:r>
              <a:rPr lang="en-US" altLang="en-US" b="0" baseline="0" dirty="0">
                <a:cs typeface="Arial" charset="0"/>
              </a:rPr>
              <a:t> </a:t>
            </a:r>
            <a:r>
              <a:rPr lang="en-US" altLang="en-US" b="0" dirty="0">
                <a:cs typeface="Arial" charset="0"/>
              </a:rPr>
              <a:t>produce</a:t>
            </a:r>
            <a:r>
              <a:rPr lang="en-US" altLang="en-US" b="0" baseline="0" dirty="0">
                <a:cs typeface="Arial" charset="0"/>
              </a:rPr>
              <a:t> </a:t>
            </a:r>
            <a:r>
              <a:rPr lang="en-US" altLang="en-US" b="0" dirty="0">
                <a:cs typeface="Arial" charset="0"/>
              </a:rPr>
              <a:t>results that can be generalized to a larger population. </a:t>
            </a:r>
            <a:r>
              <a:rPr lang="en-US" altLang="en-US" b="0" dirty="0"/>
              <a:t>In program evaluation, generalizability may be defined as the extent to which you are able to make conclusions about a larger population based on information you have collected from a sample or subset of that population. For example, let’s say a program develops a new curriculum for its workshops and it first tests the curriculum on a sample of low-income families in the community that are assumed to be representative of other families in the community that would be served by the program. If this assumption is correct, the outcomes associated with using the new workshop curriculum on the small number of families can be generalized to estimate the outcomes of using the curriculum on other families in the community who did not participate in the workshop. Quantitative methods are generally the only way to provide statistical evidence of program impact. </a:t>
            </a:r>
            <a:r>
              <a:rPr lang="en-US" altLang="en-US" b="0" dirty="0">
                <a:cs typeface="Arial" charset="0"/>
              </a:rPr>
              <a:t>Qualitative methods produce results that give meaning, illustrative explanation, and views of study</a:t>
            </a:r>
            <a:r>
              <a:rPr lang="en-US" altLang="en-US" b="0" baseline="0" dirty="0">
                <a:cs typeface="Arial" charset="0"/>
              </a:rPr>
              <a:t> subject(s). Results are typically not </a:t>
            </a:r>
            <a:r>
              <a:rPr lang="en-US" altLang="en-US" b="0" dirty="0">
                <a:cs typeface="Arial" charset="0"/>
              </a:rPr>
              <a:t>generalizable to a larger population</a:t>
            </a:r>
            <a:r>
              <a:rPr lang="en-US" altLang="en-US" b="0" baseline="0" dirty="0">
                <a:cs typeface="Arial" charset="0"/>
              </a:rPr>
              <a:t> and cannot provide statistical evidence of program impact.</a:t>
            </a:r>
            <a:r>
              <a:rPr lang="en-US" altLang="en-US" b="0" dirty="0">
                <a:cs typeface="Arial" charset="0"/>
              </a:rPr>
              <a:t> </a:t>
            </a:r>
          </a:p>
          <a:p>
            <a:pPr>
              <a:spcBef>
                <a:spcPct val="0"/>
              </a:spcBef>
            </a:pPr>
            <a:endParaRPr lang="en-US" altLang="en-US" b="0" dirty="0">
              <a:cs typeface="Arial" charset="0"/>
            </a:endParaRPr>
          </a:p>
          <a:p>
            <a:pPr defTabSz="457175">
              <a:spcBef>
                <a:spcPct val="0"/>
              </a:spcBef>
              <a:defRPr/>
            </a:pPr>
            <a:r>
              <a:rPr lang="en-US" b="0" dirty="0"/>
              <a:t>Most program evaluations will collect both quantitative data (numbers) and qualitative data (text) in a mixed methods design to produce a more complete understanding of a program – which is called triangulation. A combination of qualitative and quantitative data can improve a program evaluation by ensuring that the limitations of one type of data are balanced by the strengths of another. </a:t>
            </a:r>
            <a:endParaRPr lang="en-US" altLang="en-US" b="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37</a:t>
            </a:fld>
            <a:endParaRPr lang="en-US"/>
          </a:p>
        </p:txBody>
      </p:sp>
    </p:spTree>
    <p:extLst>
      <p:ext uri="{BB962C8B-B14F-4D97-AF65-F5344CB8AC3E}">
        <p14:creationId xmlns:p14="http://schemas.microsoft.com/office/powerpoint/2010/main" val="71168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a:t>
            </a:r>
            <a:r>
              <a:rPr lang="en-US" baseline="0" dirty="0"/>
              <a:t> this point, we’d like to return to the </a:t>
            </a:r>
            <a:r>
              <a:rPr lang="en-US" i="0" baseline="0" dirty="0"/>
              <a:t>hypothetical AmeriCorps job readiness program for veterans and provide you with an example crosswalk that can be created to help you think through the process for identifying the data collection and analysis for a given research question. For this example, we begin with a research question developed for a process evaluation of the hypothetical veterans program, followed by a research question developed for an impact evaluation.  </a:t>
            </a:r>
          </a:p>
          <a:p>
            <a:endParaRPr lang="en-US" sz="1200" i="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hypothetical program is designed to combat veteran unemployment through a number of different activities. For simplicity, we focus here on the series of workshops delivered by the program.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main research question for the process evaluation being conducted for this program concerns whether the job readiness program is being implemented as designed.  Potential indicators for assessing fidelity to the program model include member use of program curriculum during workshops, the duration of workshops, and participant workshops rates. This information can be collected through member logs as well as evaluator observations of the workshops on a quarterly basis.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Once the data have been gathered, simple descriptive statistics can be generated from the quantitative data such as frequencies on the use of the curriculum and averages on the duration of workshop and participant attendance rates. Meanwhile, qualitative data that have been collected may be thematically coded and analyzed. Taken together, analyses of all the collected data are then used to assess the extent to which the program was implemented as designed.   </a:t>
            </a:r>
            <a:endParaRPr lang="en-US" baseline="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38</a:t>
            </a:fld>
            <a:endParaRPr lang="en-US"/>
          </a:p>
        </p:txBody>
      </p:sp>
    </p:spTree>
    <p:extLst>
      <p:ext uri="{BB962C8B-B14F-4D97-AF65-F5344CB8AC3E}">
        <p14:creationId xmlns:p14="http://schemas.microsoft.com/office/powerpoint/2010/main" val="118148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In this example, we present a r</a:t>
            </a:r>
            <a:r>
              <a:rPr lang="en-US" i="0" baseline="0" dirty="0"/>
              <a:t>esearch question developed for an impact evaluation of the hypothetical veterans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a:t>  </a:t>
            </a:r>
          </a:p>
          <a:p>
            <a:r>
              <a:rPr lang="en-US" sz="1200" kern="1200" baseline="0" dirty="0">
                <a:solidFill>
                  <a:schemeClr val="tx1"/>
                </a:solidFill>
                <a:effectLst/>
                <a:latin typeface="+mn-lt"/>
                <a:ea typeface="+mn-ea"/>
                <a:cs typeface="+mn-cs"/>
              </a:rPr>
              <a:t>The main research question whether veterans who receive the job readiness intervention have a higher average employment rate compared to a similar group of veterans who did not receive the intervention.  The outcome of interest is veterans’ employment status. One way to collect this information is through surveys. The information, furthermore, must be collected not only on participants but also on an identified comparison group for an impact evaluation. In this example, the comparison group pertains to veterans who are receiving job assistance services through another program. Alternatively, programs may also look within their own program for a comparison group. For example, an impact evaluation may compare participants receiving core as well as supplemental services against participants receiving only core services.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Once the intervention and comparison groups have been identified, the evaluator will collect the data at two time points. In this example, data will be collected both before the job readiness program begins and a year after the program has been implemented for both the intervention and comparison groups.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After the data have been gathered, statistical tests (in this case, difference-in-differences methods) are then used to compare program participants with their matched comparison group by subtracting the average outcome (gain) in the comparison group from the average outcome (gain) in the intervention group. Such analyses may show that, on average, veterans participating in the program are more likely to be employed and remain employed than veterans participating in other job assistance programs. It is important to note that the statistical techniques and methods used in an impact evaluation can be sophisticated (involving for example, propensity score matching, identification and inclusion of covariates, etc.) and it is important to have a qualified external evaluator conduct the analyses.   </a:t>
            </a:r>
            <a:endParaRPr lang="en-US" baseline="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39</a:t>
            </a:fld>
            <a:endParaRPr lang="en-US"/>
          </a:p>
        </p:txBody>
      </p:sp>
    </p:spTree>
    <p:extLst>
      <p:ext uri="{BB962C8B-B14F-4D97-AF65-F5344CB8AC3E}">
        <p14:creationId xmlns:p14="http://schemas.microsoft.com/office/powerpoint/2010/main" val="331510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Facilitator notes</a:t>
            </a:r>
            <a:r>
              <a:rPr lang="en-US" dirty="0"/>
              <a:t>: When analyzing</a:t>
            </a:r>
            <a:r>
              <a:rPr lang="en-US" baseline="0" dirty="0"/>
              <a:t> the data, it is important to </a:t>
            </a:r>
            <a:r>
              <a:rPr lang="en-US" dirty="0"/>
              <a:t>address two key areas:</a:t>
            </a:r>
            <a:r>
              <a:rPr lang="en-US" baseline="0" dirty="0"/>
              <a:t> “W</a:t>
            </a:r>
            <a:r>
              <a:rPr lang="en-US" dirty="0"/>
              <a:t>hat conclusions about the research questions can be drawn from the data that have been analyzed?” and  “What does the data suggest about the program’s theory of change?” Does the theory of change require any modifications to better reflect how the program is functioning. </a:t>
            </a:r>
          </a:p>
          <a:p>
            <a:pPr marL="0" indent="0">
              <a:buNone/>
            </a:pPr>
            <a:endParaRPr lang="en-US" dirty="0"/>
          </a:p>
          <a:p>
            <a:pPr marL="0" indent="0">
              <a:buNone/>
            </a:pPr>
            <a:r>
              <a:rPr lang="en-US" dirty="0"/>
              <a:t>For the hypothetical</a:t>
            </a:r>
            <a:r>
              <a:rPr lang="en-US" baseline="0" dirty="0"/>
              <a:t> veterans program, findings from the process evaluation may reveal that members are faithfully delivering the content of the curriculum during the workshops and that participation in the workshops among veterans remains consistent and high. Based on the data that were collected and analyzed, we would conclude that this particular component of the program faithfully adheres to the program model. </a:t>
            </a: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40</a:t>
            </a:fld>
            <a:endParaRPr lang="en-US"/>
          </a:p>
        </p:txBody>
      </p:sp>
    </p:spTree>
    <p:extLst>
      <p:ext uri="{BB962C8B-B14F-4D97-AF65-F5344CB8AC3E}">
        <p14:creationId xmlns:p14="http://schemas.microsoft.com/office/powerpoint/2010/main" val="2729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latin typeface="+mn-lt"/>
                <a:ea typeface="Calibri" pitchFamily="34" charset="0"/>
                <a:cs typeface="Arial" pitchFamily="34" charset="0"/>
              </a:rPr>
              <a:t>Facilitator notes</a:t>
            </a:r>
            <a:r>
              <a:rPr lang="en-US" altLang="en-US" dirty="0">
                <a:latin typeface="+mn-lt"/>
                <a:ea typeface="Calibri" pitchFamily="34" charset="0"/>
                <a:cs typeface="Arial" pitchFamily="34" charset="0"/>
              </a:rPr>
              <a:t>: </a:t>
            </a:r>
            <a:r>
              <a:rPr lang="en-US" altLang="en-US" sz="1200" b="0" i="0" kern="1200" dirty="0">
                <a:solidFill>
                  <a:schemeClr val="tx1"/>
                </a:solidFill>
                <a:effectLst/>
                <a:latin typeface="+mn-lt"/>
                <a:ea typeface="+mn-ea"/>
                <a:cs typeface="+mn-cs"/>
              </a:rPr>
              <a:t>E</a:t>
            </a:r>
            <a:r>
              <a:rPr lang="en-US" sz="1200" b="0" i="0" kern="1200" baseline="0" dirty="0">
                <a:solidFill>
                  <a:schemeClr val="tx1"/>
                </a:solidFill>
                <a:effectLst/>
                <a:latin typeface="+mn-lt"/>
                <a:ea typeface="+mn-ea"/>
                <a:cs typeface="+mn-cs"/>
              </a:rPr>
              <a:t>valuation </a:t>
            </a:r>
            <a:r>
              <a:rPr lang="en-US" sz="1200" b="0" i="0" kern="1200" dirty="0">
                <a:solidFill>
                  <a:schemeClr val="tx1"/>
                </a:solidFill>
                <a:effectLst/>
                <a:latin typeface="+mn-lt"/>
                <a:ea typeface="+mn-ea"/>
                <a:cs typeface="+mn-cs"/>
              </a:rPr>
              <a:t>can be thought of as a set of linked activities and the process for undertaking</a:t>
            </a:r>
            <a:r>
              <a:rPr lang="en-US" sz="1200" b="0" i="0" kern="1200" baseline="0" dirty="0">
                <a:solidFill>
                  <a:schemeClr val="tx1"/>
                </a:solidFill>
                <a:effectLst/>
                <a:latin typeface="+mn-lt"/>
                <a:ea typeface="+mn-ea"/>
                <a:cs typeface="+mn-cs"/>
              </a:rPr>
              <a:t> an evaluation includes four main phases – planning, development, implementation, and action and improvement.</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a:t>
            </a:fld>
            <a:endParaRPr lang="en-US"/>
          </a:p>
        </p:txBody>
      </p:sp>
    </p:spTree>
    <p:extLst>
      <p:ext uri="{BB962C8B-B14F-4D97-AF65-F5344CB8AC3E}">
        <p14:creationId xmlns:p14="http://schemas.microsoft.com/office/powerpoint/2010/main" val="335284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The final phase in the evaluation process includes</a:t>
            </a:r>
            <a:r>
              <a:rPr lang="en-US" baseline="0" dirty="0"/>
              <a:t> steps for communicating findings to specific audiences and applying findings for program improvement. </a:t>
            </a:r>
            <a:r>
              <a:rPr lang="en-US" dirty="0"/>
              <a:t>The final Action and Improvement Phase is meant to</a:t>
            </a:r>
            <a:r>
              <a:rPr lang="en-US" baseline="0" dirty="0"/>
              <a:t> </a:t>
            </a:r>
            <a:r>
              <a:rPr lang="en-US" dirty="0"/>
              <a:t>encourage programs to share findings with others to</a:t>
            </a:r>
            <a:r>
              <a:rPr lang="en-US" baseline="0" dirty="0"/>
              <a:t> continue to build the knowledge base in “What Works” for AmeriCorps programs and to </a:t>
            </a:r>
            <a:r>
              <a:rPr lang="en-US" dirty="0"/>
              <a:t>apply evaluation findings for program improvement.</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41</a:t>
            </a:fld>
            <a:endParaRPr lang="en-US"/>
          </a:p>
        </p:txBody>
      </p:sp>
    </p:spTree>
    <p:extLst>
      <p:ext uri="{BB962C8B-B14F-4D97-AF65-F5344CB8AC3E}">
        <p14:creationId xmlns:p14="http://schemas.microsoft.com/office/powerpoint/2010/main" val="1680555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Before determining how to communicate your findings, first it is important to identify the potential target</a:t>
            </a:r>
            <a:r>
              <a:rPr lang="en-US" baseline="0" dirty="0"/>
              <a:t> audience for your findings and the potential tools for communicating these findings. </a:t>
            </a:r>
            <a:r>
              <a:rPr lang="en-US" dirty="0"/>
              <a:t>How you communicate your findings and insights will depend on the purpose of the report and your intended audience.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writing the final report, it should</a:t>
            </a:r>
            <a:r>
              <a:rPr lang="en-US" b="0" baseline="0" dirty="0"/>
              <a:t> be</a:t>
            </a:r>
            <a:r>
              <a:rPr lang="en-US" b="0" dirty="0"/>
              <a:t> a key consideration who the main audience will</a:t>
            </a:r>
            <a:r>
              <a:rPr lang="en-US" b="0" baseline="0" dirty="0"/>
              <a:t> be</a:t>
            </a:r>
            <a:r>
              <a:rPr lang="en-US" b="0" dirty="0"/>
              <a:t> for the report. In general, it is best to anticipate the report will be viewed by a wider audience, not just</a:t>
            </a:r>
            <a:r>
              <a:rPr lang="en-US" b="0" baseline="0" dirty="0"/>
              <a:t> AmeriCorps and program staff. Then the report can be most useful for communicating study findings to outside stakeholders. When writing for a broader audience, the study description and reporting of results should be provided using less technical language, and the more technical aspects of the study should be moved to an appendix. Also, enough detailed information should be provided so that outside parties can gain a full understanding of the program and the evaluation processes. In the instance where</a:t>
            </a:r>
            <a:r>
              <a:rPr lang="en-US" b="0" dirty="0"/>
              <a:t> the report is mainly intended for internal program use, then the potential audience may</a:t>
            </a:r>
            <a:r>
              <a:rPr lang="en-US" b="0" baseline="0" dirty="0"/>
              <a:t> be</a:t>
            </a:r>
            <a:r>
              <a:rPr lang="en-US" b="0" dirty="0"/>
              <a:t> less of a concern</a:t>
            </a:r>
            <a:r>
              <a:rPr lang="en-US" b="0" baseline="0" dirty="0"/>
              <a:t> and the report can be written to a narrower audience. </a:t>
            </a:r>
            <a:endParaRPr lang="en-US" b="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42</a:t>
            </a:fld>
            <a:endParaRPr lang="en-US"/>
          </a:p>
        </p:txBody>
      </p:sp>
    </p:spTree>
    <p:extLst>
      <p:ext uri="{BB962C8B-B14F-4D97-AF65-F5344CB8AC3E}">
        <p14:creationId xmlns:p14="http://schemas.microsoft.com/office/powerpoint/2010/main" val="2195722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sz="2600" dirty="0"/>
              <a:t>AmeriCorps uses evaluation reports to:</a:t>
            </a:r>
          </a:p>
          <a:p>
            <a:pPr lvl="1"/>
            <a:r>
              <a:rPr lang="en-US" sz="2200" dirty="0"/>
              <a:t>Identify training and technical assistance needs for grantees</a:t>
            </a:r>
          </a:p>
          <a:p>
            <a:pPr lvl="1"/>
            <a:r>
              <a:rPr lang="en-US" sz="2200" dirty="0"/>
              <a:t>Identify and share promising practices and models for replication</a:t>
            </a:r>
          </a:p>
          <a:p>
            <a:pPr lvl="1"/>
            <a:r>
              <a:rPr lang="en-US" sz="2200" dirty="0"/>
              <a:t>Strengthen the evidence base for national service</a:t>
            </a:r>
          </a:p>
          <a:p>
            <a:endParaRPr lang="en-US" sz="1300" dirty="0"/>
          </a:p>
          <a:p>
            <a:r>
              <a:rPr lang="en-US" sz="2600" dirty="0"/>
              <a:t>Grantees are encouraged to use their evaluation report to:</a:t>
            </a:r>
          </a:p>
          <a:p>
            <a:pPr lvl="1"/>
            <a:r>
              <a:rPr lang="en-US" sz="2200" dirty="0"/>
              <a:t>Create awareness of and demonstrate success (or lessons learned), and promote sustainability</a:t>
            </a:r>
          </a:p>
          <a:p>
            <a:pPr lvl="1"/>
            <a:r>
              <a:rPr lang="en-US" sz="2200" dirty="0"/>
              <a:t>Identify opportunities for program improvement, adjustment, and future action</a:t>
            </a:r>
          </a:p>
          <a:p>
            <a:pPr lvl="1"/>
            <a:r>
              <a:rPr lang="en-US" sz="2200" dirty="0"/>
              <a:t>Guide the development of an evaluation plan for upcoming grant cycle</a:t>
            </a:r>
          </a:p>
          <a:p>
            <a:pPr lvl="1"/>
            <a:r>
              <a:rPr lang="en-US" sz="2200" dirty="0"/>
              <a:t>Support the evidence base for future grant applications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43</a:t>
            </a:fld>
            <a:endParaRPr lang="en-US"/>
          </a:p>
        </p:txBody>
      </p:sp>
    </p:spTree>
    <p:extLst>
      <p:ext uri="{BB962C8B-B14F-4D97-AF65-F5344CB8AC3E}">
        <p14:creationId xmlns:p14="http://schemas.microsoft.com/office/powerpoint/2010/main" val="85855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An evaluation report is a written product that objectively describes all of the steps involved in completing the evaluation, including study findings,</a:t>
            </a:r>
            <a:r>
              <a:rPr lang="en-US" baseline="0" dirty="0"/>
              <a:t> conclusions, and lessons learned. While the evaluator generally leads the report writing process, several different types of people may be involved in developing and/or reviewing the final report. For example, the program background section is best provided and/or reviewed by program staff, while descriptions requiring more technical explanation, such as evaluation methods, procedures and study limitations, are best written by the program evaluator. Conclusions and recommendations also should be written by the evaluator, so a more independent assessment of the findings is provided. However, lessons learned, including implications for program modification or improvement, are best determined through discussions involving a wider group of program stakeholders, including program staff, funders and program beneficiaries, as appropriate. Questions for future research should be identified through a collaborative approach involving program staff, the evaluator, and other program stakeholders.</a:t>
            </a:r>
          </a:p>
          <a:p>
            <a:endParaRPr lang="en-US" baseline="0" dirty="0"/>
          </a:p>
          <a:p>
            <a:pPr lvl="0"/>
            <a:r>
              <a:rPr lang="en-US" dirty="0"/>
              <a:t>An</a:t>
            </a:r>
            <a:r>
              <a:rPr lang="en-US" baseline="0" dirty="0"/>
              <a:t> evaluation report also p</a:t>
            </a:r>
            <a:r>
              <a:rPr lang="en-US" dirty="0"/>
              <a:t>rovides a basis for further discussion on:</a:t>
            </a:r>
          </a:p>
          <a:p>
            <a:pPr marL="171450" lvl="0" indent="-171450">
              <a:buFontTx/>
              <a:buChar char="-"/>
            </a:pPr>
            <a:r>
              <a:rPr lang="en-US" dirty="0"/>
              <a:t>Understanding the program’s accountability to its theory of change</a:t>
            </a:r>
          </a:p>
          <a:p>
            <a:pPr marL="171450" lvl="0" indent="-171450">
              <a:buFontTx/>
              <a:buChar char="-"/>
            </a:pPr>
            <a:r>
              <a:rPr lang="en-US" dirty="0"/>
              <a:t>Decision-making on policies and programs</a:t>
            </a:r>
          </a:p>
          <a:p>
            <a:pPr marL="171450" lvl="0" indent="-171450">
              <a:buFontTx/>
              <a:buChar char="-"/>
            </a:pPr>
            <a:r>
              <a:rPr lang="en-US" dirty="0"/>
              <a:t>Drawing lessons for program improvement </a:t>
            </a:r>
          </a:p>
          <a:p>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44</a:t>
            </a:fld>
            <a:endParaRPr lang="en-US"/>
          </a:p>
        </p:txBody>
      </p:sp>
    </p:spTree>
    <p:extLst>
      <p:ext uri="{BB962C8B-B14F-4D97-AF65-F5344CB8AC3E}">
        <p14:creationId xmlns:p14="http://schemas.microsoft.com/office/powerpoint/2010/main" val="3311658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On this slide, we present the key sections commonly included in an evaluation report. We note that you can use some of the information from your evaluation plan to populate the evaluation report. For example, the background and purpose and evaluation methods can be pulled from the plan and enhanced with a level of detail appropriate for the report.</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45</a:t>
            </a:fld>
            <a:endParaRPr lang="en-US"/>
          </a:p>
        </p:txBody>
      </p:sp>
    </p:spTree>
    <p:extLst>
      <p:ext uri="{BB962C8B-B14F-4D97-AF65-F5344CB8AC3E}">
        <p14:creationId xmlns:p14="http://schemas.microsoft.com/office/powerpoint/2010/main" val="2214067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sz="1200" kern="1200" dirty="0">
                <a:solidFill>
                  <a:schemeClr val="tx1"/>
                </a:solidFill>
                <a:effectLst/>
                <a:latin typeface="+mn-lt"/>
                <a:ea typeface="+mn-ea"/>
                <a:cs typeface="+mn-cs"/>
              </a:rPr>
              <a:t>There is much to be learned from what did work as well as from what did not. Importantly, reporting negative findings does not mean that the evaluation and/or the program failed. It is important to communicate the evidence generated and make changes to programs based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evaluation findings.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CNCS expects grantees to make improvements to their programs in response to evaluation findings. This is a key reason for conducting program evaluation.</a:t>
            </a:r>
            <a:endParaRPr lang="en-US" dirty="0"/>
          </a:p>
          <a:p>
            <a:endParaRPr lang="en-US" dirty="0"/>
          </a:p>
          <a:p>
            <a:r>
              <a:rPr lang="en-US" dirty="0"/>
              <a:t>Some interventions have a very limited evidence base and any new information greatly increases knowledge in the field. </a:t>
            </a:r>
          </a:p>
          <a:p>
            <a:endParaRPr lang="en-US" dirty="0"/>
          </a:p>
          <a:p>
            <a:r>
              <a:rPr lang="en-US" dirty="0"/>
              <a:t>Lastly, it is important to communicate the results of your evaluation in the context of your particular program and not generalize too</a:t>
            </a:r>
            <a:r>
              <a:rPr lang="en-US" baseline="0" dirty="0"/>
              <a:t> broadly</a:t>
            </a:r>
            <a:r>
              <a:rPr lang="en-US" dirty="0"/>
              <a:t>.   </a:t>
            </a:r>
          </a:p>
          <a:p>
            <a:endParaRPr lang="en-US" dirty="0"/>
          </a:p>
          <a:p>
            <a:r>
              <a:rPr lang="en-US" dirty="0"/>
              <a:t>We will provide an example of when negative findings can be useful for program improvement</a:t>
            </a:r>
            <a:r>
              <a:rPr lang="en-US" baseline="0" dirty="0"/>
              <a:t> later in the presentation.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46</a:t>
            </a:fld>
            <a:endParaRPr lang="en-US"/>
          </a:p>
        </p:txBody>
      </p:sp>
    </p:spTree>
    <p:extLst>
      <p:ext uri="{BB962C8B-B14F-4D97-AF65-F5344CB8AC3E}">
        <p14:creationId xmlns:p14="http://schemas.microsoft.com/office/powerpoint/2010/main" val="79695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Also, we have a few general tips for writing an evaluation report and some additional tips for ensuring that your report meets CNCS evaluation requirements. </a:t>
            </a:r>
          </a:p>
          <a:p>
            <a:endParaRPr lang="en-US" sz="1200" dirty="0"/>
          </a:p>
          <a:p>
            <a:pPr marL="174708" indent="-174708">
              <a:buFont typeface="Arial" panose="020B0604020202020204" pitchFamily="34" charset="0"/>
              <a:buChar char="•"/>
            </a:pPr>
            <a:r>
              <a:rPr lang="en-US" sz="1200" dirty="0"/>
              <a:t>Develop an outline for your report before starting the writing process </a:t>
            </a:r>
          </a:p>
          <a:p>
            <a:pPr marL="174708" indent="-174708">
              <a:buFont typeface="Arial" panose="020B0604020202020204" pitchFamily="34" charset="0"/>
              <a:buChar char="•"/>
            </a:pPr>
            <a:r>
              <a:rPr lang="en-US" sz="1200" dirty="0"/>
              <a:t>Assume the reader has no prior knowledge of your program, the evaluation, or its findings, and provide a thorough description of all three of these areas in the report</a:t>
            </a:r>
          </a:p>
          <a:p>
            <a:pPr marL="174708" indent="-174708">
              <a:buFont typeface="Arial" panose="020B0604020202020204" pitchFamily="34" charset="0"/>
              <a:buChar char="•"/>
            </a:pPr>
            <a:r>
              <a:rPr lang="en-US" sz="1200" dirty="0"/>
              <a:t>It always helps to make the information visually appealing and easy to read (Use professionals, such</a:t>
            </a:r>
            <a:r>
              <a:rPr lang="en-US" sz="1200" baseline="0" dirty="0"/>
              <a:t> as </a:t>
            </a:r>
            <a:r>
              <a:rPr lang="en-US" sz="1200" dirty="0"/>
              <a:t>a graphic design expert to format your report, if possible)</a:t>
            </a:r>
          </a:p>
          <a:p>
            <a:pPr marL="174708" indent="-174708">
              <a:buFont typeface="Arial" panose="020B0604020202020204" pitchFamily="34" charset="0"/>
              <a:buChar char="•"/>
            </a:pPr>
            <a:r>
              <a:rPr lang="en-US" sz="1200" b="0" dirty="0"/>
              <a:t>Similar to short research briefs, </a:t>
            </a:r>
            <a:r>
              <a:rPr lang="en-US" sz="1200" dirty="0"/>
              <a:t>Use diagrams, graphs or charts to highlight central findings and put secondary findings in appendices</a:t>
            </a:r>
          </a:p>
          <a:p>
            <a:pPr marL="174708" indent="-174708">
              <a:buFont typeface="Arial" panose="020B0604020202020204" pitchFamily="34" charset="0"/>
              <a:buChar char="•"/>
            </a:pPr>
            <a:r>
              <a:rPr lang="en-US" sz="1200" dirty="0"/>
              <a:t>Take steps to ensure the credibility of your evaluation report. </a:t>
            </a:r>
          </a:p>
          <a:p>
            <a:endParaRPr lang="en-US" sz="1200" dirty="0"/>
          </a:p>
          <a:p>
            <a:r>
              <a:rPr lang="en-US" sz="1200" dirty="0"/>
              <a:t>Whether commissioning an external evaluation or conducting one internally, credibility is important to build within an evaluation report. Objectivity in evaluations provide integrity and believability to findings. Because your program has an interest in seeing positive results, findings should be presented in as objective a way as possible to ensure the credibility of your evaluation report.  So in your evaluation report, discuss the limitations of your study, including those related to methodology and implementation. Don’t shy away from discussing negative or null findings. Finally, hold recommendations until the end of the report. This allows the reader to come to their own conclusions.</a:t>
            </a:r>
          </a:p>
          <a:p>
            <a:endParaRPr lang="en-US" sz="1200" dirty="0"/>
          </a:p>
          <a:p>
            <a:pPr marL="174708" indent="-174708">
              <a:buFont typeface="Arial" panose="020B0604020202020204" pitchFamily="34" charset="0"/>
              <a:buChar char="•"/>
            </a:pPr>
            <a:r>
              <a:rPr lang="en-US" sz="1200" dirty="0"/>
              <a:t>And please proofread your report! This is always an important idea to ensure readability,</a:t>
            </a:r>
            <a:r>
              <a:rPr lang="en-US" sz="1200" baseline="0" dirty="0"/>
              <a:t> completeness, and grammatic accuracy. </a:t>
            </a:r>
            <a:endParaRPr lang="en-US" sz="120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47</a:t>
            </a:fld>
            <a:endParaRPr lang="en-US"/>
          </a:p>
        </p:txBody>
      </p:sp>
    </p:spTree>
    <p:extLst>
      <p:ext uri="{BB962C8B-B14F-4D97-AF65-F5344CB8AC3E}">
        <p14:creationId xmlns:p14="http://schemas.microsoft.com/office/powerpoint/2010/main" val="229505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 it is important that evaluation</a:t>
            </a:r>
            <a:r>
              <a:rPr lang="en-US" baseline="0" dirty="0"/>
              <a:t> findings be disseminated to a wider audience, not just CNCS and program staff. However, a detailed final report is not always the best means for clearly communicating program findings to outside stakeholders. Shorter, less technical documents can be useful for disseminating evaluation findings, especially when developed in tandem with the final evaluation report. An executive summary to the final report is often useful for communicating the most pertinent details of an evaluation without overwhelming potential readers. Also, short research briefs, which contain mainly graphics, pictures, and bulleted information on the evaluation and its findings, can be useful for summarizing evaluation findings in a much more digestible format. Research briefs, which can be as simple as a one page, front-and-back document, can also be more easily distributed at program events and in combination with other program materials. </a:t>
            </a:r>
          </a:p>
          <a:p>
            <a:endParaRPr lang="en-US" baseline="0" dirty="0"/>
          </a:p>
          <a:p>
            <a:r>
              <a:rPr lang="en-US" baseline="0" dirty="0"/>
              <a:t>For communicating additional or more targeted information beyond that found in the final report, such as implications on program planning or future evaluation plans, non-technical memos can be particularly useful for communicating information.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48</a:t>
            </a:fld>
            <a:endParaRPr lang="en-US"/>
          </a:p>
        </p:txBody>
      </p:sp>
    </p:spTree>
    <p:extLst>
      <p:ext uri="{BB962C8B-B14F-4D97-AF65-F5344CB8AC3E}">
        <p14:creationId xmlns:p14="http://schemas.microsoft.com/office/powerpoint/2010/main" val="1768822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u="sng" dirty="0"/>
              <a:t>Facilitator notes</a:t>
            </a:r>
            <a:r>
              <a:rPr lang="en-US" dirty="0"/>
              <a:t>: </a:t>
            </a:r>
            <a:r>
              <a:rPr lang="en-US" b="0" dirty="0"/>
              <a:t>As mentioned earlier in the presentation, </a:t>
            </a:r>
            <a:r>
              <a:rPr lang="en-US" dirty="0"/>
              <a:t>ultimately an evaluation must provide usable information that can directly inform program decision-making.</a:t>
            </a:r>
          </a:p>
          <a:p>
            <a:endParaRPr lang="en-US" dirty="0"/>
          </a:p>
          <a:p>
            <a:r>
              <a:rPr lang="en-US" dirty="0"/>
              <a:t>We can use the veterans program as an example of when negative findings can be useful for program improvement. Say</a:t>
            </a:r>
            <a:r>
              <a:rPr lang="en-US" baseline="0" dirty="0"/>
              <a:t> a process evaluation of the program is conducted, and it finds that the program is successful in training and placing several veterans in new jobs. However, the most common reason reported by program participants for later leaving a new job placement was a lack of initial support for them and their families to relocate to new communities. What the evaluation found was that many veterans took jobs in new locations, but then, due to moving costs and a lack of familiarity with local services, family members had to wait to join them in their new communities. This unanticipated separation from family was a key reason why veterans tended to voluntarily leave new jobs and return back to their original communities. In response to these findings, the program reported that they have decided to add more transitional and support services for the families of recently placed veterans, so they can more quickly join them in their new communities.  </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49</a:t>
            </a:fld>
            <a:endParaRPr lang="en-US"/>
          </a:p>
        </p:txBody>
      </p:sp>
    </p:spTree>
    <p:extLst>
      <p:ext uri="{BB962C8B-B14F-4D97-AF65-F5344CB8AC3E}">
        <p14:creationId xmlns:p14="http://schemas.microsoft.com/office/powerpoint/2010/main" val="4156550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Facilitator</a:t>
            </a:r>
            <a:r>
              <a:rPr lang="en-US" b="0" u="sng" baseline="0" dirty="0"/>
              <a:t> notes</a:t>
            </a:r>
            <a:r>
              <a:rPr lang="en-US" b="0" baseline="0" dirty="0"/>
              <a:t>: For more information on evaluation, please go to the </a:t>
            </a:r>
            <a:r>
              <a:rPr lang="en-US" b="0" dirty="0"/>
              <a:t>ASN’s Evaluation Resources webpage located here. </a:t>
            </a:r>
          </a:p>
          <a:p>
            <a:endParaRPr lang="en-US" b="0" dirty="0"/>
          </a:p>
          <a:p>
            <a:pPr marL="0" indent="0">
              <a:buNone/>
            </a:pPr>
            <a:r>
              <a:rPr lang="en-US" b="0" dirty="0">
                <a:solidFill>
                  <a:srgbClr val="FF0000"/>
                </a:solidFill>
              </a:rPr>
              <a:t>ASN’s Evaluation Resources include course on many topics, such as: </a:t>
            </a:r>
          </a:p>
          <a:p>
            <a:r>
              <a:rPr lang="en-US" sz="1200" b="0" dirty="0">
                <a:solidFill>
                  <a:srgbClr val="FF0000"/>
                </a:solidFill>
              </a:rPr>
              <a:t>Developing a Logic Model</a:t>
            </a:r>
          </a:p>
          <a:p>
            <a:r>
              <a:rPr lang="en-US" sz="1200" b="0" dirty="0">
                <a:solidFill>
                  <a:srgbClr val="FF0000"/>
                </a:solidFill>
              </a:rPr>
              <a:t>Designing an Evaluation</a:t>
            </a:r>
          </a:p>
          <a:p>
            <a:r>
              <a:rPr lang="en-US" sz="1200" b="0" dirty="0">
                <a:solidFill>
                  <a:srgbClr val="FF0000"/>
                </a:solidFill>
              </a:rPr>
              <a:t>Managing an External Evaluation</a:t>
            </a:r>
          </a:p>
          <a:p>
            <a:r>
              <a:rPr lang="en-US" sz="1200" b="0" dirty="0">
                <a:solidFill>
                  <a:srgbClr val="FF0000"/>
                </a:solidFill>
              </a:rPr>
              <a:t>Developing Research Questions</a:t>
            </a:r>
          </a:p>
          <a:p>
            <a:endParaRPr lang="en-US" b="0" dirty="0"/>
          </a:p>
          <a:p>
            <a:pPr marL="0" indent="0">
              <a:buNone/>
            </a:pPr>
            <a:r>
              <a:rPr lang="en-US" b="0" dirty="0">
                <a:solidFill>
                  <a:srgbClr val="FF0000"/>
                </a:solidFill>
              </a:rPr>
              <a:t>A link to the TA Assistance Portal is also provided on this slide: </a:t>
            </a:r>
          </a:p>
          <a:p>
            <a:pPr marL="0" indent="0">
              <a:buNone/>
            </a:pPr>
            <a:r>
              <a:rPr lang="en-US" b="1" dirty="0">
                <a:effectLst/>
                <a:hlinkClick r:id="rId3" tooltip="https://americorpsevaluationta.norc.org/"/>
              </a:rPr>
              <a:t>https://americorpsevaluationta.norc.org/</a:t>
            </a:r>
            <a:r>
              <a:rPr lang="en-US" b="1" dirty="0"/>
              <a:t>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50</a:t>
            </a:fld>
            <a:endParaRPr lang="en-US"/>
          </a:p>
        </p:txBody>
      </p:sp>
    </p:spTree>
    <p:extLst>
      <p:ext uri="{BB962C8B-B14F-4D97-AF65-F5344CB8AC3E}">
        <p14:creationId xmlns:p14="http://schemas.microsoft.com/office/powerpoint/2010/main" val="99751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Within each of the 4 broad phases, there are 9 basic steps for conducting an evaluation. The planning phase involves building (or</a:t>
            </a:r>
            <a:r>
              <a:rPr lang="en-US" baseline="0" dirty="0"/>
              <a:t> reviewing a program logic model), defining the purpose and scope of the evaluation, budgeting for an evaluation, and selecting an evaluator. The planning phase is followed by the development phase which involves the creation of an evaluation plan. The next phase relates to implementation where data are collected and analyzed. The last phase, action and improvement, involves communicating findings and applying those findings and feedback for program improvement.</a:t>
            </a:r>
            <a:r>
              <a:rPr lang="en-US" dirty="0"/>
              <a:t> Together,</a:t>
            </a:r>
            <a:r>
              <a:rPr lang="en-US" baseline="0" dirty="0"/>
              <a:t> t</a:t>
            </a:r>
            <a:r>
              <a:rPr lang="en-US" dirty="0"/>
              <a:t>hese steps are designed to help build a strong foundation for your evaluation. </a:t>
            </a:r>
          </a:p>
          <a:p>
            <a:pPr marL="0" marR="0" indent="0" algn="l" defTabSz="465887" rtl="0" eaLnBrk="1" fontAlgn="auto" latinLnBrk="0" hangingPunct="1">
              <a:lnSpc>
                <a:spcPct val="100000"/>
              </a:lnSpc>
              <a:spcBef>
                <a:spcPts val="0"/>
              </a:spcBef>
              <a:spcAft>
                <a:spcPts val="0"/>
              </a:spcAft>
              <a:buClrTx/>
              <a:buSzTx/>
              <a:buFontTx/>
              <a:buNone/>
              <a:tabLst/>
              <a:defRPr/>
            </a:pPr>
            <a:endParaRPr lang="en-US" dirty="0"/>
          </a:p>
          <a:p>
            <a:pPr marL="0" marR="0" indent="0" algn="l" defTabSz="465887" rtl="0" eaLnBrk="1" fontAlgn="auto" latinLnBrk="0" hangingPunct="1">
              <a:lnSpc>
                <a:spcPct val="100000"/>
              </a:lnSpc>
              <a:spcBef>
                <a:spcPts val="0"/>
              </a:spcBef>
              <a:spcAft>
                <a:spcPts val="0"/>
              </a:spcAft>
              <a:buClrTx/>
              <a:buSzTx/>
              <a:buFontTx/>
              <a:buNone/>
              <a:tabLst/>
              <a:defRPr/>
            </a:pPr>
            <a:r>
              <a:rPr lang="en-US" dirty="0"/>
              <a:t>It should be noted that while some order exists as to how programs generally approach evaluation steps, the process largely depends on a project’s particular circumstances. In addition, the</a:t>
            </a:r>
            <a:r>
              <a:rPr lang="en-US" baseline="0" dirty="0"/>
              <a:t> interdependent nature of the activities means that the </a:t>
            </a:r>
            <a:r>
              <a:rPr lang="en-US" dirty="0"/>
              <a:t>steps are not necessarily linear but may evolve</a:t>
            </a:r>
            <a:r>
              <a:rPr lang="en-US" baseline="0" dirty="0"/>
              <a:t> </a:t>
            </a:r>
            <a:r>
              <a:rPr lang="en-US" dirty="0"/>
              <a:t>throughout the development and implementation of your evaluation strategies.  </a:t>
            </a:r>
          </a:p>
          <a:p>
            <a:pPr algn="l" defTabSz="465887">
              <a:defRPr/>
            </a:pPr>
            <a:endParaRPr lang="en-US" dirty="0"/>
          </a:p>
          <a:p>
            <a:pPr algn="l" defTabSz="465887">
              <a:defRPr/>
            </a:pPr>
            <a:r>
              <a:rPr lang="en-US" dirty="0"/>
              <a:t>We’ll talk</a:t>
            </a:r>
            <a:r>
              <a:rPr lang="en-US" baseline="0" dirty="0"/>
              <a:t> through each of these steps in more detail over the next several slides.</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5</a:t>
            </a:fld>
            <a:endParaRPr lang="en-US"/>
          </a:p>
        </p:txBody>
      </p:sp>
    </p:spTree>
    <p:extLst>
      <p:ext uri="{BB962C8B-B14F-4D97-AF65-F5344CB8AC3E}">
        <p14:creationId xmlns:p14="http://schemas.microsoft.com/office/powerpoint/2010/main" val="2632241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Does anyone have any questions?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51</a:t>
            </a:fld>
            <a:endParaRPr lang="en-US"/>
          </a:p>
        </p:txBody>
      </p:sp>
    </p:spTree>
    <p:extLst>
      <p:ext uri="{BB962C8B-B14F-4D97-AF65-F5344CB8AC3E}">
        <p14:creationId xmlns:p14="http://schemas.microsoft.com/office/powerpoint/2010/main" val="174359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The first four steps in conducting an evaluation are part of the planning phase and involve</a:t>
            </a:r>
            <a:r>
              <a:rPr lang="en-US" baseline="0" dirty="0"/>
              <a:t> activities that will help you prepare for an evaluation of your program</a:t>
            </a:r>
            <a:r>
              <a:rPr lang="en-US" dirty="0"/>
              <a:t>. We’ll talk about these four planning steps in more detail</a:t>
            </a:r>
            <a:r>
              <a:rPr lang="en-US" baseline="0" dirty="0"/>
              <a:t> over the next few slides. Again, we want to emphasize that these </a:t>
            </a:r>
            <a:r>
              <a:rPr lang="en-US" dirty="0"/>
              <a:t>planning</a:t>
            </a:r>
            <a:r>
              <a:rPr lang="en-US" baseline="0" dirty="0"/>
              <a:t> </a:t>
            </a:r>
            <a:r>
              <a:rPr lang="en-US" dirty="0"/>
              <a:t>steps</a:t>
            </a:r>
            <a:r>
              <a:rPr lang="en-US" baseline="0" dirty="0"/>
              <a:t> do not need to follow this particular order. Depending on your program, these activities may overlap with one another or follow a different order than what is presented above.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6</a:t>
            </a:fld>
            <a:endParaRPr lang="en-US"/>
          </a:p>
        </p:txBody>
      </p:sp>
    </p:spTree>
    <p:extLst>
      <p:ext uri="{BB962C8B-B14F-4D97-AF65-F5344CB8AC3E}">
        <p14:creationId xmlns:p14="http://schemas.microsoft.com/office/powerpoint/2010/main" val="158886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sz="1200" dirty="0">
                <a:latin typeface="+mn-lt"/>
              </a:rPr>
              <a:t>: </a:t>
            </a:r>
            <a:r>
              <a:rPr lang="en-US" sz="1200" b="0" i="0" kern="1200" dirty="0">
                <a:solidFill>
                  <a:schemeClr val="tx1"/>
                </a:solidFill>
                <a:effectLst/>
                <a:latin typeface="+mn-lt"/>
                <a:ea typeface="+mn-ea"/>
                <a:cs typeface="+mn-cs"/>
              </a:rPr>
              <a:t>As you begin to plan for an evaluation of a program or intervention, it is essential that there be a clear and comprehensive mapping of the program or intervention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itself. Thus, a useful first step in planning an evaluation should be to clarify and confirm your program’s operations or processes and intended outcomes by developing a logic model. </a:t>
            </a:r>
            <a:r>
              <a:rPr lang="en-US" sz="1200" baseline="0" dirty="0">
                <a:solidFill>
                  <a:schemeClr val="tx1"/>
                </a:solidFill>
                <a:latin typeface="+mn-lt"/>
              </a:rPr>
              <a:t>If your</a:t>
            </a:r>
            <a:r>
              <a:rPr lang="en-US" sz="1200" dirty="0">
                <a:solidFill>
                  <a:schemeClr val="tx1"/>
                </a:solidFill>
                <a:latin typeface="+mn-lt"/>
              </a:rPr>
              <a:t> </a:t>
            </a:r>
            <a:r>
              <a:rPr lang="en-US" sz="1200" baseline="0" dirty="0">
                <a:solidFill>
                  <a:schemeClr val="tx1"/>
                </a:solidFill>
                <a:latin typeface="+mn-lt"/>
              </a:rPr>
              <a:t>program has already developed a logic model, then you might only need to review the existing model and possibly update or refine it to reflect your current program operations and goals.</a:t>
            </a:r>
            <a:endParaRPr lang="en-US" sz="1200" dirty="0">
              <a:solidFill>
                <a:schemeClr val="tx1"/>
              </a:solidFill>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Let’s talk </a:t>
            </a:r>
            <a:r>
              <a:rPr lang="en-US" sz="1200" b="0" baseline="0" dirty="0">
                <a:solidFill>
                  <a:schemeClr val="tx1"/>
                </a:solidFill>
                <a:latin typeface="+mn-lt"/>
              </a:rPr>
              <a:t>about what a program logic model is:</a:t>
            </a:r>
            <a:endParaRPr lang="en-US" sz="1200" b="0" dirty="0">
              <a:solidFill>
                <a:schemeClr val="tx1"/>
              </a:solidFill>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dirty="0">
                <a:latin typeface="+mn-lt"/>
              </a:rPr>
              <a:t>A </a:t>
            </a:r>
            <a:r>
              <a:rPr lang="en-US" sz="1200" dirty="0">
                <a:latin typeface="+mn-lt"/>
              </a:rPr>
              <a:t>program logic model is a detailed visual representation of your program and its </a:t>
            </a:r>
            <a:r>
              <a:rPr lang="en-US" sz="1200" b="0" dirty="0">
                <a:solidFill>
                  <a:schemeClr val="tx2"/>
                </a:solidFill>
                <a:latin typeface="+mn-lt"/>
              </a:rPr>
              <a:t>theory of change </a:t>
            </a:r>
            <a:r>
              <a:rPr lang="en-US" sz="1200" dirty="0">
                <a:latin typeface="+mn-lt"/>
              </a:rPr>
              <a:t>that communicates how your program works, the resources you have to operate your program,</a:t>
            </a:r>
            <a:r>
              <a:rPr lang="en-US" sz="1200" baseline="0" dirty="0">
                <a:latin typeface="+mn-lt"/>
              </a:rPr>
              <a:t> t</a:t>
            </a:r>
            <a:r>
              <a:rPr lang="en-US" sz="1200" dirty="0">
                <a:latin typeface="+mn-lt"/>
              </a:rPr>
              <a:t>he activities you carry</a:t>
            </a:r>
            <a:r>
              <a:rPr lang="en-US" sz="1200" baseline="0" dirty="0">
                <a:latin typeface="+mn-lt"/>
              </a:rPr>
              <a:t> out</a:t>
            </a:r>
            <a:r>
              <a:rPr lang="en-US" sz="1200" dirty="0">
                <a:latin typeface="+mn-lt"/>
              </a:rPr>
              <a:t>, and the outcomes you hope to achieve.</a:t>
            </a:r>
            <a:r>
              <a:rPr lang="en-US" sz="1200" baseline="0" dirty="0">
                <a:latin typeface="+mn-lt"/>
              </a:rPr>
              <a:t> Your program logic model should clearly communicate how your program works by depicting the intended relationships among program components. Key program components consist of:</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a:solidFill>
                  <a:schemeClr val="tx1"/>
                </a:solidFill>
              </a:rPr>
              <a:t>Inputs or resources - which are considered essential for a program’s activities to occur. They may include any combination of </a:t>
            </a:r>
            <a:r>
              <a:rPr lang="en-US" sz="1200" dirty="0">
                <a:solidFill>
                  <a:schemeClr val="tx1"/>
                </a:solidFill>
              </a:rPr>
              <a:t>human, financial, organizational,</a:t>
            </a:r>
            <a:r>
              <a:rPr lang="en-US" sz="1200" baseline="0" dirty="0">
                <a:solidFill>
                  <a:schemeClr val="tx1"/>
                </a:solidFill>
              </a:rPr>
              <a:t> and </a:t>
            </a:r>
            <a:r>
              <a:rPr lang="en-US" sz="1200" dirty="0">
                <a:solidFill>
                  <a:schemeClr val="tx1"/>
                </a:solidFill>
              </a:rPr>
              <a:t>community-based</a:t>
            </a:r>
            <a:r>
              <a:rPr lang="en-US" sz="1200" baseline="0" dirty="0">
                <a:solidFill>
                  <a:schemeClr val="tx1"/>
                </a:solidFill>
              </a:rPr>
              <a:t> resources that are available to a program and used to carry out a program’s activities.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Activities – which are the specific actions that make up your program or intervention. They reflect processes, tools, events, and other actions that are</a:t>
            </a:r>
            <a:r>
              <a:rPr lang="en-US" sz="1200" baseline="0" dirty="0">
                <a:solidFill>
                  <a:schemeClr val="tx1"/>
                </a:solidFill>
              </a:rPr>
              <a:t> used to bring about your program’s desired changes or results.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solidFill>
                  <a:schemeClr val="tx1"/>
                </a:solidFill>
              </a:rPr>
              <a:t>Outputs – what a program’s specific activities will create or produce, providing </a:t>
            </a:r>
            <a:r>
              <a:rPr lang="en-US" baseline="0" dirty="0">
                <a:solidFill>
                  <a:schemeClr val="tx1"/>
                </a:solidFill>
              </a:rPr>
              <a:t>evidence of service delivery.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solidFill>
                  <a:schemeClr val="tx1"/>
                </a:solidFill>
              </a:rPr>
              <a:t>Outcomes - </a:t>
            </a:r>
            <a:r>
              <a:rPr lang="en-US" sz="1200" baseline="0" dirty="0">
                <a:solidFill>
                  <a:schemeClr val="tx1"/>
                </a:solidFill>
                <a:latin typeface="+mn-lt"/>
              </a:rPr>
              <a:t>the specific changes that may result from a program’s activities or intervention. A program’s outcomes fall along a continuum, ranging from short- to long-term results.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four </a:t>
            </a:r>
            <a:r>
              <a:rPr lang="en-US" b="0" baseline="0" dirty="0">
                <a:solidFill>
                  <a:schemeClr val="tx1"/>
                </a:solidFill>
              </a:rPr>
              <a:t>components outlined on this slide reflect a basic or simple logic model design which aligns with ASN’s logic model guidelines. For this presentation, we use this basic logic model format.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Also, some of you may be familiar with other terms</a:t>
            </a:r>
            <a:r>
              <a:rPr lang="en-US" b="0" baseline="0" dirty="0">
                <a:solidFill>
                  <a:schemeClr val="tx1"/>
                </a:solidFill>
              </a:rPr>
              <a:t> </a:t>
            </a:r>
            <a:r>
              <a:rPr lang="en-US" b="0" dirty="0">
                <a:solidFill>
                  <a:schemeClr val="tx1"/>
                </a:solidFill>
              </a:rPr>
              <a:t>that are used interchangeably</a:t>
            </a:r>
            <a:r>
              <a:rPr lang="en-US" b="0" baseline="0" dirty="0">
                <a:solidFill>
                  <a:schemeClr val="tx1"/>
                </a:solidFill>
              </a:rPr>
              <a:t> with logic models,</a:t>
            </a:r>
            <a:r>
              <a:rPr lang="en-US" b="0" dirty="0">
                <a:solidFill>
                  <a:schemeClr val="tx1"/>
                </a:solidFill>
              </a:rPr>
              <a:t> such as</a:t>
            </a:r>
            <a:r>
              <a:rPr lang="en-US" b="0" baseline="0" dirty="0">
                <a:solidFill>
                  <a:schemeClr val="tx1"/>
                </a:solidFill>
              </a:rPr>
              <a:t> c</a:t>
            </a:r>
            <a:r>
              <a:rPr lang="en-US" b="0" dirty="0">
                <a:solidFill>
                  <a:schemeClr val="tx1"/>
                </a:solidFill>
              </a:rPr>
              <a:t>ausal chain, conceptual</a:t>
            </a:r>
            <a:r>
              <a:rPr lang="en-US" b="0" baseline="0" dirty="0">
                <a:solidFill>
                  <a:schemeClr val="tx1"/>
                </a:solidFill>
              </a:rPr>
              <a:t> map, idea map, logical framework, model of change, and roadmap. We use the term “logic model” throughout this presentation. Likewise,</a:t>
            </a:r>
            <a:r>
              <a:rPr lang="en-US" b="0" dirty="0">
                <a:solidFill>
                  <a:schemeClr val="tx1"/>
                </a:solidFill>
              </a:rPr>
              <a:t> there are also a variety of terms for describing these four key components </a:t>
            </a:r>
            <a:r>
              <a:rPr lang="en-US" b="0" baseline="0" dirty="0">
                <a:solidFill>
                  <a:schemeClr val="tx1"/>
                </a:solidFill>
              </a:rPr>
              <a:t>(inputs/resources, activities, outputs, and outcomes) </a:t>
            </a:r>
            <a:r>
              <a:rPr lang="en-US" b="0" dirty="0">
                <a:solidFill>
                  <a:schemeClr val="tx1"/>
                </a:solidFill>
              </a:rPr>
              <a:t>of a logic model,</a:t>
            </a:r>
            <a:r>
              <a:rPr lang="en-US" b="0" baseline="0" dirty="0">
                <a:solidFill>
                  <a:schemeClr val="tx1"/>
                </a:solidFill>
              </a:rPr>
              <a:t> but for </a:t>
            </a:r>
            <a:r>
              <a:rPr lang="en-US" b="0" dirty="0">
                <a:solidFill>
                  <a:schemeClr val="tx1"/>
                </a:solidFill>
              </a:rPr>
              <a:t>this presentation we use the </a:t>
            </a:r>
            <a:r>
              <a:rPr lang="en-US" b="0" baseline="0" dirty="0">
                <a:solidFill>
                  <a:schemeClr val="tx1"/>
                </a:solidFill>
              </a:rPr>
              <a:t>terms shown here on this slide</a:t>
            </a:r>
            <a:r>
              <a:rPr lang="en-US" b="0" dirty="0">
                <a:solidFill>
                  <a:schemeClr val="tx1"/>
                </a:solidFill>
              </a:rPr>
              <a:t>.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7</a:t>
            </a:fld>
            <a:endParaRPr lang="en-US"/>
          </a:p>
        </p:txBody>
      </p:sp>
    </p:spTree>
    <p:extLst>
      <p:ext uri="{BB962C8B-B14F-4D97-AF65-F5344CB8AC3E}">
        <p14:creationId xmlns:p14="http://schemas.microsoft.com/office/powerpoint/2010/main" val="186160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u="none" baseline="0" dirty="0">
                <a:solidFill>
                  <a:schemeClr val="tx1"/>
                </a:solidFill>
              </a:rPr>
              <a:t> 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solidFill>
                  <a:schemeClr val="tx1"/>
                </a:solidFill>
              </a:rPr>
              <a:t>In addition, a logic model has two “sides.” </a:t>
            </a:r>
            <a:r>
              <a:rPr lang="en-US" sz="1200" b="0" u="none" kern="1200" dirty="0">
                <a:solidFill>
                  <a:schemeClr val="tx1"/>
                </a:solidFill>
                <a:effectLst/>
                <a:latin typeface="+mn-lt"/>
                <a:ea typeface="+mn-ea"/>
                <a:cs typeface="+mn-cs"/>
              </a:rPr>
              <a:t>The</a:t>
            </a:r>
            <a:r>
              <a:rPr lang="en-US" sz="1200" b="0" kern="1200" dirty="0">
                <a:solidFill>
                  <a:schemeClr val="tx1"/>
                </a:solidFill>
                <a:effectLst/>
                <a:latin typeface="+mn-lt"/>
                <a:ea typeface="+mn-ea"/>
                <a:cs typeface="+mn-cs"/>
              </a:rPr>
              <a:t> process side </a:t>
            </a:r>
            <a:r>
              <a:rPr lang="en-US" sz="1200" b="0" kern="1200" baseline="0" dirty="0">
                <a:solidFill>
                  <a:schemeClr val="tx1"/>
                </a:solidFill>
                <a:effectLst/>
                <a:latin typeface="+mn-lt"/>
                <a:ea typeface="+mn-ea"/>
                <a:cs typeface="+mn-cs"/>
              </a:rPr>
              <a:t>focuses </a:t>
            </a:r>
            <a:r>
              <a:rPr lang="en-US" sz="1200" b="0" kern="1200" dirty="0">
                <a:solidFill>
                  <a:schemeClr val="tx1"/>
                </a:solidFill>
                <a:effectLst/>
                <a:latin typeface="+mn-lt"/>
                <a:ea typeface="+mn-ea"/>
                <a:cs typeface="+mn-cs"/>
              </a:rPr>
              <a:t>on a</a:t>
            </a:r>
            <a:r>
              <a:rPr lang="en-US" sz="1200" b="0" kern="1200" baseline="0" dirty="0">
                <a:solidFill>
                  <a:schemeClr val="tx1"/>
                </a:solidFill>
                <a:effectLst/>
                <a:latin typeface="+mn-lt"/>
                <a:ea typeface="+mn-ea"/>
                <a:cs typeface="+mn-cs"/>
              </a:rPr>
              <a:t> program’s implementation or its planned work – </a:t>
            </a:r>
            <a:r>
              <a:rPr lang="en-US" sz="1200" b="0" kern="1200" dirty="0">
                <a:solidFill>
                  <a:schemeClr val="tx1"/>
                </a:solidFill>
                <a:effectLst/>
                <a:latin typeface="+mn-lt"/>
                <a:ea typeface="+mn-ea"/>
                <a:cs typeface="+mn-cs"/>
              </a:rPr>
              <a:t>inputs</a:t>
            </a:r>
            <a:r>
              <a:rPr lang="en-US" sz="1200" b="0" kern="1200" baseline="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resources, activities, and outputs (direct products)</a:t>
            </a:r>
            <a:r>
              <a:rPr lang="en-US" sz="1200" b="0" kern="1200" baseline="0" dirty="0">
                <a:solidFill>
                  <a:schemeClr val="tx1"/>
                </a:solidFill>
                <a:effectLst/>
                <a:latin typeface="+mn-lt"/>
                <a:ea typeface="+mn-ea"/>
                <a:cs typeface="+mn-cs"/>
              </a:rPr>
              <a:t>. The </a:t>
            </a:r>
            <a:r>
              <a:rPr lang="en-US" sz="1200" b="0" dirty="0">
                <a:solidFill>
                  <a:schemeClr val="tx1"/>
                </a:solidFill>
              </a:rPr>
              <a:t>outcomes </a:t>
            </a:r>
            <a:r>
              <a:rPr lang="en-US" sz="1200" b="0" kern="1200" dirty="0">
                <a:solidFill>
                  <a:schemeClr val="tx1"/>
                </a:solidFill>
                <a:effectLst/>
                <a:latin typeface="+mn-lt"/>
                <a:ea typeface="+mn-ea"/>
                <a:cs typeface="+mn-cs"/>
              </a:rPr>
              <a:t>side of the logic model describes</a:t>
            </a:r>
            <a:r>
              <a:rPr lang="en-US" sz="1200" b="0" kern="1200" baseline="0" dirty="0">
                <a:solidFill>
                  <a:schemeClr val="tx1"/>
                </a:solidFill>
                <a:effectLst/>
                <a:latin typeface="+mn-lt"/>
                <a:ea typeface="+mn-ea"/>
                <a:cs typeface="+mn-cs"/>
              </a:rPr>
              <a:t> the expected </a:t>
            </a:r>
            <a:r>
              <a:rPr lang="en-US" sz="1200" b="0" dirty="0">
                <a:solidFill>
                  <a:schemeClr val="tx1"/>
                </a:solidFill>
              </a:rPr>
              <a:t>sequence of changes that the program hopes to accomplish,</a:t>
            </a:r>
            <a:r>
              <a:rPr lang="en-US" sz="1200" b="0" baseline="0" dirty="0">
                <a:solidFill>
                  <a:schemeClr val="tx1"/>
                </a:solidFill>
              </a:rPr>
              <a:t> which can be </a:t>
            </a:r>
            <a:r>
              <a:rPr lang="en-US" sz="1200" b="0" kern="1200" dirty="0">
                <a:solidFill>
                  <a:schemeClr val="tx1"/>
                </a:solidFill>
                <a:effectLst/>
                <a:latin typeface="+mn-lt"/>
                <a:ea typeface="+mn-ea"/>
                <a:cs typeface="+mn-cs"/>
              </a:rPr>
              <a:t>short-</a:t>
            </a:r>
            <a:r>
              <a:rPr lang="en-US" sz="1200" b="0" kern="1200" baseline="0" dirty="0">
                <a:solidFill>
                  <a:schemeClr val="tx1"/>
                </a:solidFill>
                <a:effectLst/>
                <a:latin typeface="+mn-lt"/>
                <a:ea typeface="+mn-ea"/>
                <a:cs typeface="+mn-cs"/>
              </a:rPr>
              <a:t>term</a:t>
            </a:r>
            <a:r>
              <a:rPr lang="en-US" sz="1200" b="0" kern="1200" dirty="0">
                <a:solidFill>
                  <a:schemeClr val="tx1"/>
                </a:solidFill>
                <a:effectLst/>
                <a:latin typeface="+mn-lt"/>
                <a:ea typeface="+mn-ea"/>
                <a:cs typeface="+mn-cs"/>
              </a:rPr>
              <a:t>, medium-term, and/or long-term changes. The outcomes side reflects what difference the program intends</a:t>
            </a:r>
            <a:r>
              <a:rPr lang="en-US" sz="1200" b="0" kern="1200" baseline="0" dirty="0">
                <a:solidFill>
                  <a:schemeClr val="tx1"/>
                </a:solidFill>
                <a:effectLst/>
                <a:latin typeface="+mn-lt"/>
                <a:ea typeface="+mn-ea"/>
                <a:cs typeface="+mn-cs"/>
              </a:rPr>
              <a:t> to </a:t>
            </a:r>
            <a:r>
              <a:rPr lang="en-US" sz="1200" b="0" kern="1200" dirty="0">
                <a:solidFill>
                  <a:schemeClr val="tx1"/>
                </a:solidFill>
                <a:effectLst/>
                <a:latin typeface="+mn-lt"/>
                <a:ea typeface="+mn-ea"/>
                <a:cs typeface="+mn-cs"/>
              </a:rPr>
              <a:t>make.</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8</a:t>
            </a:fld>
            <a:endParaRPr lang="en-US"/>
          </a:p>
        </p:txBody>
      </p:sp>
    </p:spTree>
    <p:extLst>
      <p:ext uri="{BB962C8B-B14F-4D97-AF65-F5344CB8AC3E}">
        <p14:creationId xmlns:p14="http://schemas.microsoft.com/office/powerpoint/2010/main" val="413048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i="0" baseline="0" dirty="0"/>
              <a:t>On this slide we present an example of a logic model for a hypothetical AmeriCorps job readiness program for veterans. </a:t>
            </a:r>
          </a:p>
          <a:p>
            <a:endParaRPr lang="en-US" sz="1200" i="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hypothetical</a:t>
            </a:r>
            <a:r>
              <a:rPr lang="en-US" sz="1200" kern="1200" dirty="0">
                <a:solidFill>
                  <a:schemeClr val="tx1"/>
                </a:solidFill>
                <a:effectLst/>
                <a:latin typeface="+mn-lt"/>
                <a:ea typeface="+mn-ea"/>
                <a:cs typeface="+mn-cs"/>
              </a:rPr>
              <a:t> program is</a:t>
            </a:r>
            <a:r>
              <a:rPr lang="en-US" sz="1200" kern="1200" baseline="0" dirty="0">
                <a:solidFill>
                  <a:schemeClr val="tx1"/>
                </a:solidFill>
                <a:effectLst/>
                <a:latin typeface="+mn-lt"/>
                <a:ea typeface="+mn-ea"/>
                <a:cs typeface="+mn-cs"/>
              </a:rPr>
              <a:t> designed to address </a:t>
            </a:r>
            <a:r>
              <a:rPr lang="en-US" sz="1200" kern="1200" dirty="0">
                <a:solidFill>
                  <a:schemeClr val="tx1"/>
                </a:solidFill>
                <a:effectLst/>
                <a:latin typeface="+mn-lt"/>
                <a:ea typeface="+mn-ea"/>
                <a:cs typeface="+mn-cs"/>
              </a:rPr>
              <a:t>t</a:t>
            </a:r>
            <a:r>
              <a:rPr lang="en-US" sz="1200" kern="1200" baseline="0" dirty="0">
                <a:solidFill>
                  <a:schemeClr val="tx1"/>
                </a:solidFill>
                <a:effectLst/>
                <a:latin typeface="+mn-lt"/>
                <a:ea typeface="+mn-ea"/>
                <a:cs typeface="+mn-cs"/>
              </a:rPr>
              <a:t>he </a:t>
            </a:r>
            <a:r>
              <a:rPr lang="en-US" sz="1200" kern="1200" dirty="0">
                <a:solidFill>
                  <a:schemeClr val="tx1"/>
                </a:solidFill>
                <a:effectLst/>
                <a:latin typeface="+mn-lt"/>
                <a:ea typeface="+mn-ea"/>
                <a:cs typeface="+mn-cs"/>
              </a:rPr>
              <a:t>disproportionately high rates of unemployment that veterans and their spouses often face compared to their civilian counterparts as well as significant challenges they </a:t>
            </a:r>
            <a:r>
              <a:rPr lang="en-US" sz="1200" kern="1200" baseline="0" dirty="0">
                <a:solidFill>
                  <a:schemeClr val="tx1"/>
                </a:solidFill>
                <a:effectLst/>
                <a:latin typeface="+mn-lt"/>
                <a:ea typeface="+mn-ea"/>
                <a:cs typeface="+mn-cs"/>
              </a:rPr>
              <a:t>encounter </a:t>
            </a:r>
            <a:r>
              <a:rPr lang="en-US" sz="1200" kern="1200" dirty="0">
                <a:solidFill>
                  <a:schemeClr val="tx1"/>
                </a:solidFill>
                <a:effectLst/>
                <a:latin typeface="+mn-lt"/>
                <a:ea typeface="+mn-ea"/>
                <a:cs typeface="+mn-cs"/>
              </a:rPr>
              <a:t>in transitioning into civilian work and community life. Barriers include the inability to translate military accomplishments into civilian terms, the lack of knowledge regarding available community supports, and employers’ lack of understanding of the unique strengths of veterans as well as tax credits available for their hiring. To combat veteran unemployment, this hypothetical AmeriCorps program supports job readiness and job search skills, transitioning services for families, and education and outreach to potential employers.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9</a:t>
            </a:fld>
            <a:endParaRPr lang="en-US"/>
          </a:p>
        </p:txBody>
      </p:sp>
    </p:spTree>
    <p:extLst>
      <p:ext uri="{BB962C8B-B14F-4D97-AF65-F5344CB8AC3E}">
        <p14:creationId xmlns:p14="http://schemas.microsoft.com/office/powerpoint/2010/main" val="335794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1603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21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5"/>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5"/>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 id="2147483811" r:id="rId3"/>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eval.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nationalservice.gov/resources/evaluation/evaluation-resources"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s://americorpsevaluationta.norc.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mailto:evaluation@cns.gov" TargetMode="External"/><Relationship Id="rId2" Type="http://schemas.openxmlformats.org/officeDocument/2006/relationships/hyperlink" Target="mailto:markovitz-carrie@norc.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CF17-EA5C-4105-BAFC-09CDE49055C1}"/>
              </a:ext>
            </a:extLst>
          </p:cNvPr>
          <p:cNvSpPr>
            <a:spLocks noGrp="1"/>
          </p:cNvSpPr>
          <p:nvPr>
            <p:ph type="body" sz="quarter" idx="13"/>
          </p:nvPr>
        </p:nvSpPr>
        <p:spPr>
          <a:xfrm>
            <a:off x="1295400" y="1760699"/>
            <a:ext cx="3722077" cy="273050"/>
          </a:xfrm>
        </p:spPr>
        <p:txBody>
          <a:bodyPr/>
          <a:lstStyle/>
          <a:p>
            <a:r>
              <a:rPr lang="en-US" dirty="0"/>
              <a:t>NORC at the University of Chicago</a:t>
            </a:r>
          </a:p>
        </p:txBody>
      </p:sp>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dirty="0"/>
              <a:t>Basic Steps in Conducting an Evaluation</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dirty="0"/>
              <a:t>2023  |</a:t>
            </a:r>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2444B9-B39D-ECD5-2D12-051FFF38F4E5}"/>
              </a:ext>
            </a:extLst>
          </p:cNvPr>
          <p:cNvSpPr>
            <a:spLocks noGrp="1"/>
          </p:cNvSpPr>
          <p:nvPr>
            <p:ph type="body" sz="quarter" idx="18"/>
          </p:nvPr>
        </p:nvSpPr>
        <p:spPr>
          <a:xfrm>
            <a:off x="463647" y="1395663"/>
            <a:ext cx="10920039" cy="4367463"/>
          </a:xfrm>
        </p:spPr>
        <p:txBody>
          <a:bodyPr>
            <a:normAutofit/>
          </a:bodyPr>
          <a:lstStyle/>
          <a:p>
            <a:pPr marL="0" indent="0">
              <a:spcBef>
                <a:spcPts val="1200"/>
              </a:spcBef>
              <a:spcAft>
                <a:spcPts val="1200"/>
              </a:spcAft>
              <a:buNone/>
            </a:pPr>
            <a:r>
              <a:rPr lang="en-US" sz="2600" dirty="0"/>
              <a:t>Why develop a logic model?</a:t>
            </a:r>
          </a:p>
          <a:p>
            <a:pPr>
              <a:spcBef>
                <a:spcPts val="1200"/>
              </a:spcBef>
              <a:spcAft>
                <a:spcPts val="1200"/>
              </a:spcAft>
            </a:pPr>
            <a:r>
              <a:rPr lang="en-US" sz="2200" dirty="0"/>
              <a:t>Generate clear and shared understanding of how program works</a:t>
            </a:r>
          </a:p>
          <a:p>
            <a:pPr>
              <a:spcBef>
                <a:spcPts val="1200"/>
              </a:spcBef>
              <a:spcAft>
                <a:spcPts val="1200"/>
              </a:spcAft>
            </a:pPr>
            <a:r>
              <a:rPr lang="en-US" sz="2200" dirty="0"/>
              <a:t>Support program planning and improvement</a:t>
            </a:r>
          </a:p>
          <a:p>
            <a:pPr>
              <a:spcBef>
                <a:spcPts val="1200"/>
              </a:spcBef>
              <a:spcAft>
                <a:spcPts val="1200"/>
              </a:spcAft>
            </a:pPr>
            <a:r>
              <a:rPr lang="en-US" sz="2200" dirty="0"/>
              <a:t>Serve as foundation for evaluation </a:t>
            </a:r>
          </a:p>
          <a:p>
            <a:pPr marL="0" indent="0">
              <a:buNone/>
            </a:pPr>
            <a:endParaRPr lang="en-US" sz="2400" dirty="0"/>
          </a:p>
          <a:p>
            <a:pPr lvl="1"/>
            <a:endParaRPr lang="en-US" dirty="0"/>
          </a:p>
          <a:p>
            <a:pPr marL="0" indent="0">
              <a:buNone/>
            </a:pPr>
            <a:endParaRPr lang="en-US" sz="1600" dirty="0">
              <a:cs typeface="Arial" panose="020B0604020202020204" pitchFamily="34" charset="0"/>
            </a:endParaRPr>
          </a:p>
          <a:p>
            <a:pPr marL="0" indent="0">
              <a:buNone/>
            </a:pPr>
            <a:r>
              <a:rPr lang="en-US" sz="2000" dirty="0">
                <a:cs typeface="Arial" panose="020B0604020202020204" pitchFamily="34" charset="0"/>
              </a:rPr>
              <a:t>For an overview of logic models, AmeriCorps grantees can refer to the module, “How to Develop a Program Logic Model” located on the Evaluation Resources webpage. </a:t>
            </a:r>
            <a:endParaRPr lang="en-US" sz="2000" i="1" dirty="0"/>
          </a:p>
          <a:p>
            <a:endParaRPr lang="en-US" dirty="0"/>
          </a:p>
        </p:txBody>
      </p:sp>
      <p:sp>
        <p:nvSpPr>
          <p:cNvPr id="3" name="Title 2">
            <a:extLst>
              <a:ext uri="{FF2B5EF4-FFF2-40B4-BE49-F238E27FC236}">
                <a16:creationId xmlns:a16="http://schemas.microsoft.com/office/drawing/2014/main" id="{D75E3BD3-9EFB-96D5-AEF1-C462B5C308DC}"/>
              </a:ext>
            </a:extLst>
          </p:cNvPr>
          <p:cNvSpPr>
            <a:spLocks noGrp="1"/>
          </p:cNvSpPr>
          <p:nvPr>
            <p:ph type="title"/>
          </p:nvPr>
        </p:nvSpPr>
        <p:spPr>
          <a:xfrm>
            <a:off x="463647" y="567041"/>
            <a:ext cx="9330057" cy="419100"/>
          </a:xfrm>
        </p:spPr>
        <p:txBody>
          <a:bodyPr>
            <a:normAutofit fontScale="90000"/>
          </a:bodyPr>
          <a:lstStyle/>
          <a:p>
            <a:r>
              <a:rPr lang="en-US" dirty="0"/>
              <a:t>Step 1: Build a Program Logic Model </a:t>
            </a:r>
          </a:p>
        </p:txBody>
      </p:sp>
      <p:sp>
        <p:nvSpPr>
          <p:cNvPr id="5" name="Date Placeholder 4">
            <a:extLst>
              <a:ext uri="{FF2B5EF4-FFF2-40B4-BE49-F238E27FC236}">
                <a16:creationId xmlns:a16="http://schemas.microsoft.com/office/drawing/2014/main" id="{7CAD7350-9591-C5C9-7F77-941D7FABBAB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D9DFA893-659A-2F95-031B-29D18195EB58}"/>
              </a:ext>
            </a:extLst>
          </p:cNvPr>
          <p:cNvSpPr>
            <a:spLocks noGrp="1"/>
          </p:cNvSpPr>
          <p:nvPr>
            <p:ph type="sldNum" sz="quarter" idx="21"/>
          </p:nvPr>
        </p:nvSpPr>
        <p:spPr/>
        <p:txBody>
          <a:bodyPr/>
          <a:lstStyle/>
          <a:p>
            <a:r>
              <a:rPr lang="en-US"/>
              <a:t>  </a:t>
            </a:r>
            <a:fld id="{E0E21186-8CC3-194A-9753-0BBC1EC778BB}" type="slidenum">
              <a:rPr lang="en-US" smtClean="0"/>
              <a:pPr/>
              <a:t>10</a:t>
            </a:fld>
            <a:endParaRPr lang="en-US" dirty="0"/>
          </a:p>
        </p:txBody>
      </p:sp>
    </p:spTree>
    <p:extLst>
      <p:ext uri="{BB962C8B-B14F-4D97-AF65-F5344CB8AC3E}">
        <p14:creationId xmlns:p14="http://schemas.microsoft.com/office/powerpoint/2010/main" val="157800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B8E4DF-108C-C078-B2CC-0FBA25FC4BCF}"/>
              </a:ext>
            </a:extLst>
          </p:cNvPr>
          <p:cNvSpPr>
            <a:spLocks noGrp="1"/>
          </p:cNvSpPr>
          <p:nvPr>
            <p:ph type="body" sz="quarter" idx="18"/>
          </p:nvPr>
        </p:nvSpPr>
        <p:spPr>
          <a:xfrm>
            <a:off x="463647" y="1287379"/>
            <a:ext cx="11255111" cy="5003580"/>
          </a:xfrm>
        </p:spPr>
        <p:txBody>
          <a:bodyPr>
            <a:normAutofit fontScale="92500" lnSpcReduction="10000"/>
          </a:bodyPr>
          <a:lstStyle/>
          <a:p>
            <a:pPr>
              <a:lnSpc>
                <a:spcPct val="100000"/>
              </a:lnSpc>
              <a:spcBef>
                <a:spcPts val="1200"/>
              </a:spcBef>
              <a:spcAft>
                <a:spcPts val="1200"/>
              </a:spcAft>
            </a:pPr>
            <a:r>
              <a:rPr lang="en-US" sz="2500" dirty="0"/>
              <a:t>A logic model can serve as a framework for your written evaluation plan. </a:t>
            </a:r>
          </a:p>
          <a:p>
            <a:pPr>
              <a:lnSpc>
                <a:spcPct val="100000"/>
              </a:lnSpc>
              <a:spcBef>
                <a:spcPts val="1200"/>
              </a:spcBef>
              <a:spcAft>
                <a:spcPts val="1200"/>
              </a:spcAft>
            </a:pPr>
            <a:r>
              <a:rPr lang="en-US" sz="2500" dirty="0"/>
              <a:t>It can help you focus your evaluation by identifying: </a:t>
            </a:r>
          </a:p>
          <a:p>
            <a:pPr lvl="1">
              <a:lnSpc>
                <a:spcPct val="100000"/>
              </a:lnSpc>
              <a:spcAft>
                <a:spcPts val="1200"/>
              </a:spcAft>
            </a:pPr>
            <a:r>
              <a:rPr lang="en-US" sz="2000" dirty="0"/>
              <a:t>Questions want/need answered </a:t>
            </a:r>
          </a:p>
          <a:p>
            <a:pPr lvl="1">
              <a:lnSpc>
                <a:spcPct val="100000"/>
              </a:lnSpc>
              <a:spcAft>
                <a:spcPts val="1200"/>
              </a:spcAft>
            </a:pPr>
            <a:r>
              <a:rPr lang="en-US" sz="2000" dirty="0"/>
              <a:t>Aspects of program to evaluate </a:t>
            </a:r>
          </a:p>
          <a:p>
            <a:pPr lvl="1">
              <a:lnSpc>
                <a:spcPct val="100000"/>
              </a:lnSpc>
              <a:spcAft>
                <a:spcPts val="1200"/>
              </a:spcAft>
            </a:pPr>
            <a:r>
              <a:rPr lang="en-US" sz="2000" dirty="0"/>
              <a:t>Type of evaluation design</a:t>
            </a:r>
          </a:p>
          <a:p>
            <a:pPr lvl="1">
              <a:lnSpc>
                <a:spcPct val="100000"/>
              </a:lnSpc>
              <a:spcAft>
                <a:spcPts val="1200"/>
              </a:spcAft>
            </a:pPr>
            <a:r>
              <a:rPr lang="en-US" sz="2000" dirty="0"/>
              <a:t>Information to collect </a:t>
            </a:r>
          </a:p>
          <a:p>
            <a:pPr lvl="1">
              <a:lnSpc>
                <a:spcPct val="100000"/>
              </a:lnSpc>
              <a:spcAft>
                <a:spcPts val="1200"/>
              </a:spcAft>
            </a:pPr>
            <a:r>
              <a:rPr lang="en-US" sz="2000" dirty="0"/>
              <a:t>Measures and data collection methods </a:t>
            </a:r>
          </a:p>
          <a:p>
            <a:pPr lvl="1">
              <a:lnSpc>
                <a:spcPct val="100000"/>
              </a:lnSpc>
              <a:spcAft>
                <a:spcPts val="1200"/>
              </a:spcAft>
            </a:pPr>
            <a:r>
              <a:rPr lang="en-US" sz="2000" dirty="0"/>
              <a:t>Evaluation timeframe</a:t>
            </a:r>
          </a:p>
          <a:p>
            <a:pPr lvl="1"/>
            <a:endParaRPr lang="en-US" sz="2200" dirty="0">
              <a:solidFill>
                <a:schemeClr val="accent6"/>
              </a:solidFill>
            </a:endParaRPr>
          </a:p>
          <a:p>
            <a:pPr marL="0" indent="0">
              <a:buNone/>
            </a:pPr>
            <a:r>
              <a:rPr lang="en-US" sz="2200" dirty="0">
                <a:cs typeface="Arial" panose="020B0604020202020204" pitchFamily="34" charset="0"/>
              </a:rPr>
              <a:t>For more information on logic models, AmeriCorps grantees can refer to the module, “How to Develop a Program Logic Model” located on the Evaluation Resources webpage. </a:t>
            </a:r>
          </a:p>
        </p:txBody>
      </p:sp>
      <p:sp>
        <p:nvSpPr>
          <p:cNvPr id="3" name="Title 2">
            <a:extLst>
              <a:ext uri="{FF2B5EF4-FFF2-40B4-BE49-F238E27FC236}">
                <a16:creationId xmlns:a16="http://schemas.microsoft.com/office/drawing/2014/main" id="{0BEAFDD1-4A80-1ADB-6D2C-0E12B4740BEF}"/>
              </a:ext>
            </a:extLst>
          </p:cNvPr>
          <p:cNvSpPr>
            <a:spLocks noGrp="1"/>
          </p:cNvSpPr>
          <p:nvPr>
            <p:ph type="title"/>
          </p:nvPr>
        </p:nvSpPr>
        <p:spPr>
          <a:xfrm>
            <a:off x="463647" y="567041"/>
            <a:ext cx="8415657" cy="419100"/>
          </a:xfrm>
        </p:spPr>
        <p:txBody>
          <a:bodyPr>
            <a:normAutofit fontScale="90000"/>
          </a:bodyPr>
          <a:lstStyle/>
          <a:p>
            <a:r>
              <a:rPr lang="en-US" dirty="0"/>
              <a:t>Step 1: Build a Program Logic Model </a:t>
            </a:r>
          </a:p>
        </p:txBody>
      </p:sp>
      <p:sp>
        <p:nvSpPr>
          <p:cNvPr id="5" name="Date Placeholder 4">
            <a:extLst>
              <a:ext uri="{FF2B5EF4-FFF2-40B4-BE49-F238E27FC236}">
                <a16:creationId xmlns:a16="http://schemas.microsoft.com/office/drawing/2014/main" id="{5E349208-8E3B-7F16-7C7C-8EF1D92B360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899C019F-EB61-31A5-9261-237D30E283C1}"/>
              </a:ext>
            </a:extLst>
          </p:cNvPr>
          <p:cNvSpPr>
            <a:spLocks noGrp="1"/>
          </p:cNvSpPr>
          <p:nvPr>
            <p:ph type="sldNum" sz="quarter" idx="21"/>
          </p:nvPr>
        </p:nvSpPr>
        <p:spPr/>
        <p:txBody>
          <a:bodyPr/>
          <a:lstStyle/>
          <a:p>
            <a:r>
              <a:rPr lang="en-US"/>
              <a:t>  </a:t>
            </a:r>
            <a:fld id="{E0E21186-8CC3-194A-9753-0BBC1EC778BB}" type="slidenum">
              <a:rPr lang="en-US" smtClean="0"/>
              <a:pPr/>
              <a:t>11</a:t>
            </a:fld>
            <a:endParaRPr lang="en-US" dirty="0"/>
          </a:p>
        </p:txBody>
      </p:sp>
    </p:spTree>
    <p:extLst>
      <p:ext uri="{BB962C8B-B14F-4D97-AF65-F5344CB8AC3E}">
        <p14:creationId xmlns:p14="http://schemas.microsoft.com/office/powerpoint/2010/main" val="229608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E33B94-9F3C-039B-841A-24C87494F20D}"/>
              </a:ext>
            </a:extLst>
          </p:cNvPr>
          <p:cNvSpPr>
            <a:spLocks noGrp="1"/>
          </p:cNvSpPr>
          <p:nvPr>
            <p:ph type="body" sz="quarter" idx="18"/>
          </p:nvPr>
        </p:nvSpPr>
        <p:spPr>
          <a:xfrm>
            <a:off x="463648" y="1263316"/>
            <a:ext cx="11194952" cy="4283242"/>
          </a:xfrm>
        </p:spPr>
        <p:txBody>
          <a:bodyPr>
            <a:normAutofit/>
          </a:bodyPr>
          <a:lstStyle/>
          <a:p>
            <a:pPr marL="0" indent="0">
              <a:spcBef>
                <a:spcPts val="1200"/>
              </a:spcBef>
              <a:spcAft>
                <a:spcPts val="1200"/>
              </a:spcAft>
              <a:buNone/>
            </a:pPr>
            <a:r>
              <a:rPr lang="en-US" sz="2600" dirty="0"/>
              <a:t>Each evaluation should have a </a:t>
            </a:r>
            <a:r>
              <a:rPr lang="en-US" sz="2600" i="1" dirty="0"/>
              <a:t>primary </a:t>
            </a:r>
            <a:r>
              <a:rPr lang="en-US" sz="2600" dirty="0"/>
              <a:t>purpose around which it can be designed and planned.</a:t>
            </a:r>
          </a:p>
          <a:p>
            <a:pPr>
              <a:spcBef>
                <a:spcPts val="1200"/>
              </a:spcBef>
              <a:spcAft>
                <a:spcPts val="1200"/>
              </a:spcAft>
            </a:pPr>
            <a:r>
              <a:rPr lang="en-US" sz="2400" dirty="0"/>
              <a:t>Why is the evaluation being done? What do you want to learn? </a:t>
            </a:r>
          </a:p>
          <a:p>
            <a:pPr>
              <a:spcBef>
                <a:spcPts val="1200"/>
              </a:spcBef>
              <a:spcAft>
                <a:spcPts val="1200"/>
              </a:spcAft>
            </a:pPr>
            <a:r>
              <a:rPr lang="en-US" sz="2400" dirty="0"/>
              <a:t>How will the results be used? By whom? </a:t>
            </a:r>
          </a:p>
          <a:p>
            <a:pPr>
              <a:spcBef>
                <a:spcPts val="1200"/>
              </a:spcBef>
              <a:spcAft>
                <a:spcPts val="1200"/>
              </a:spcAft>
            </a:pPr>
            <a:r>
              <a:rPr lang="en-US" sz="2400" dirty="0"/>
              <a:t>Additional things to consider: </a:t>
            </a:r>
          </a:p>
          <a:p>
            <a:pPr lvl="1"/>
            <a:r>
              <a:rPr lang="en-US" sz="2000" dirty="0"/>
              <a:t>Specific program requirements</a:t>
            </a:r>
          </a:p>
          <a:p>
            <a:pPr lvl="1"/>
            <a:r>
              <a:rPr lang="en-US" sz="2000" dirty="0"/>
              <a:t>Resources available to carry out the evaluation</a:t>
            </a:r>
          </a:p>
          <a:p>
            <a:endParaRPr lang="en-US" dirty="0"/>
          </a:p>
        </p:txBody>
      </p:sp>
      <p:sp>
        <p:nvSpPr>
          <p:cNvPr id="3" name="Title 2">
            <a:extLst>
              <a:ext uri="{FF2B5EF4-FFF2-40B4-BE49-F238E27FC236}">
                <a16:creationId xmlns:a16="http://schemas.microsoft.com/office/drawing/2014/main" id="{74DF88DD-E166-CC39-AE03-695D95A42E80}"/>
              </a:ext>
            </a:extLst>
          </p:cNvPr>
          <p:cNvSpPr>
            <a:spLocks noGrp="1"/>
          </p:cNvSpPr>
          <p:nvPr>
            <p:ph type="title"/>
          </p:nvPr>
        </p:nvSpPr>
        <p:spPr/>
        <p:txBody>
          <a:bodyPr>
            <a:normAutofit fontScale="90000"/>
          </a:bodyPr>
          <a:lstStyle/>
          <a:p>
            <a:r>
              <a:rPr lang="en-US" dirty="0"/>
              <a:t>Step 2: Define Purpose and Scope</a:t>
            </a:r>
          </a:p>
        </p:txBody>
      </p:sp>
      <p:sp>
        <p:nvSpPr>
          <p:cNvPr id="5" name="Date Placeholder 4">
            <a:extLst>
              <a:ext uri="{FF2B5EF4-FFF2-40B4-BE49-F238E27FC236}">
                <a16:creationId xmlns:a16="http://schemas.microsoft.com/office/drawing/2014/main" id="{B1803268-886A-06BB-BDD4-E1A6BC09EB66}"/>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1118863B-1E43-EB90-41B5-3F8DD4BD3B13}"/>
              </a:ext>
            </a:extLst>
          </p:cNvPr>
          <p:cNvSpPr>
            <a:spLocks noGrp="1"/>
          </p:cNvSpPr>
          <p:nvPr>
            <p:ph type="sldNum" sz="quarter" idx="21"/>
          </p:nvPr>
        </p:nvSpPr>
        <p:spPr/>
        <p:txBody>
          <a:bodyPr/>
          <a:lstStyle/>
          <a:p>
            <a:r>
              <a:rPr lang="en-US"/>
              <a:t>  </a:t>
            </a:r>
            <a:fld id="{E0E21186-8CC3-194A-9753-0BBC1EC778BB}" type="slidenum">
              <a:rPr lang="en-US" smtClean="0"/>
              <a:pPr/>
              <a:t>12</a:t>
            </a:fld>
            <a:endParaRPr lang="en-US" dirty="0"/>
          </a:p>
        </p:txBody>
      </p:sp>
    </p:spTree>
    <p:extLst>
      <p:ext uri="{BB962C8B-B14F-4D97-AF65-F5344CB8AC3E}">
        <p14:creationId xmlns:p14="http://schemas.microsoft.com/office/powerpoint/2010/main" val="173311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D8AB9-C567-237B-E4C6-53654A1FDEA2}"/>
              </a:ext>
            </a:extLst>
          </p:cNvPr>
          <p:cNvSpPr>
            <a:spLocks noGrp="1"/>
          </p:cNvSpPr>
          <p:nvPr>
            <p:ph type="title"/>
          </p:nvPr>
        </p:nvSpPr>
        <p:spPr/>
        <p:txBody>
          <a:bodyPr>
            <a:normAutofit fontScale="90000"/>
          </a:bodyPr>
          <a:lstStyle/>
          <a:p>
            <a:r>
              <a:rPr lang="en-US" dirty="0"/>
              <a:t>Step 2: Define Purpose and Scope</a:t>
            </a:r>
          </a:p>
        </p:txBody>
      </p:sp>
      <p:sp>
        <p:nvSpPr>
          <p:cNvPr id="5" name="Date Placeholder 4">
            <a:extLst>
              <a:ext uri="{FF2B5EF4-FFF2-40B4-BE49-F238E27FC236}">
                <a16:creationId xmlns:a16="http://schemas.microsoft.com/office/drawing/2014/main" id="{156AFECB-7339-C754-87DE-66D19558AB66}"/>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9383EB5D-A940-AD2F-18F9-A9DC9A4CA588}"/>
              </a:ext>
            </a:extLst>
          </p:cNvPr>
          <p:cNvSpPr>
            <a:spLocks noGrp="1"/>
          </p:cNvSpPr>
          <p:nvPr>
            <p:ph type="sldNum" sz="quarter" idx="21"/>
          </p:nvPr>
        </p:nvSpPr>
        <p:spPr/>
        <p:txBody>
          <a:bodyPr/>
          <a:lstStyle/>
          <a:p>
            <a:r>
              <a:rPr lang="en-US"/>
              <a:t>  </a:t>
            </a:r>
            <a:fld id="{E0E21186-8CC3-194A-9753-0BBC1EC778BB}" type="slidenum">
              <a:rPr lang="en-US" smtClean="0"/>
              <a:pPr/>
              <a:t>13</a:t>
            </a:fld>
            <a:endParaRPr lang="en-US" dirty="0"/>
          </a:p>
        </p:txBody>
      </p:sp>
      <p:pic>
        <p:nvPicPr>
          <p:cNvPr id="7" name="Content Placeholder 5" descr="P:\DTP\SURVEY\ECON\AmeriCorps Grantee Evaluation Monitoring &amp; Guidance Project\Kim Nguyen_graphics\mapping questions and indicators to logic model.jpg">
            <a:extLst>
              <a:ext uri="{FF2B5EF4-FFF2-40B4-BE49-F238E27FC236}">
                <a16:creationId xmlns:a16="http://schemas.microsoft.com/office/drawing/2014/main" id="{7CA404C7-B311-2114-4D4A-D27450D37810}"/>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4508" y="986141"/>
            <a:ext cx="8203734" cy="5102239"/>
          </a:xfrm>
          <a:prstGeom prst="rect">
            <a:avLst/>
          </a:prstGeom>
          <a:noFill/>
          <a:ln>
            <a:noFill/>
          </a:ln>
        </p:spPr>
      </p:pic>
    </p:spTree>
    <p:extLst>
      <p:ext uri="{BB962C8B-B14F-4D97-AF65-F5344CB8AC3E}">
        <p14:creationId xmlns:p14="http://schemas.microsoft.com/office/powerpoint/2010/main" val="114491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FB3D3-94AC-DDDC-C079-800A087B1AEE}"/>
              </a:ext>
            </a:extLst>
          </p:cNvPr>
          <p:cNvSpPr>
            <a:spLocks noGrp="1"/>
          </p:cNvSpPr>
          <p:nvPr>
            <p:ph type="body" sz="quarter" idx="18"/>
          </p:nvPr>
        </p:nvSpPr>
        <p:spPr>
          <a:xfrm>
            <a:off x="463648" y="1383632"/>
            <a:ext cx="11243078" cy="4319336"/>
          </a:xfrm>
        </p:spPr>
        <p:txBody>
          <a:bodyPr>
            <a:normAutofit/>
          </a:bodyPr>
          <a:lstStyle/>
          <a:p>
            <a:pPr marL="0" indent="0">
              <a:buNone/>
            </a:pPr>
            <a:r>
              <a:rPr lang="en-US" sz="2000" dirty="0"/>
              <a:t>Exercise</a:t>
            </a:r>
          </a:p>
          <a:p>
            <a:pPr marL="0" indent="0">
              <a:buNone/>
            </a:pPr>
            <a:endParaRPr lang="en-US" sz="2000" dirty="0"/>
          </a:p>
          <a:p>
            <a:pPr marL="0" indent="0">
              <a:buNone/>
            </a:pPr>
            <a:r>
              <a:rPr lang="en-US" sz="2000" dirty="0"/>
              <a:t>The hypothetical veterans program is designed to address unemployment among veterans and their spouses as well as their transition into civilian work and community life. </a:t>
            </a:r>
          </a:p>
          <a:p>
            <a:pPr marL="0" indent="0">
              <a:buNone/>
            </a:pPr>
            <a:endParaRPr lang="en-US" sz="2000" dirty="0"/>
          </a:p>
          <a:p>
            <a:pPr marL="0" indent="0">
              <a:buNone/>
            </a:pPr>
            <a:r>
              <a:rPr lang="en-US" sz="2000" b="1" dirty="0"/>
              <a:t>Using the logic model developed for the veterans program, what might be some potential research questions? </a:t>
            </a:r>
          </a:p>
          <a:p>
            <a:endParaRPr lang="en-US" sz="2000" dirty="0"/>
          </a:p>
        </p:txBody>
      </p:sp>
      <p:sp>
        <p:nvSpPr>
          <p:cNvPr id="3" name="Title 2">
            <a:extLst>
              <a:ext uri="{FF2B5EF4-FFF2-40B4-BE49-F238E27FC236}">
                <a16:creationId xmlns:a16="http://schemas.microsoft.com/office/drawing/2014/main" id="{42AC6908-71F5-971B-6349-073869C43397}"/>
              </a:ext>
            </a:extLst>
          </p:cNvPr>
          <p:cNvSpPr>
            <a:spLocks noGrp="1"/>
          </p:cNvSpPr>
          <p:nvPr>
            <p:ph type="title"/>
          </p:nvPr>
        </p:nvSpPr>
        <p:spPr>
          <a:xfrm>
            <a:off x="463648" y="567041"/>
            <a:ext cx="8734140" cy="419100"/>
          </a:xfrm>
        </p:spPr>
        <p:txBody>
          <a:bodyPr>
            <a:normAutofit fontScale="90000"/>
          </a:bodyPr>
          <a:lstStyle/>
          <a:p>
            <a:r>
              <a:rPr lang="en-US" dirty="0"/>
              <a:t>Group Exercise: Develop Research Questions for a Veterans Job Readiness Program</a:t>
            </a:r>
          </a:p>
        </p:txBody>
      </p:sp>
      <p:sp>
        <p:nvSpPr>
          <p:cNvPr id="5" name="Date Placeholder 4">
            <a:extLst>
              <a:ext uri="{FF2B5EF4-FFF2-40B4-BE49-F238E27FC236}">
                <a16:creationId xmlns:a16="http://schemas.microsoft.com/office/drawing/2014/main" id="{4ABBA9A2-2465-B534-04E8-398B3F4F55EC}"/>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B49A6E05-7D22-613D-498A-35BA6E5F61ED}"/>
              </a:ext>
            </a:extLst>
          </p:cNvPr>
          <p:cNvSpPr>
            <a:spLocks noGrp="1"/>
          </p:cNvSpPr>
          <p:nvPr>
            <p:ph type="sldNum" sz="quarter" idx="21"/>
          </p:nvPr>
        </p:nvSpPr>
        <p:spPr/>
        <p:txBody>
          <a:bodyPr/>
          <a:lstStyle/>
          <a:p>
            <a:r>
              <a:rPr lang="en-US"/>
              <a:t>  </a:t>
            </a:r>
            <a:fld id="{E0E21186-8CC3-194A-9753-0BBC1EC778BB}" type="slidenum">
              <a:rPr lang="en-US" smtClean="0"/>
              <a:pPr/>
              <a:t>14</a:t>
            </a:fld>
            <a:endParaRPr lang="en-US" dirty="0"/>
          </a:p>
        </p:txBody>
      </p:sp>
    </p:spTree>
    <p:extLst>
      <p:ext uri="{BB962C8B-B14F-4D97-AF65-F5344CB8AC3E}">
        <p14:creationId xmlns:p14="http://schemas.microsoft.com/office/powerpoint/2010/main" val="119847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9546E-168D-BCD1-2BD9-6EEAC99B4530}"/>
              </a:ext>
            </a:extLst>
          </p:cNvPr>
          <p:cNvSpPr>
            <a:spLocks noGrp="1"/>
          </p:cNvSpPr>
          <p:nvPr>
            <p:ph type="body" sz="quarter" idx="18"/>
          </p:nvPr>
        </p:nvSpPr>
        <p:spPr>
          <a:xfrm>
            <a:off x="463648" y="1503947"/>
            <a:ext cx="10920038" cy="3709065"/>
          </a:xfrm>
        </p:spPr>
        <p:txBody>
          <a:bodyPr>
            <a:normAutofit/>
          </a:bodyPr>
          <a:lstStyle/>
          <a:p>
            <a:pPr marL="0" lvl="0" indent="0">
              <a:spcBef>
                <a:spcPts val="1200"/>
              </a:spcBef>
              <a:spcAft>
                <a:spcPts val="1200"/>
              </a:spcAft>
              <a:buNone/>
            </a:pPr>
            <a:r>
              <a:rPr lang="en-US" sz="2400" dirty="0"/>
              <a:t>Common cost categories:</a:t>
            </a:r>
          </a:p>
          <a:p>
            <a:r>
              <a:rPr lang="en-US" sz="2400" dirty="0"/>
              <a:t>Staff time </a:t>
            </a:r>
          </a:p>
          <a:p>
            <a:r>
              <a:rPr lang="en-US" sz="2400" dirty="0"/>
              <a:t>Materials, equipment, and supplies</a:t>
            </a:r>
          </a:p>
          <a:p>
            <a:r>
              <a:rPr lang="en-US" sz="2400" dirty="0"/>
              <a:t>Travel</a:t>
            </a:r>
          </a:p>
          <a:p>
            <a:r>
              <a:rPr lang="en-US" sz="2400" dirty="0"/>
              <a:t>Data collection</a:t>
            </a:r>
          </a:p>
          <a:p>
            <a:endParaRPr lang="en-US" sz="2400" dirty="0"/>
          </a:p>
        </p:txBody>
      </p:sp>
      <p:sp>
        <p:nvSpPr>
          <p:cNvPr id="3" name="Title 2">
            <a:extLst>
              <a:ext uri="{FF2B5EF4-FFF2-40B4-BE49-F238E27FC236}">
                <a16:creationId xmlns:a16="http://schemas.microsoft.com/office/drawing/2014/main" id="{BC35224C-BA40-0164-5198-FD9427FF5CE9}"/>
              </a:ext>
            </a:extLst>
          </p:cNvPr>
          <p:cNvSpPr>
            <a:spLocks noGrp="1"/>
          </p:cNvSpPr>
          <p:nvPr>
            <p:ph type="title"/>
          </p:nvPr>
        </p:nvSpPr>
        <p:spPr>
          <a:xfrm>
            <a:off x="463648" y="584083"/>
            <a:ext cx="6082862" cy="419100"/>
          </a:xfrm>
        </p:spPr>
        <p:txBody>
          <a:bodyPr>
            <a:normAutofit fontScale="90000"/>
          </a:bodyPr>
          <a:lstStyle/>
          <a:p>
            <a:r>
              <a:rPr lang="en-US" dirty="0"/>
              <a:t>Step 3: Budget for an Evaluation</a:t>
            </a:r>
          </a:p>
        </p:txBody>
      </p:sp>
      <p:sp>
        <p:nvSpPr>
          <p:cNvPr id="5" name="Date Placeholder 4">
            <a:extLst>
              <a:ext uri="{FF2B5EF4-FFF2-40B4-BE49-F238E27FC236}">
                <a16:creationId xmlns:a16="http://schemas.microsoft.com/office/drawing/2014/main" id="{BD52C980-5550-7EBE-28BD-2C1A036EAA31}"/>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8C1CEDEA-B227-4C3E-CF95-98BB697A0CA3}"/>
              </a:ext>
            </a:extLst>
          </p:cNvPr>
          <p:cNvSpPr>
            <a:spLocks noGrp="1"/>
          </p:cNvSpPr>
          <p:nvPr>
            <p:ph type="sldNum" sz="quarter" idx="21"/>
          </p:nvPr>
        </p:nvSpPr>
        <p:spPr/>
        <p:txBody>
          <a:bodyPr/>
          <a:lstStyle/>
          <a:p>
            <a:r>
              <a:rPr lang="en-US"/>
              <a:t>  </a:t>
            </a:r>
            <a:fld id="{E0E21186-8CC3-194A-9753-0BBC1EC778BB}" type="slidenum">
              <a:rPr lang="en-US" smtClean="0"/>
              <a:pPr/>
              <a:t>15</a:t>
            </a:fld>
            <a:endParaRPr lang="en-US" dirty="0"/>
          </a:p>
        </p:txBody>
      </p:sp>
    </p:spTree>
    <p:extLst>
      <p:ext uri="{BB962C8B-B14F-4D97-AF65-F5344CB8AC3E}">
        <p14:creationId xmlns:p14="http://schemas.microsoft.com/office/powerpoint/2010/main" val="131668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2F142-65D8-6C7A-A892-50F42D8FF61F}"/>
              </a:ext>
            </a:extLst>
          </p:cNvPr>
          <p:cNvSpPr>
            <a:spLocks noGrp="1"/>
          </p:cNvSpPr>
          <p:nvPr>
            <p:ph type="body" sz="quarter" idx="18"/>
          </p:nvPr>
        </p:nvSpPr>
        <p:spPr>
          <a:xfrm>
            <a:off x="463647" y="1323473"/>
            <a:ext cx="11350571" cy="4656221"/>
          </a:xfrm>
        </p:spPr>
        <p:txBody>
          <a:bodyPr>
            <a:normAutofit lnSpcReduction="10000"/>
          </a:bodyPr>
          <a:lstStyle/>
          <a:p>
            <a:pPr marL="0" indent="0">
              <a:spcBef>
                <a:spcPts val="900"/>
              </a:spcBef>
              <a:buNone/>
            </a:pPr>
            <a:r>
              <a:rPr lang="en-US" sz="2400" dirty="0"/>
              <a:t>Consider questions of:</a:t>
            </a:r>
          </a:p>
          <a:p>
            <a:pPr lvl="0">
              <a:spcAft>
                <a:spcPts val="1200"/>
              </a:spcAft>
            </a:pPr>
            <a:r>
              <a:rPr lang="en-US" sz="2400" dirty="0"/>
              <a:t>Who will conduct it?</a:t>
            </a:r>
          </a:p>
          <a:p>
            <a:pPr lvl="1">
              <a:spcAft>
                <a:spcPts val="1200"/>
              </a:spcAft>
            </a:pPr>
            <a:r>
              <a:rPr lang="en-US" sz="2000" dirty="0"/>
              <a:t>If </a:t>
            </a:r>
            <a:r>
              <a:rPr lang="en-US" sz="2000" i="1" dirty="0"/>
              <a:t>external evaluator</a:t>
            </a:r>
            <a:r>
              <a:rPr lang="en-US" sz="2000" dirty="0"/>
              <a:t>, consider what services are and are not included in their cost</a:t>
            </a:r>
          </a:p>
          <a:p>
            <a:pPr lvl="1">
              <a:spcAft>
                <a:spcPts val="1200"/>
              </a:spcAft>
            </a:pPr>
            <a:r>
              <a:rPr lang="en-US" sz="2000" dirty="0"/>
              <a:t>If </a:t>
            </a:r>
            <a:r>
              <a:rPr lang="en-US" sz="2000" i="1" dirty="0"/>
              <a:t>own staff</a:t>
            </a:r>
            <a:r>
              <a:rPr lang="en-US" sz="2000" dirty="0"/>
              <a:t>, consider cost of time spent on evaluation relative to programmatic tasks</a:t>
            </a:r>
          </a:p>
          <a:p>
            <a:pPr lvl="0">
              <a:spcAft>
                <a:spcPts val="1200"/>
              </a:spcAft>
            </a:pPr>
            <a:r>
              <a:rPr lang="en-US" sz="2400" dirty="0"/>
              <a:t>What will it include and how will it be conducted?</a:t>
            </a:r>
          </a:p>
          <a:p>
            <a:pPr lvl="0">
              <a:spcAft>
                <a:spcPts val="1200"/>
              </a:spcAft>
            </a:pPr>
            <a:r>
              <a:rPr lang="en-US" sz="2400" dirty="0"/>
              <a:t>Will it involve new data collection? </a:t>
            </a:r>
          </a:p>
          <a:p>
            <a:pPr lvl="1">
              <a:spcAft>
                <a:spcPts val="1200"/>
              </a:spcAft>
            </a:pPr>
            <a:r>
              <a:rPr lang="en-US" sz="2000" dirty="0"/>
              <a:t>If so, at what time points and where?</a:t>
            </a:r>
          </a:p>
          <a:p>
            <a:pPr>
              <a:spcAft>
                <a:spcPts val="1200"/>
              </a:spcAft>
            </a:pPr>
            <a:r>
              <a:rPr lang="en-US" sz="2400" dirty="0"/>
              <a:t>Who will manage it? </a:t>
            </a:r>
          </a:p>
          <a:p>
            <a:endParaRPr lang="en-US" dirty="0"/>
          </a:p>
        </p:txBody>
      </p:sp>
      <p:sp>
        <p:nvSpPr>
          <p:cNvPr id="3" name="Title 2">
            <a:extLst>
              <a:ext uri="{FF2B5EF4-FFF2-40B4-BE49-F238E27FC236}">
                <a16:creationId xmlns:a16="http://schemas.microsoft.com/office/drawing/2014/main" id="{66C7C828-1A67-5CDC-6108-87F6E6333F65}"/>
              </a:ext>
            </a:extLst>
          </p:cNvPr>
          <p:cNvSpPr>
            <a:spLocks noGrp="1"/>
          </p:cNvSpPr>
          <p:nvPr>
            <p:ph type="title"/>
          </p:nvPr>
        </p:nvSpPr>
        <p:spPr/>
        <p:txBody>
          <a:bodyPr>
            <a:normAutofit fontScale="90000"/>
          </a:bodyPr>
          <a:lstStyle/>
          <a:p>
            <a:r>
              <a:rPr lang="en-US" dirty="0"/>
              <a:t>Step 3: Budget for an evaluation</a:t>
            </a:r>
          </a:p>
        </p:txBody>
      </p:sp>
      <p:sp>
        <p:nvSpPr>
          <p:cNvPr id="5" name="Date Placeholder 4">
            <a:extLst>
              <a:ext uri="{FF2B5EF4-FFF2-40B4-BE49-F238E27FC236}">
                <a16:creationId xmlns:a16="http://schemas.microsoft.com/office/drawing/2014/main" id="{113D0164-0B05-5858-3D02-C81F507864A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D5FA9AC7-B979-2EC2-4389-72D16EF930D8}"/>
              </a:ext>
            </a:extLst>
          </p:cNvPr>
          <p:cNvSpPr>
            <a:spLocks noGrp="1"/>
          </p:cNvSpPr>
          <p:nvPr>
            <p:ph type="sldNum" sz="quarter" idx="21"/>
          </p:nvPr>
        </p:nvSpPr>
        <p:spPr/>
        <p:txBody>
          <a:bodyPr/>
          <a:lstStyle/>
          <a:p>
            <a:r>
              <a:rPr lang="en-US"/>
              <a:t>  </a:t>
            </a:r>
            <a:fld id="{E0E21186-8CC3-194A-9753-0BBC1EC778BB}" type="slidenum">
              <a:rPr lang="en-US" smtClean="0"/>
              <a:pPr/>
              <a:t>16</a:t>
            </a:fld>
            <a:endParaRPr lang="en-US" dirty="0"/>
          </a:p>
        </p:txBody>
      </p:sp>
    </p:spTree>
    <p:extLst>
      <p:ext uri="{BB962C8B-B14F-4D97-AF65-F5344CB8AC3E}">
        <p14:creationId xmlns:p14="http://schemas.microsoft.com/office/powerpoint/2010/main" val="228253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64F42-85DF-506D-A825-E1AC8C998879}"/>
              </a:ext>
            </a:extLst>
          </p:cNvPr>
          <p:cNvSpPr>
            <a:spLocks noGrp="1"/>
          </p:cNvSpPr>
          <p:nvPr>
            <p:ph type="body" sz="quarter" idx="18"/>
          </p:nvPr>
        </p:nvSpPr>
        <p:spPr>
          <a:xfrm>
            <a:off x="463648" y="1323474"/>
            <a:ext cx="10920038" cy="3889538"/>
          </a:xfrm>
        </p:spPr>
        <p:txBody>
          <a:bodyPr>
            <a:normAutofit/>
          </a:bodyPr>
          <a:lstStyle/>
          <a:p>
            <a:pPr>
              <a:spcBef>
                <a:spcPts val="1200"/>
              </a:spcBef>
              <a:spcAft>
                <a:spcPts val="1200"/>
              </a:spcAft>
            </a:pPr>
            <a:r>
              <a:rPr lang="en-US" sz="2400" dirty="0"/>
              <a:t>An evaluator is an individual or team of people responsible for leading the evaluation.</a:t>
            </a:r>
          </a:p>
          <a:p>
            <a:pPr>
              <a:spcBef>
                <a:spcPts val="1200"/>
              </a:spcBef>
              <a:spcAft>
                <a:spcPts val="1200"/>
              </a:spcAft>
            </a:pPr>
            <a:r>
              <a:rPr lang="en-US" sz="2400" dirty="0"/>
              <a:t>Potential options for an evaluator include:</a:t>
            </a:r>
          </a:p>
          <a:p>
            <a:pPr lvl="1">
              <a:spcAft>
                <a:spcPts val="1200"/>
              </a:spcAft>
            </a:pPr>
            <a:r>
              <a:rPr lang="en-US" sz="2000" dirty="0"/>
              <a:t>An external source (e.g., consulting firm, college or university personnel, independent consultant)</a:t>
            </a:r>
          </a:p>
          <a:p>
            <a:pPr lvl="1">
              <a:spcAft>
                <a:spcPts val="1200"/>
              </a:spcAft>
            </a:pPr>
            <a:r>
              <a:rPr lang="en-US" sz="2000" dirty="0"/>
              <a:t>An internal source - program staff member(s)</a:t>
            </a:r>
          </a:p>
          <a:p>
            <a:endParaRPr lang="en-US" dirty="0"/>
          </a:p>
        </p:txBody>
      </p:sp>
      <p:sp>
        <p:nvSpPr>
          <p:cNvPr id="3" name="Title 2">
            <a:extLst>
              <a:ext uri="{FF2B5EF4-FFF2-40B4-BE49-F238E27FC236}">
                <a16:creationId xmlns:a16="http://schemas.microsoft.com/office/drawing/2014/main" id="{D79CC861-B84D-AF3D-DF85-AD2EB30D27ED}"/>
              </a:ext>
            </a:extLst>
          </p:cNvPr>
          <p:cNvSpPr>
            <a:spLocks noGrp="1"/>
          </p:cNvSpPr>
          <p:nvPr>
            <p:ph type="title"/>
          </p:nvPr>
        </p:nvSpPr>
        <p:spPr/>
        <p:txBody>
          <a:bodyPr>
            <a:normAutofit fontScale="90000"/>
          </a:bodyPr>
          <a:lstStyle/>
          <a:p>
            <a:r>
              <a:rPr lang="en-US" dirty="0"/>
              <a:t>Step 4: Select an Evaluator</a:t>
            </a:r>
          </a:p>
        </p:txBody>
      </p:sp>
      <p:sp>
        <p:nvSpPr>
          <p:cNvPr id="5" name="Date Placeholder 4">
            <a:extLst>
              <a:ext uri="{FF2B5EF4-FFF2-40B4-BE49-F238E27FC236}">
                <a16:creationId xmlns:a16="http://schemas.microsoft.com/office/drawing/2014/main" id="{7FF79EEE-8C70-3AC9-0276-A8C4B28393ED}"/>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3B8E4A75-6A74-994B-43A1-D4F1672C847E}"/>
              </a:ext>
            </a:extLst>
          </p:cNvPr>
          <p:cNvSpPr>
            <a:spLocks noGrp="1"/>
          </p:cNvSpPr>
          <p:nvPr>
            <p:ph type="sldNum" sz="quarter" idx="21"/>
          </p:nvPr>
        </p:nvSpPr>
        <p:spPr/>
        <p:txBody>
          <a:bodyPr/>
          <a:lstStyle/>
          <a:p>
            <a:r>
              <a:rPr lang="en-US"/>
              <a:t>  </a:t>
            </a:r>
            <a:fld id="{E0E21186-8CC3-194A-9753-0BBC1EC778BB}" type="slidenum">
              <a:rPr lang="en-US" smtClean="0"/>
              <a:pPr/>
              <a:t>17</a:t>
            </a:fld>
            <a:endParaRPr lang="en-US" dirty="0"/>
          </a:p>
        </p:txBody>
      </p:sp>
    </p:spTree>
    <p:extLst>
      <p:ext uri="{BB962C8B-B14F-4D97-AF65-F5344CB8AC3E}">
        <p14:creationId xmlns:p14="http://schemas.microsoft.com/office/powerpoint/2010/main" val="155448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48ED2-2AFB-C728-2063-D767FDF758F3}"/>
              </a:ext>
            </a:extLst>
          </p:cNvPr>
          <p:cNvSpPr>
            <a:spLocks noGrp="1"/>
          </p:cNvSpPr>
          <p:nvPr>
            <p:ph type="body" sz="quarter" idx="18"/>
          </p:nvPr>
        </p:nvSpPr>
        <p:spPr>
          <a:xfrm>
            <a:off x="463648" y="1299411"/>
            <a:ext cx="11054294" cy="4608094"/>
          </a:xfrm>
        </p:spPr>
        <p:txBody>
          <a:bodyPr>
            <a:normAutofit fontScale="92500" lnSpcReduction="20000"/>
          </a:bodyPr>
          <a:lstStyle/>
          <a:p>
            <a:pPr marL="0" indent="0">
              <a:spcBef>
                <a:spcPts val="1200"/>
              </a:spcBef>
              <a:spcAft>
                <a:spcPts val="1200"/>
              </a:spcAft>
              <a:buNone/>
            </a:pPr>
            <a:r>
              <a:rPr lang="en-US" sz="2600" dirty="0"/>
              <a:t>A key decision is whether to use an internal staff member or to rely on an external evaluator. </a:t>
            </a:r>
          </a:p>
          <a:p>
            <a:pPr>
              <a:spcAft>
                <a:spcPts val="1200"/>
              </a:spcAft>
            </a:pPr>
            <a:r>
              <a:rPr lang="en-US" sz="2600" dirty="0"/>
              <a:t>Consider what expertise is needed</a:t>
            </a:r>
          </a:p>
          <a:p>
            <a:pPr lvl="1">
              <a:spcAft>
                <a:spcPts val="1200"/>
              </a:spcAft>
            </a:pPr>
            <a:r>
              <a:rPr lang="en-US" sz="2200" dirty="0"/>
              <a:t>Scope and complexity may demand expertise outside of your program staff</a:t>
            </a:r>
          </a:p>
          <a:p>
            <a:pPr>
              <a:spcAft>
                <a:spcPts val="1200"/>
              </a:spcAft>
            </a:pPr>
            <a:r>
              <a:rPr lang="en-US" sz="2600" dirty="0"/>
              <a:t>Check your funder’s requirements </a:t>
            </a:r>
          </a:p>
          <a:p>
            <a:pPr lvl="1">
              <a:spcAft>
                <a:spcPts val="1200"/>
              </a:spcAft>
            </a:pPr>
            <a:r>
              <a:rPr lang="en-US" sz="2200" dirty="0"/>
              <a:t>Funders may require an external evaluation to ensure objectivity (e.g., Required for AmeriCorps ASN grantees receiving &gt;$500,000 annually)</a:t>
            </a:r>
          </a:p>
          <a:p>
            <a:pPr>
              <a:spcAft>
                <a:spcPts val="1200"/>
              </a:spcAft>
            </a:pPr>
            <a:r>
              <a:rPr lang="en-US" sz="2600" dirty="0"/>
              <a:t>Consider financial and staff time implications</a:t>
            </a:r>
          </a:p>
          <a:p>
            <a:pPr lvl="1">
              <a:spcAft>
                <a:spcPts val="1200"/>
              </a:spcAft>
            </a:pPr>
            <a:r>
              <a:rPr lang="en-US" sz="2200" dirty="0"/>
              <a:t>Both types of evaluations have cost implications, whether financial or staff time</a:t>
            </a:r>
            <a:endParaRPr lang="en-US" sz="2000" dirty="0"/>
          </a:p>
          <a:p>
            <a:endParaRPr lang="en-US" dirty="0"/>
          </a:p>
        </p:txBody>
      </p:sp>
      <p:sp>
        <p:nvSpPr>
          <p:cNvPr id="3" name="Title 2">
            <a:extLst>
              <a:ext uri="{FF2B5EF4-FFF2-40B4-BE49-F238E27FC236}">
                <a16:creationId xmlns:a16="http://schemas.microsoft.com/office/drawing/2014/main" id="{9F8A3E91-6895-4E5A-84D1-9D58686DB738}"/>
              </a:ext>
            </a:extLst>
          </p:cNvPr>
          <p:cNvSpPr>
            <a:spLocks noGrp="1"/>
          </p:cNvSpPr>
          <p:nvPr>
            <p:ph type="title"/>
          </p:nvPr>
        </p:nvSpPr>
        <p:spPr/>
        <p:txBody>
          <a:bodyPr>
            <a:normAutofit fontScale="90000"/>
          </a:bodyPr>
          <a:lstStyle/>
          <a:p>
            <a:r>
              <a:rPr lang="en-US" dirty="0"/>
              <a:t>Step 4: Select an Evaluator</a:t>
            </a:r>
          </a:p>
        </p:txBody>
      </p:sp>
      <p:sp>
        <p:nvSpPr>
          <p:cNvPr id="5" name="Date Placeholder 4">
            <a:extLst>
              <a:ext uri="{FF2B5EF4-FFF2-40B4-BE49-F238E27FC236}">
                <a16:creationId xmlns:a16="http://schemas.microsoft.com/office/drawing/2014/main" id="{17371D05-0295-8FCA-B589-DE157D9F615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AEE35E0C-3A1E-909E-2C91-B5DF35CF36DE}"/>
              </a:ext>
            </a:extLst>
          </p:cNvPr>
          <p:cNvSpPr>
            <a:spLocks noGrp="1"/>
          </p:cNvSpPr>
          <p:nvPr>
            <p:ph type="sldNum" sz="quarter" idx="21"/>
          </p:nvPr>
        </p:nvSpPr>
        <p:spPr/>
        <p:txBody>
          <a:bodyPr/>
          <a:lstStyle/>
          <a:p>
            <a:r>
              <a:rPr lang="en-US"/>
              <a:t>  </a:t>
            </a:r>
            <a:fld id="{E0E21186-8CC3-194A-9753-0BBC1EC778BB}" type="slidenum">
              <a:rPr lang="en-US" smtClean="0"/>
              <a:pPr/>
              <a:t>18</a:t>
            </a:fld>
            <a:endParaRPr lang="en-US" dirty="0"/>
          </a:p>
        </p:txBody>
      </p:sp>
    </p:spTree>
    <p:extLst>
      <p:ext uri="{BB962C8B-B14F-4D97-AF65-F5344CB8AC3E}">
        <p14:creationId xmlns:p14="http://schemas.microsoft.com/office/powerpoint/2010/main" val="292296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212A8-7EDF-B20A-01F9-EFFFE12B4563}"/>
              </a:ext>
            </a:extLst>
          </p:cNvPr>
          <p:cNvSpPr>
            <a:spLocks noGrp="1"/>
          </p:cNvSpPr>
          <p:nvPr>
            <p:ph type="body" sz="quarter" idx="18"/>
          </p:nvPr>
        </p:nvSpPr>
        <p:spPr>
          <a:xfrm>
            <a:off x="463648" y="1251283"/>
            <a:ext cx="11206984" cy="5164565"/>
          </a:xfrm>
        </p:spPr>
        <p:txBody>
          <a:bodyPr>
            <a:normAutofit fontScale="92500" lnSpcReduction="20000"/>
          </a:bodyPr>
          <a:lstStyle/>
          <a:p>
            <a:pPr>
              <a:spcAft>
                <a:spcPts val="1200"/>
              </a:spcAft>
            </a:pPr>
            <a:r>
              <a:rPr lang="en-US" sz="2600" dirty="0"/>
              <a:t>Certain types of AmeriCorps grantees (i.e., AmeriCorps State and National grantees) may be interested in achieving a specific evidence tier.</a:t>
            </a:r>
          </a:p>
          <a:p>
            <a:pPr lvl="1">
              <a:spcAft>
                <a:spcPts val="1200"/>
              </a:spcAft>
            </a:pPr>
            <a:r>
              <a:rPr lang="en-US" sz="2400" dirty="0"/>
              <a:t>Preliminary evidence- internal or external</a:t>
            </a:r>
          </a:p>
          <a:p>
            <a:pPr lvl="1">
              <a:spcAft>
                <a:spcPts val="1200"/>
              </a:spcAft>
            </a:pPr>
            <a:r>
              <a:rPr lang="en-US" sz="2400" dirty="0"/>
              <a:t>Moderate evidence- external</a:t>
            </a:r>
          </a:p>
          <a:p>
            <a:pPr lvl="1">
              <a:spcAft>
                <a:spcPts val="1200"/>
              </a:spcAft>
            </a:pPr>
            <a:r>
              <a:rPr lang="en-US" sz="2400" dirty="0"/>
              <a:t>Strong evidence- external</a:t>
            </a:r>
            <a:endParaRPr lang="en-US" sz="2600" dirty="0"/>
          </a:p>
          <a:p>
            <a:pPr marL="285750" lvl="1" indent="-285750">
              <a:lnSpc>
                <a:spcPct val="90000"/>
              </a:lnSpc>
              <a:spcBef>
                <a:spcPts val="1000"/>
              </a:spcBef>
              <a:spcAft>
                <a:spcPts val="1200"/>
              </a:spcAft>
              <a:buClr>
                <a:schemeClr val="accent2"/>
              </a:buClr>
              <a:buSzPct val="100000"/>
            </a:pPr>
            <a:r>
              <a:rPr lang="en-US" sz="2600" kern="0" dirty="0"/>
              <a:t>Consider taking a hybrid approach</a:t>
            </a:r>
          </a:p>
          <a:p>
            <a:pPr lvl="1">
              <a:spcAft>
                <a:spcPts val="1200"/>
              </a:spcAft>
            </a:pPr>
            <a:r>
              <a:rPr lang="en-US" sz="2400" dirty="0"/>
              <a:t>Program and external evaluator share evaluation responsibilities</a:t>
            </a:r>
          </a:p>
          <a:p>
            <a:pPr marL="50800" indent="0">
              <a:spcAft>
                <a:spcPts val="1200"/>
              </a:spcAft>
              <a:buNone/>
            </a:pPr>
            <a:endParaRPr lang="en-US" sz="2400" b="0" kern="1200" dirty="0">
              <a:effectLst/>
              <a:latin typeface="Arial" panose="020B0604020202020204" pitchFamily="34" charset="0"/>
              <a:cs typeface="Arial" panose="020B0604020202020204" pitchFamily="34" charset="0"/>
            </a:endParaRPr>
          </a:p>
          <a:p>
            <a:pPr marL="50800" indent="0">
              <a:spcAft>
                <a:spcPts val="1200"/>
              </a:spcAft>
              <a:buNone/>
            </a:pPr>
            <a:r>
              <a:rPr lang="en-US" sz="2400" b="0" kern="1200" dirty="0">
                <a:effectLst/>
                <a:latin typeface="Arial" panose="020B0604020202020204" pitchFamily="34" charset="0"/>
                <a:cs typeface="Arial" panose="020B0604020202020204" pitchFamily="34" charset="0"/>
              </a:rPr>
              <a:t>For more information about these requirements and evidence levels, visit: </a:t>
            </a:r>
            <a:r>
              <a:rPr lang="en-US" sz="2400" kern="1200" dirty="0">
                <a:effectLst/>
                <a:latin typeface="Arial" panose="020B0604020202020204" pitchFamily="34" charset="0"/>
                <a:cs typeface="Arial" panose="020B0604020202020204" pitchFamily="34" charset="0"/>
              </a:rPr>
              <a:t>https://americorps.gov/grantees-sponsors/evaluation-resources</a:t>
            </a:r>
            <a:endParaRPr lang="en-US" sz="24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0C3B8B6A-9EA2-5B47-249B-88F48E3198D7}"/>
              </a:ext>
            </a:extLst>
          </p:cNvPr>
          <p:cNvSpPr>
            <a:spLocks noGrp="1"/>
          </p:cNvSpPr>
          <p:nvPr>
            <p:ph type="title"/>
          </p:nvPr>
        </p:nvSpPr>
        <p:spPr/>
        <p:txBody>
          <a:bodyPr>
            <a:normAutofit fontScale="90000"/>
          </a:bodyPr>
          <a:lstStyle/>
          <a:p>
            <a:r>
              <a:rPr lang="en-US" dirty="0"/>
              <a:t>Step 4: Select an Evaluator</a:t>
            </a:r>
          </a:p>
        </p:txBody>
      </p:sp>
      <p:sp>
        <p:nvSpPr>
          <p:cNvPr id="5" name="Date Placeholder 4">
            <a:extLst>
              <a:ext uri="{FF2B5EF4-FFF2-40B4-BE49-F238E27FC236}">
                <a16:creationId xmlns:a16="http://schemas.microsoft.com/office/drawing/2014/main" id="{F9FF130B-E4AE-BBF9-7428-512D003E7EA0}"/>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F7F8E61F-4A26-27EE-13BB-7A6757888373}"/>
              </a:ext>
            </a:extLst>
          </p:cNvPr>
          <p:cNvSpPr>
            <a:spLocks noGrp="1"/>
          </p:cNvSpPr>
          <p:nvPr>
            <p:ph type="sldNum" sz="quarter" idx="21"/>
          </p:nvPr>
        </p:nvSpPr>
        <p:spPr/>
        <p:txBody>
          <a:bodyPr/>
          <a:lstStyle/>
          <a:p>
            <a:r>
              <a:rPr lang="en-US"/>
              <a:t>  </a:t>
            </a:r>
            <a:fld id="{E0E21186-8CC3-194A-9753-0BBC1EC778BB}" type="slidenum">
              <a:rPr lang="en-US" smtClean="0"/>
              <a:pPr/>
              <a:t>19</a:t>
            </a:fld>
            <a:endParaRPr lang="en-US" dirty="0"/>
          </a:p>
        </p:txBody>
      </p:sp>
    </p:spTree>
    <p:extLst>
      <p:ext uri="{BB962C8B-B14F-4D97-AF65-F5344CB8AC3E}">
        <p14:creationId xmlns:p14="http://schemas.microsoft.com/office/powerpoint/2010/main" val="409129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0369B9-6881-D971-9904-F5E2AD523DD7}"/>
              </a:ext>
            </a:extLst>
          </p:cNvPr>
          <p:cNvSpPr>
            <a:spLocks noGrp="1"/>
          </p:cNvSpPr>
          <p:nvPr>
            <p:ph type="body" sz="quarter" idx="18"/>
          </p:nvPr>
        </p:nvSpPr>
        <p:spPr>
          <a:xfrm>
            <a:off x="463648" y="1315326"/>
            <a:ext cx="10920038" cy="3897686"/>
          </a:xfrm>
        </p:spPr>
        <p:txBody>
          <a:bodyPr>
            <a:noAutofit/>
          </a:bodyPr>
          <a:lstStyle/>
          <a:p>
            <a:pPr marL="0" indent="0">
              <a:spcBef>
                <a:spcPts val="1200"/>
              </a:spcBef>
              <a:spcAft>
                <a:spcPts val="1200"/>
              </a:spcAft>
              <a:buNone/>
            </a:pPr>
            <a:r>
              <a:rPr lang="en-US" sz="2400" dirty="0"/>
              <a:t>By the end of this presentation, you will be able to:</a:t>
            </a:r>
          </a:p>
          <a:p>
            <a:pPr>
              <a:spcBef>
                <a:spcPts val="1200"/>
              </a:spcBef>
              <a:spcAft>
                <a:spcPts val="1200"/>
              </a:spcAft>
            </a:pPr>
            <a:r>
              <a:rPr lang="en-US" sz="2400" dirty="0"/>
              <a:t>Describe the basic steps for conducting an evaluation  </a:t>
            </a:r>
          </a:p>
          <a:p>
            <a:pPr>
              <a:spcBef>
                <a:spcPts val="1200"/>
              </a:spcBef>
              <a:spcAft>
                <a:spcPts val="1200"/>
              </a:spcAft>
            </a:pPr>
            <a:r>
              <a:rPr lang="en-US" sz="2400" dirty="0"/>
              <a:t>Plan for an evaluation</a:t>
            </a:r>
          </a:p>
          <a:p>
            <a:pPr>
              <a:spcBef>
                <a:spcPts val="1200"/>
              </a:spcBef>
              <a:spcAft>
                <a:spcPts val="1200"/>
              </a:spcAft>
            </a:pPr>
            <a:r>
              <a:rPr lang="en-US" sz="2400" dirty="0"/>
              <a:t>Identify the key components of an evaluation plan</a:t>
            </a:r>
          </a:p>
          <a:p>
            <a:pPr>
              <a:spcBef>
                <a:spcPts val="1200"/>
              </a:spcBef>
              <a:spcAft>
                <a:spcPts val="1200"/>
              </a:spcAft>
            </a:pPr>
            <a:r>
              <a:rPr lang="en-US" sz="2400" dirty="0"/>
              <a:t>Identify approaches for collecting and analyzing data</a:t>
            </a:r>
          </a:p>
          <a:p>
            <a:pPr>
              <a:spcBef>
                <a:spcPts val="1200"/>
              </a:spcBef>
              <a:spcAft>
                <a:spcPts val="1200"/>
              </a:spcAft>
            </a:pPr>
            <a:r>
              <a:rPr lang="en-US" sz="2400" dirty="0"/>
              <a:t>Understand how to communicate and apply findings for program improvement</a:t>
            </a:r>
          </a:p>
          <a:p>
            <a:endParaRPr lang="en-US" sz="2400" dirty="0"/>
          </a:p>
        </p:txBody>
      </p:sp>
      <p:sp>
        <p:nvSpPr>
          <p:cNvPr id="2" name="Title 1"/>
          <p:cNvSpPr>
            <a:spLocks noGrp="1"/>
          </p:cNvSpPr>
          <p:nvPr>
            <p:ph type="title"/>
          </p:nvPr>
        </p:nvSpPr>
        <p:spPr/>
        <p:txBody>
          <a:bodyPr>
            <a:normAutofit/>
          </a:bodyPr>
          <a:lstStyle/>
          <a:p>
            <a:r>
              <a:rPr lang="en-US" sz="3000" dirty="0"/>
              <a:t>Learning Objectives</a:t>
            </a:r>
          </a:p>
        </p:txBody>
      </p:sp>
    </p:spTree>
    <p:extLst>
      <p:ext uri="{BB962C8B-B14F-4D97-AF65-F5344CB8AC3E}">
        <p14:creationId xmlns:p14="http://schemas.microsoft.com/office/powerpoint/2010/main" val="1929352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715B-9FAD-FA02-DA66-17F973112624}"/>
              </a:ext>
            </a:extLst>
          </p:cNvPr>
          <p:cNvSpPr>
            <a:spLocks noGrp="1"/>
          </p:cNvSpPr>
          <p:nvPr>
            <p:ph type="body" sz="quarter" idx="18"/>
          </p:nvPr>
        </p:nvSpPr>
        <p:spPr>
          <a:xfrm>
            <a:off x="463647" y="1443789"/>
            <a:ext cx="11219015" cy="4283243"/>
          </a:xfrm>
        </p:spPr>
        <p:txBody>
          <a:bodyPr>
            <a:normAutofit fontScale="92500" lnSpcReduction="20000"/>
          </a:bodyPr>
          <a:lstStyle/>
          <a:p>
            <a:pPr marL="0" indent="0">
              <a:spcBef>
                <a:spcPts val="1200"/>
              </a:spcBef>
              <a:spcAft>
                <a:spcPts val="1200"/>
              </a:spcAft>
              <a:buNone/>
            </a:pPr>
            <a:r>
              <a:rPr lang="en-US" sz="2600" dirty="0"/>
              <a:t>How do you find an external evaluator?    </a:t>
            </a:r>
          </a:p>
          <a:p>
            <a:pPr lvl="0">
              <a:spcAft>
                <a:spcPts val="1200"/>
              </a:spcAft>
            </a:pPr>
            <a:r>
              <a:rPr lang="en-US" sz="2400" dirty="0"/>
              <a:t>Academic settings</a:t>
            </a:r>
          </a:p>
          <a:p>
            <a:pPr lvl="1">
              <a:spcAft>
                <a:spcPts val="1200"/>
              </a:spcAft>
            </a:pPr>
            <a:r>
              <a:rPr lang="en-US" sz="2000" dirty="0"/>
              <a:t>Contact individuals at your local college or university </a:t>
            </a:r>
            <a:r>
              <a:rPr lang="en-US" sz="2100" dirty="0"/>
              <a:t>who are not affiliated with the program</a:t>
            </a:r>
          </a:p>
          <a:p>
            <a:pPr lvl="0">
              <a:spcAft>
                <a:spcPts val="1200"/>
              </a:spcAft>
            </a:pPr>
            <a:r>
              <a:rPr lang="en-US" sz="2400" dirty="0"/>
              <a:t>Professional settings</a:t>
            </a:r>
          </a:p>
          <a:p>
            <a:pPr lvl="1">
              <a:spcAft>
                <a:spcPts val="1200"/>
              </a:spcAft>
            </a:pPr>
            <a:r>
              <a:rPr lang="en-US" sz="2000" dirty="0"/>
              <a:t>American Evaluation Association (AEA) website, click on “Find an Evaluator” tab (</a:t>
            </a:r>
            <a:r>
              <a:rPr lang="en-US" sz="2000" dirty="0">
                <a:hlinkClick r:id="rId3"/>
              </a:rPr>
              <a:t>http</a:t>
            </a:r>
            <a:r>
              <a:rPr lang="en-US" sz="2000" dirty="0">
                <a:solidFill>
                  <a:srgbClr val="FF0000"/>
                </a:solidFill>
                <a:hlinkClick r:id="rId3"/>
              </a:rPr>
              <a:t>s</a:t>
            </a:r>
            <a:r>
              <a:rPr lang="en-US" sz="2000" dirty="0">
                <a:hlinkClick r:id="rId3"/>
              </a:rPr>
              <a:t>://www.eval.org</a:t>
            </a:r>
            <a:r>
              <a:rPr lang="en-US" sz="2000" dirty="0"/>
              <a:t>)</a:t>
            </a:r>
          </a:p>
          <a:p>
            <a:pPr>
              <a:spcAft>
                <a:spcPts val="1200"/>
              </a:spcAft>
            </a:pPr>
            <a:r>
              <a:rPr lang="en-US" sz="2100" kern="1200" dirty="0"/>
              <a:t>Personal Networks</a:t>
            </a:r>
          </a:p>
          <a:p>
            <a:pPr lvl="0">
              <a:spcAft>
                <a:spcPts val="1200"/>
              </a:spcAft>
            </a:pPr>
            <a:r>
              <a:rPr lang="en-US" sz="2400" dirty="0"/>
              <a:t>Ask your funder</a:t>
            </a:r>
            <a:endParaRPr lang="en-US" dirty="0"/>
          </a:p>
        </p:txBody>
      </p:sp>
      <p:sp>
        <p:nvSpPr>
          <p:cNvPr id="3" name="Title 2">
            <a:extLst>
              <a:ext uri="{FF2B5EF4-FFF2-40B4-BE49-F238E27FC236}">
                <a16:creationId xmlns:a16="http://schemas.microsoft.com/office/drawing/2014/main" id="{BC8EC95E-4C3C-015A-9953-795DD1BD62C0}"/>
              </a:ext>
            </a:extLst>
          </p:cNvPr>
          <p:cNvSpPr>
            <a:spLocks noGrp="1"/>
          </p:cNvSpPr>
          <p:nvPr>
            <p:ph type="title"/>
          </p:nvPr>
        </p:nvSpPr>
        <p:spPr/>
        <p:txBody>
          <a:bodyPr>
            <a:normAutofit fontScale="90000"/>
          </a:bodyPr>
          <a:lstStyle/>
          <a:p>
            <a:r>
              <a:rPr lang="en-US" dirty="0"/>
              <a:t>Step 4: Select an Evaluator</a:t>
            </a:r>
          </a:p>
        </p:txBody>
      </p:sp>
      <p:sp>
        <p:nvSpPr>
          <p:cNvPr id="5" name="Date Placeholder 4">
            <a:extLst>
              <a:ext uri="{FF2B5EF4-FFF2-40B4-BE49-F238E27FC236}">
                <a16:creationId xmlns:a16="http://schemas.microsoft.com/office/drawing/2014/main" id="{BF0D0195-F756-0E6C-A259-C91C59A4CD4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061A0132-E16F-A8C0-588B-7AF1461CE83A}"/>
              </a:ext>
            </a:extLst>
          </p:cNvPr>
          <p:cNvSpPr>
            <a:spLocks noGrp="1"/>
          </p:cNvSpPr>
          <p:nvPr>
            <p:ph type="sldNum" sz="quarter" idx="21"/>
          </p:nvPr>
        </p:nvSpPr>
        <p:spPr/>
        <p:txBody>
          <a:bodyPr/>
          <a:lstStyle/>
          <a:p>
            <a:r>
              <a:rPr lang="en-US"/>
              <a:t>  </a:t>
            </a:r>
            <a:fld id="{E0E21186-8CC3-194A-9753-0BBC1EC778BB}" type="slidenum">
              <a:rPr lang="en-US" smtClean="0"/>
              <a:pPr/>
              <a:t>20</a:t>
            </a:fld>
            <a:endParaRPr lang="en-US" dirty="0"/>
          </a:p>
        </p:txBody>
      </p:sp>
    </p:spTree>
    <p:extLst>
      <p:ext uri="{BB962C8B-B14F-4D97-AF65-F5344CB8AC3E}">
        <p14:creationId xmlns:p14="http://schemas.microsoft.com/office/powerpoint/2010/main" val="87992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98394-1948-367F-3A21-47F61FA4FEEA}"/>
              </a:ext>
            </a:extLst>
          </p:cNvPr>
          <p:cNvSpPr>
            <a:spLocks noGrp="1"/>
          </p:cNvSpPr>
          <p:nvPr>
            <p:ph type="body" sz="quarter" idx="18"/>
          </p:nvPr>
        </p:nvSpPr>
        <p:spPr>
          <a:xfrm>
            <a:off x="463648" y="1323473"/>
            <a:ext cx="10920038" cy="4824663"/>
          </a:xfrm>
        </p:spPr>
        <p:txBody>
          <a:bodyPr>
            <a:normAutofit lnSpcReduction="10000"/>
          </a:bodyPr>
          <a:lstStyle/>
          <a:p>
            <a:pPr marL="0" indent="0">
              <a:spcBef>
                <a:spcPts val="1200"/>
              </a:spcBef>
              <a:spcAft>
                <a:spcPts val="1200"/>
              </a:spcAft>
              <a:buNone/>
            </a:pPr>
            <a:r>
              <a:rPr lang="en-US" sz="2400" dirty="0"/>
              <a:t>Consider whether your potential evaluator has -   </a:t>
            </a:r>
          </a:p>
          <a:p>
            <a:pPr lvl="0">
              <a:spcAft>
                <a:spcPts val="1200"/>
              </a:spcAft>
            </a:pPr>
            <a:r>
              <a:rPr lang="en-US" sz="2000" dirty="0"/>
              <a:t>Formal training in evaluation studies</a:t>
            </a:r>
          </a:p>
          <a:p>
            <a:pPr lvl="0">
              <a:spcAft>
                <a:spcPts val="1200"/>
              </a:spcAft>
            </a:pPr>
            <a:r>
              <a:rPr lang="en-US" sz="2000" dirty="0"/>
              <a:t>Experience evaluating similar programs/interventions </a:t>
            </a:r>
          </a:p>
          <a:p>
            <a:pPr lvl="0">
              <a:spcAft>
                <a:spcPts val="1200"/>
              </a:spcAft>
            </a:pPr>
            <a:r>
              <a:rPr lang="en-US" sz="2000" dirty="0"/>
              <a:t>Experience that matches the design, methods, and/or approach of your planned evaluation </a:t>
            </a:r>
          </a:p>
          <a:p>
            <a:pPr lvl="0">
              <a:spcAft>
                <a:spcPts val="1200"/>
              </a:spcAft>
            </a:pPr>
            <a:r>
              <a:rPr lang="en-US" sz="2000" dirty="0"/>
              <a:t>Capacity to handle the scale of your planned evaluation</a:t>
            </a:r>
          </a:p>
          <a:p>
            <a:pPr lvl="0">
              <a:spcAft>
                <a:spcPts val="1200"/>
              </a:spcAft>
            </a:pPr>
            <a:r>
              <a:rPr lang="en-US" sz="2000" dirty="0"/>
              <a:t>Personal style that fits your program staff or organization</a:t>
            </a:r>
          </a:p>
          <a:p>
            <a:pPr>
              <a:spcAft>
                <a:spcPts val="1200"/>
              </a:spcAft>
            </a:pPr>
            <a:r>
              <a:rPr lang="en-US" sz="2000" dirty="0"/>
              <a:t>Ability to conduct an objective and unbiased evaluation (e.g., no conflicts of interest, nor appearance of conflicts).</a:t>
            </a:r>
          </a:p>
          <a:p>
            <a:pPr>
              <a:spcAft>
                <a:spcPts val="1200"/>
              </a:spcAft>
            </a:pPr>
            <a:r>
              <a:rPr lang="en-US" sz="2000" dirty="0"/>
              <a:t>Experience working with/evaluating AmeriCorps programs specifically </a:t>
            </a:r>
          </a:p>
          <a:p>
            <a:endParaRPr lang="en-US" dirty="0"/>
          </a:p>
        </p:txBody>
      </p:sp>
      <p:sp>
        <p:nvSpPr>
          <p:cNvPr id="3" name="Title 2">
            <a:extLst>
              <a:ext uri="{FF2B5EF4-FFF2-40B4-BE49-F238E27FC236}">
                <a16:creationId xmlns:a16="http://schemas.microsoft.com/office/drawing/2014/main" id="{FC6C0C71-75A2-86C9-C25D-A03071554785}"/>
              </a:ext>
            </a:extLst>
          </p:cNvPr>
          <p:cNvSpPr>
            <a:spLocks noGrp="1"/>
          </p:cNvSpPr>
          <p:nvPr>
            <p:ph type="title"/>
          </p:nvPr>
        </p:nvSpPr>
        <p:spPr/>
        <p:txBody>
          <a:bodyPr>
            <a:normAutofit fontScale="90000"/>
          </a:bodyPr>
          <a:lstStyle/>
          <a:p>
            <a:r>
              <a:rPr lang="en-US" dirty="0"/>
              <a:t>Step 4: Select an Evaluator</a:t>
            </a:r>
          </a:p>
        </p:txBody>
      </p:sp>
      <p:sp>
        <p:nvSpPr>
          <p:cNvPr id="5" name="Date Placeholder 4">
            <a:extLst>
              <a:ext uri="{FF2B5EF4-FFF2-40B4-BE49-F238E27FC236}">
                <a16:creationId xmlns:a16="http://schemas.microsoft.com/office/drawing/2014/main" id="{99B043CD-A566-FD0D-65E9-8DA6808BABDB}"/>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6FE6869F-D458-3F90-EFC3-D663D9A4B364}"/>
              </a:ext>
            </a:extLst>
          </p:cNvPr>
          <p:cNvSpPr>
            <a:spLocks noGrp="1"/>
          </p:cNvSpPr>
          <p:nvPr>
            <p:ph type="sldNum" sz="quarter" idx="21"/>
          </p:nvPr>
        </p:nvSpPr>
        <p:spPr/>
        <p:txBody>
          <a:bodyPr/>
          <a:lstStyle/>
          <a:p>
            <a:r>
              <a:rPr lang="en-US"/>
              <a:t>  </a:t>
            </a:r>
            <a:fld id="{E0E21186-8CC3-194A-9753-0BBC1EC778BB}" type="slidenum">
              <a:rPr lang="en-US" smtClean="0"/>
              <a:pPr/>
              <a:t>21</a:t>
            </a:fld>
            <a:endParaRPr lang="en-US" dirty="0"/>
          </a:p>
        </p:txBody>
      </p:sp>
    </p:spTree>
    <p:extLst>
      <p:ext uri="{BB962C8B-B14F-4D97-AF65-F5344CB8AC3E}">
        <p14:creationId xmlns:p14="http://schemas.microsoft.com/office/powerpoint/2010/main" val="173707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34F9D-02B0-1F79-9FB0-10A08BB8F589}"/>
              </a:ext>
            </a:extLst>
          </p:cNvPr>
          <p:cNvSpPr>
            <a:spLocks noGrp="1"/>
          </p:cNvSpPr>
          <p:nvPr>
            <p:ph type="title"/>
          </p:nvPr>
        </p:nvSpPr>
        <p:spPr>
          <a:xfrm>
            <a:off x="463648" y="567041"/>
            <a:ext cx="9289952" cy="419100"/>
          </a:xfrm>
        </p:spPr>
        <p:txBody>
          <a:bodyPr>
            <a:normAutofit fontScale="90000"/>
          </a:bodyPr>
          <a:lstStyle/>
          <a:p>
            <a:r>
              <a:rPr lang="en-US" dirty="0"/>
              <a:t>Development Step: Developing an Evaluation Plan</a:t>
            </a:r>
          </a:p>
        </p:txBody>
      </p:sp>
      <p:sp>
        <p:nvSpPr>
          <p:cNvPr id="5" name="Date Placeholder 4">
            <a:extLst>
              <a:ext uri="{FF2B5EF4-FFF2-40B4-BE49-F238E27FC236}">
                <a16:creationId xmlns:a16="http://schemas.microsoft.com/office/drawing/2014/main" id="{405E5F08-2FC4-AE3F-F21C-321C5969E67E}"/>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C7E7D3FD-C330-4EE0-A6E5-74D7231984CF}"/>
              </a:ext>
            </a:extLst>
          </p:cNvPr>
          <p:cNvSpPr>
            <a:spLocks noGrp="1"/>
          </p:cNvSpPr>
          <p:nvPr>
            <p:ph type="sldNum" sz="quarter" idx="21"/>
          </p:nvPr>
        </p:nvSpPr>
        <p:spPr/>
        <p:txBody>
          <a:bodyPr/>
          <a:lstStyle/>
          <a:p>
            <a:r>
              <a:rPr lang="en-US"/>
              <a:t>  </a:t>
            </a:r>
            <a:fld id="{E0E21186-8CC3-194A-9753-0BBC1EC778BB}" type="slidenum">
              <a:rPr lang="en-US" smtClean="0"/>
              <a:pPr/>
              <a:t>22</a:t>
            </a:fld>
            <a:endParaRPr lang="en-US" dirty="0"/>
          </a:p>
        </p:txBody>
      </p:sp>
      <p:grpSp>
        <p:nvGrpSpPr>
          <p:cNvPr id="7" name="Diagram group">
            <a:extLst>
              <a:ext uri="{FF2B5EF4-FFF2-40B4-BE49-F238E27FC236}">
                <a16:creationId xmlns:a16="http://schemas.microsoft.com/office/drawing/2014/main" id="{D2B9B6D2-EB92-2075-3765-8701C9ECA650}"/>
              </a:ext>
            </a:extLst>
          </p:cNvPr>
          <p:cNvGrpSpPr/>
          <p:nvPr/>
        </p:nvGrpSpPr>
        <p:grpSpPr>
          <a:xfrm>
            <a:off x="2896804" y="2121071"/>
            <a:ext cx="2256445" cy="2206922"/>
            <a:chOff x="2287655" y="2745982"/>
            <a:chExt cx="1398202" cy="1292088"/>
          </a:xfrm>
          <a:scene3d>
            <a:camera prst="orthographicFront">
              <a:rot lat="0" lon="0" rev="0"/>
            </a:camera>
            <a:lightRig rig="balanced" dir="t">
              <a:rot lat="0" lon="0" rev="8700000"/>
            </a:lightRig>
          </a:scene3d>
        </p:grpSpPr>
        <p:grpSp>
          <p:nvGrpSpPr>
            <p:cNvPr id="8" name="Group 7">
              <a:extLst>
                <a:ext uri="{FF2B5EF4-FFF2-40B4-BE49-F238E27FC236}">
                  <a16:creationId xmlns:a16="http://schemas.microsoft.com/office/drawing/2014/main" id="{60386F2E-DBE5-A37A-F1B8-DF8B4A01FEAA}"/>
                </a:ext>
              </a:extLst>
            </p:cNvPr>
            <p:cNvGrpSpPr/>
            <p:nvPr/>
          </p:nvGrpSpPr>
          <p:grpSpPr>
            <a:xfrm>
              <a:off x="2287655" y="2745982"/>
              <a:ext cx="1398202" cy="1292088"/>
              <a:chOff x="2287655" y="2745982"/>
              <a:chExt cx="1398202" cy="1292088"/>
            </a:xfrm>
            <a:scene3d>
              <a:camera prst="orthographicFront">
                <a:rot lat="0" lon="0" rev="0"/>
              </a:camera>
              <a:lightRig rig="balanced" dir="t">
                <a:rot lat="0" lon="0" rev="8700000"/>
              </a:lightRig>
            </a:scene3d>
          </p:grpSpPr>
          <p:sp>
            <p:nvSpPr>
              <p:cNvPr id="9" name="Oval 8">
                <a:extLst>
                  <a:ext uri="{FF2B5EF4-FFF2-40B4-BE49-F238E27FC236}">
                    <a16:creationId xmlns:a16="http://schemas.microsoft.com/office/drawing/2014/main" id="{BDA0DAAB-18A2-BEF9-44D1-EC512ED75751}"/>
                  </a:ext>
                </a:extLst>
              </p:cNvPr>
              <p:cNvSpPr/>
              <p:nvPr/>
            </p:nvSpPr>
            <p:spPr>
              <a:xfrm>
                <a:off x="2287655" y="2745982"/>
                <a:ext cx="1398202" cy="1292088"/>
              </a:xfrm>
              <a:prstGeom prst="ellipse">
                <a:avLst/>
              </a:prstGeom>
              <a:solidFill>
                <a:srgbClr val="69923A"/>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Oval 4">
                <a:extLst>
                  <a:ext uri="{FF2B5EF4-FFF2-40B4-BE49-F238E27FC236}">
                    <a16:creationId xmlns:a16="http://schemas.microsoft.com/office/drawing/2014/main" id="{62417DDF-1736-6F9F-09BB-7E8417CF03B8}"/>
                  </a:ext>
                </a:extLst>
              </p:cNvPr>
              <p:cNvSpPr/>
              <p:nvPr/>
            </p:nvSpPr>
            <p:spPr>
              <a:xfrm>
                <a:off x="2287655" y="2934697"/>
                <a:ext cx="1398202"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Aft>
                    <a:spcPct val="35000"/>
                  </a:spcAft>
                </a:pPr>
                <a:r>
                  <a:rPr lang="en-US" b="1" dirty="0">
                    <a:solidFill>
                      <a:schemeClr val="bg2"/>
                    </a:solidFill>
                    <a:latin typeface="Arial" panose="020B0604020202020204" pitchFamily="34" charset="0"/>
                    <a:cs typeface="Arial" panose="020B0604020202020204" pitchFamily="34" charset="0"/>
                  </a:rPr>
                  <a:t>Development</a:t>
                </a:r>
              </a:p>
            </p:txBody>
          </p:sp>
        </p:grpSp>
      </p:grpSp>
      <p:sp>
        <p:nvSpPr>
          <p:cNvPr id="11" name="Right Arrow 7">
            <a:extLst>
              <a:ext uri="{FF2B5EF4-FFF2-40B4-BE49-F238E27FC236}">
                <a16:creationId xmlns:a16="http://schemas.microsoft.com/office/drawing/2014/main" id="{79F775D7-18BA-F448-5F1A-68FD50B50AAE}"/>
              </a:ext>
            </a:extLst>
          </p:cNvPr>
          <p:cNvSpPr/>
          <p:nvPr/>
        </p:nvSpPr>
        <p:spPr bwMode="auto">
          <a:xfrm>
            <a:off x="5547360" y="3086432"/>
            <a:ext cx="548640" cy="304800"/>
          </a:xfrm>
          <a:prstGeom prst="rightArrow">
            <a:avLst/>
          </a:prstGeom>
          <a:solidFill>
            <a:srgbClr val="69923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2" name="TextBox 11">
            <a:extLst>
              <a:ext uri="{FF2B5EF4-FFF2-40B4-BE49-F238E27FC236}">
                <a16:creationId xmlns:a16="http://schemas.microsoft.com/office/drawing/2014/main" id="{7E1796C5-65F7-D977-0DCE-AE7B98095BBE}"/>
              </a:ext>
            </a:extLst>
          </p:cNvPr>
          <p:cNvSpPr txBox="1"/>
          <p:nvPr/>
        </p:nvSpPr>
        <p:spPr bwMode="auto">
          <a:xfrm>
            <a:off x="6880895" y="2915666"/>
            <a:ext cx="1883376"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Develop an Evaluation Plan</a:t>
            </a:r>
          </a:p>
        </p:txBody>
      </p:sp>
    </p:spTree>
    <p:extLst>
      <p:ext uri="{BB962C8B-B14F-4D97-AF65-F5344CB8AC3E}">
        <p14:creationId xmlns:p14="http://schemas.microsoft.com/office/powerpoint/2010/main" val="407288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DAE2A-E641-33FE-D3DE-BF2E0FC64980}"/>
              </a:ext>
            </a:extLst>
          </p:cNvPr>
          <p:cNvSpPr>
            <a:spLocks noGrp="1"/>
          </p:cNvSpPr>
          <p:nvPr>
            <p:ph type="body" sz="quarter" idx="18"/>
          </p:nvPr>
        </p:nvSpPr>
        <p:spPr>
          <a:xfrm>
            <a:off x="463648" y="1347537"/>
            <a:ext cx="10920038" cy="3865475"/>
          </a:xfrm>
        </p:spPr>
        <p:txBody>
          <a:bodyPr>
            <a:normAutofit/>
          </a:bodyPr>
          <a:lstStyle/>
          <a:p>
            <a:r>
              <a:rPr lang="en-US" sz="2400" dirty="0"/>
              <a:t>Details the program model being evaluated</a:t>
            </a:r>
          </a:p>
          <a:p>
            <a:endParaRPr lang="en-US" sz="2400" dirty="0"/>
          </a:p>
          <a:p>
            <a:r>
              <a:rPr lang="en-US" sz="2400" dirty="0"/>
              <a:t>Describes and justifies the evaluation approach selected</a:t>
            </a:r>
          </a:p>
          <a:p>
            <a:endParaRPr lang="en-US" sz="2400" dirty="0"/>
          </a:p>
          <a:p>
            <a:r>
              <a:rPr lang="en-US" sz="2400" dirty="0"/>
              <a:t>Provides instructions for the evaluation / a guide for each step of the evaluation process</a:t>
            </a:r>
          </a:p>
          <a:p>
            <a:endParaRPr lang="en-US" sz="2400" dirty="0"/>
          </a:p>
        </p:txBody>
      </p:sp>
      <p:sp>
        <p:nvSpPr>
          <p:cNvPr id="3" name="Title 2">
            <a:extLst>
              <a:ext uri="{FF2B5EF4-FFF2-40B4-BE49-F238E27FC236}">
                <a16:creationId xmlns:a16="http://schemas.microsoft.com/office/drawing/2014/main" id="{93B0260C-A974-0629-4291-847EDF78CE6F}"/>
              </a:ext>
            </a:extLst>
          </p:cNvPr>
          <p:cNvSpPr>
            <a:spLocks noGrp="1"/>
          </p:cNvSpPr>
          <p:nvPr>
            <p:ph type="title"/>
          </p:nvPr>
        </p:nvSpPr>
        <p:spPr/>
        <p:txBody>
          <a:bodyPr>
            <a:normAutofit fontScale="90000"/>
          </a:bodyPr>
          <a:lstStyle/>
          <a:p>
            <a:r>
              <a:rPr lang="en-US" altLang="en-US" dirty="0">
                <a:latin typeface="Arial" charset="0"/>
                <a:cs typeface="Arial" charset="0"/>
              </a:rPr>
              <a:t>What is an Evaluation Plan?</a:t>
            </a:r>
            <a:endParaRPr lang="en-US" dirty="0"/>
          </a:p>
        </p:txBody>
      </p:sp>
      <p:sp>
        <p:nvSpPr>
          <p:cNvPr id="5" name="Date Placeholder 4">
            <a:extLst>
              <a:ext uri="{FF2B5EF4-FFF2-40B4-BE49-F238E27FC236}">
                <a16:creationId xmlns:a16="http://schemas.microsoft.com/office/drawing/2014/main" id="{ADC60219-92AC-5459-458E-9567F064A95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6E8D457A-0B73-83DE-632D-D945B99493B3}"/>
              </a:ext>
            </a:extLst>
          </p:cNvPr>
          <p:cNvSpPr>
            <a:spLocks noGrp="1"/>
          </p:cNvSpPr>
          <p:nvPr>
            <p:ph type="sldNum" sz="quarter" idx="21"/>
          </p:nvPr>
        </p:nvSpPr>
        <p:spPr/>
        <p:txBody>
          <a:bodyPr/>
          <a:lstStyle/>
          <a:p>
            <a:r>
              <a:rPr lang="en-US"/>
              <a:t>  </a:t>
            </a:r>
            <a:fld id="{E0E21186-8CC3-194A-9753-0BBC1EC778BB}" type="slidenum">
              <a:rPr lang="en-US" smtClean="0"/>
              <a:pPr/>
              <a:t>23</a:t>
            </a:fld>
            <a:endParaRPr lang="en-US" dirty="0"/>
          </a:p>
        </p:txBody>
      </p:sp>
    </p:spTree>
    <p:extLst>
      <p:ext uri="{BB962C8B-B14F-4D97-AF65-F5344CB8AC3E}">
        <p14:creationId xmlns:p14="http://schemas.microsoft.com/office/powerpoint/2010/main" val="355841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FC286-6A36-B3CA-6216-1A6EA95C0522}"/>
              </a:ext>
            </a:extLst>
          </p:cNvPr>
          <p:cNvSpPr>
            <a:spLocks noGrp="1"/>
          </p:cNvSpPr>
          <p:nvPr>
            <p:ph type="body" sz="quarter" idx="18"/>
          </p:nvPr>
        </p:nvSpPr>
        <p:spPr>
          <a:xfrm>
            <a:off x="463647" y="1395663"/>
            <a:ext cx="11350571" cy="4319337"/>
          </a:xfrm>
        </p:spPr>
        <p:txBody>
          <a:bodyPr>
            <a:normAutofit/>
          </a:bodyPr>
          <a:lstStyle/>
          <a:p>
            <a:r>
              <a:rPr lang="en-US" sz="2400" dirty="0"/>
              <a:t>Helps decide what information is needed to address the evaluation objectives</a:t>
            </a:r>
          </a:p>
          <a:p>
            <a:endParaRPr lang="en-US" sz="2400" dirty="0"/>
          </a:p>
          <a:p>
            <a:r>
              <a:rPr lang="en-US" sz="2400" dirty="0"/>
              <a:t>Helps identify methods for getting the needed information</a:t>
            </a:r>
          </a:p>
          <a:p>
            <a:endParaRPr lang="en-US" sz="2400" dirty="0"/>
          </a:p>
          <a:p>
            <a:r>
              <a:rPr lang="en-US" sz="2400" dirty="0"/>
              <a:t>Helps determine a reasonable and realistic timeline for the evaluation</a:t>
            </a:r>
          </a:p>
          <a:p>
            <a:endParaRPr lang="en-US" sz="2400" dirty="0"/>
          </a:p>
          <a:p>
            <a:r>
              <a:rPr lang="en-US" sz="2400" dirty="0"/>
              <a:t>Creates a shared understanding between stakeholders (e.g., the grantee staff, evaluator, AmeriCorps staff)</a:t>
            </a:r>
          </a:p>
          <a:p>
            <a:endParaRPr lang="en-US" sz="2400" dirty="0"/>
          </a:p>
        </p:txBody>
      </p:sp>
      <p:sp>
        <p:nvSpPr>
          <p:cNvPr id="3" name="Title 2">
            <a:extLst>
              <a:ext uri="{FF2B5EF4-FFF2-40B4-BE49-F238E27FC236}">
                <a16:creationId xmlns:a16="http://schemas.microsoft.com/office/drawing/2014/main" id="{C9A524DF-7059-9A93-F22D-421554EFA791}"/>
              </a:ext>
            </a:extLst>
          </p:cNvPr>
          <p:cNvSpPr>
            <a:spLocks noGrp="1"/>
          </p:cNvSpPr>
          <p:nvPr>
            <p:ph type="title"/>
          </p:nvPr>
        </p:nvSpPr>
        <p:spPr/>
        <p:txBody>
          <a:bodyPr>
            <a:normAutofit fontScale="90000"/>
          </a:bodyPr>
          <a:lstStyle/>
          <a:p>
            <a:r>
              <a:rPr lang="en-US" dirty="0"/>
              <a:t>Purpose of an Evaluation Plan</a:t>
            </a:r>
          </a:p>
        </p:txBody>
      </p:sp>
      <p:sp>
        <p:nvSpPr>
          <p:cNvPr id="5" name="Date Placeholder 4">
            <a:extLst>
              <a:ext uri="{FF2B5EF4-FFF2-40B4-BE49-F238E27FC236}">
                <a16:creationId xmlns:a16="http://schemas.microsoft.com/office/drawing/2014/main" id="{D0C4A005-9B34-7AB5-3F93-37048EA34BD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87ECF6C2-6BD9-FDAB-8E68-A1287D3FDDBA}"/>
              </a:ext>
            </a:extLst>
          </p:cNvPr>
          <p:cNvSpPr>
            <a:spLocks noGrp="1"/>
          </p:cNvSpPr>
          <p:nvPr>
            <p:ph type="sldNum" sz="quarter" idx="21"/>
          </p:nvPr>
        </p:nvSpPr>
        <p:spPr/>
        <p:txBody>
          <a:bodyPr/>
          <a:lstStyle/>
          <a:p>
            <a:r>
              <a:rPr lang="en-US"/>
              <a:t>  </a:t>
            </a:r>
            <a:fld id="{E0E21186-8CC3-194A-9753-0BBC1EC778BB}" type="slidenum">
              <a:rPr lang="en-US" smtClean="0"/>
              <a:pPr/>
              <a:t>24</a:t>
            </a:fld>
            <a:endParaRPr lang="en-US" dirty="0"/>
          </a:p>
        </p:txBody>
      </p:sp>
    </p:spTree>
    <p:extLst>
      <p:ext uri="{BB962C8B-B14F-4D97-AF65-F5344CB8AC3E}">
        <p14:creationId xmlns:p14="http://schemas.microsoft.com/office/powerpoint/2010/main" val="391575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E28EEF-D23B-2EA8-0D37-49C37E612917}"/>
              </a:ext>
            </a:extLst>
          </p:cNvPr>
          <p:cNvSpPr>
            <a:spLocks noGrp="1"/>
          </p:cNvSpPr>
          <p:nvPr>
            <p:ph type="title"/>
          </p:nvPr>
        </p:nvSpPr>
        <p:spPr>
          <a:xfrm>
            <a:off x="463648" y="567041"/>
            <a:ext cx="6618470" cy="419100"/>
          </a:xfrm>
        </p:spPr>
        <p:txBody>
          <a:bodyPr>
            <a:normAutofit fontScale="90000"/>
          </a:bodyPr>
          <a:lstStyle/>
          <a:p>
            <a:r>
              <a:rPr lang="en-US" dirty="0"/>
              <a:t>Step 5: Develop an Evaluation Plan</a:t>
            </a:r>
          </a:p>
        </p:txBody>
      </p:sp>
      <p:sp>
        <p:nvSpPr>
          <p:cNvPr id="5" name="Date Placeholder 4">
            <a:extLst>
              <a:ext uri="{FF2B5EF4-FFF2-40B4-BE49-F238E27FC236}">
                <a16:creationId xmlns:a16="http://schemas.microsoft.com/office/drawing/2014/main" id="{079FE503-16E0-B208-CA5B-C0BE54E58AB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3D45E37A-0822-2444-FC3F-70CB161F57C9}"/>
              </a:ext>
            </a:extLst>
          </p:cNvPr>
          <p:cNvSpPr>
            <a:spLocks noGrp="1"/>
          </p:cNvSpPr>
          <p:nvPr>
            <p:ph type="sldNum" sz="quarter" idx="21"/>
          </p:nvPr>
        </p:nvSpPr>
        <p:spPr/>
        <p:txBody>
          <a:bodyPr/>
          <a:lstStyle/>
          <a:p>
            <a:r>
              <a:rPr lang="en-US"/>
              <a:t>  </a:t>
            </a:r>
            <a:fld id="{E0E21186-8CC3-194A-9753-0BBC1EC778BB}" type="slidenum">
              <a:rPr lang="en-US" smtClean="0"/>
              <a:pPr/>
              <a:t>25</a:t>
            </a:fld>
            <a:endParaRPr lang="en-US" dirty="0"/>
          </a:p>
        </p:txBody>
      </p:sp>
      <p:sp>
        <p:nvSpPr>
          <p:cNvPr id="8" name="TextBox 7">
            <a:extLst>
              <a:ext uri="{FF2B5EF4-FFF2-40B4-BE49-F238E27FC236}">
                <a16:creationId xmlns:a16="http://schemas.microsoft.com/office/drawing/2014/main" id="{1175C1D8-AAE3-BE04-5E68-3980B3E13C7C}"/>
              </a:ext>
            </a:extLst>
          </p:cNvPr>
          <p:cNvSpPr txBox="1"/>
          <p:nvPr/>
        </p:nvSpPr>
        <p:spPr>
          <a:xfrm>
            <a:off x="463648" y="1313331"/>
            <a:ext cx="7341686" cy="372090"/>
          </a:xfrm>
          <a:prstGeom prst="rect">
            <a:avLst/>
          </a:prstGeom>
          <a:noFill/>
        </p:spPr>
        <p:txBody>
          <a:bodyPr wrap="square">
            <a:spAutoFit/>
          </a:bodyPr>
          <a:lstStyle/>
          <a:p>
            <a:pPr marL="0" lvl="0" indent="0">
              <a:lnSpc>
                <a:spcPct val="110000"/>
              </a:lnSpc>
              <a:spcBef>
                <a:spcPts val="1200"/>
              </a:spcBef>
              <a:spcAft>
                <a:spcPts val="1200"/>
              </a:spcAft>
              <a:buNone/>
            </a:pPr>
            <a:r>
              <a:rPr lang="en-US" sz="1800" dirty="0"/>
              <a:t>What should your evaluation plan include?</a:t>
            </a:r>
          </a:p>
        </p:txBody>
      </p:sp>
      <p:sp>
        <p:nvSpPr>
          <p:cNvPr id="9" name="Content Placeholder 2">
            <a:extLst>
              <a:ext uri="{FF2B5EF4-FFF2-40B4-BE49-F238E27FC236}">
                <a16:creationId xmlns:a16="http://schemas.microsoft.com/office/drawing/2014/main" id="{6BFF5D62-0BD6-82E6-6035-DE750735EF0E}"/>
              </a:ext>
            </a:extLst>
          </p:cNvPr>
          <p:cNvSpPr txBox="1">
            <a:spLocks/>
          </p:cNvSpPr>
          <p:nvPr/>
        </p:nvSpPr>
        <p:spPr>
          <a:xfrm>
            <a:off x="1047597" y="1929389"/>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1600" dirty="0">
              <a:solidFill>
                <a:schemeClr val="bg1"/>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solidFill>
                <a:schemeClr val="accent6"/>
              </a:solidFill>
            </a:endParaRPr>
          </a:p>
        </p:txBody>
      </p:sp>
      <p:sp>
        <p:nvSpPr>
          <p:cNvPr id="10" name="Content Placeholder 2">
            <a:extLst>
              <a:ext uri="{FF2B5EF4-FFF2-40B4-BE49-F238E27FC236}">
                <a16:creationId xmlns:a16="http://schemas.microsoft.com/office/drawing/2014/main" id="{C08D3744-058F-4058-675D-F44B5EF77931}"/>
              </a:ext>
            </a:extLst>
          </p:cNvPr>
          <p:cNvSpPr txBox="1">
            <a:spLocks/>
          </p:cNvSpPr>
          <p:nvPr/>
        </p:nvSpPr>
        <p:spPr>
          <a:xfrm>
            <a:off x="6096000" y="1889957"/>
            <a:ext cx="483830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solidFill>
                <a:schemeClr val="accent6"/>
              </a:solidFill>
            </a:endParaRPr>
          </a:p>
          <a:p>
            <a:pPr lvl="1"/>
            <a:endParaRPr lang="en-US" sz="2200" dirty="0">
              <a:solidFill>
                <a:schemeClr val="accent6"/>
              </a:solidFill>
            </a:endParaRPr>
          </a:p>
        </p:txBody>
      </p:sp>
    </p:spTree>
    <p:extLst>
      <p:ext uri="{BB962C8B-B14F-4D97-AF65-F5344CB8AC3E}">
        <p14:creationId xmlns:p14="http://schemas.microsoft.com/office/powerpoint/2010/main" val="203039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F38E9-B2C4-7D0F-5377-F0F53F2CC577}"/>
              </a:ext>
            </a:extLst>
          </p:cNvPr>
          <p:cNvSpPr>
            <a:spLocks noGrp="1"/>
          </p:cNvSpPr>
          <p:nvPr>
            <p:ph type="body" sz="quarter" idx="18"/>
          </p:nvPr>
        </p:nvSpPr>
        <p:spPr>
          <a:xfrm>
            <a:off x="463648" y="1284096"/>
            <a:ext cx="10920038" cy="1848610"/>
          </a:xfrm>
        </p:spPr>
        <p:txBody>
          <a:bodyPr/>
          <a:lstStyle/>
          <a:p>
            <a:pPr marL="0" lvl="0" indent="0">
              <a:lnSpc>
                <a:spcPct val="110000"/>
              </a:lnSpc>
              <a:spcBef>
                <a:spcPts val="1200"/>
              </a:spcBef>
              <a:spcAft>
                <a:spcPts val="1200"/>
              </a:spcAft>
              <a:buNone/>
            </a:pPr>
            <a:r>
              <a:rPr lang="en-US" sz="2400" dirty="0"/>
              <a:t>I. Theory of Change</a:t>
            </a:r>
          </a:p>
          <a:p>
            <a:pPr>
              <a:lnSpc>
                <a:spcPct val="110000"/>
              </a:lnSpc>
              <a:spcBef>
                <a:spcPts val="1200"/>
              </a:spcBef>
              <a:spcAft>
                <a:spcPts val="1200"/>
              </a:spcAft>
            </a:pPr>
            <a:r>
              <a:rPr lang="en-US" sz="2400" dirty="0"/>
              <a:t>Describe how the activities undertaken by your program contribute to a chain of results that lead to the intended outcomes.</a:t>
            </a:r>
          </a:p>
          <a:p>
            <a:pPr marL="0" indent="0">
              <a:buNone/>
            </a:pPr>
            <a:endParaRPr lang="en-US" dirty="0"/>
          </a:p>
        </p:txBody>
      </p:sp>
      <p:sp>
        <p:nvSpPr>
          <p:cNvPr id="3" name="Title 2">
            <a:extLst>
              <a:ext uri="{FF2B5EF4-FFF2-40B4-BE49-F238E27FC236}">
                <a16:creationId xmlns:a16="http://schemas.microsoft.com/office/drawing/2014/main" id="{01D57019-24DB-F92A-1B23-31FAAA7056E3}"/>
              </a:ext>
            </a:extLst>
          </p:cNvPr>
          <p:cNvSpPr>
            <a:spLocks noGrp="1"/>
          </p:cNvSpPr>
          <p:nvPr>
            <p:ph type="title"/>
          </p:nvPr>
        </p:nvSpPr>
        <p:spPr>
          <a:xfrm>
            <a:off x="463648" y="567041"/>
            <a:ext cx="6618470" cy="419100"/>
          </a:xfrm>
        </p:spPr>
        <p:txBody>
          <a:bodyPr>
            <a:normAutofit fontScale="90000"/>
          </a:bodyPr>
          <a:lstStyle/>
          <a:p>
            <a:r>
              <a:rPr lang="en-US" dirty="0"/>
              <a:t>Step 5: Develop an Evaluation Plan</a:t>
            </a:r>
          </a:p>
        </p:txBody>
      </p:sp>
      <p:sp>
        <p:nvSpPr>
          <p:cNvPr id="5" name="Date Placeholder 4">
            <a:extLst>
              <a:ext uri="{FF2B5EF4-FFF2-40B4-BE49-F238E27FC236}">
                <a16:creationId xmlns:a16="http://schemas.microsoft.com/office/drawing/2014/main" id="{CE539E57-34A1-536B-4173-C930BE84744D}"/>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359C3C9E-A40E-EF11-AC2B-9E729513623A}"/>
              </a:ext>
            </a:extLst>
          </p:cNvPr>
          <p:cNvSpPr>
            <a:spLocks noGrp="1"/>
          </p:cNvSpPr>
          <p:nvPr>
            <p:ph type="sldNum" sz="quarter" idx="21"/>
          </p:nvPr>
        </p:nvSpPr>
        <p:spPr/>
        <p:txBody>
          <a:bodyPr/>
          <a:lstStyle/>
          <a:p>
            <a:r>
              <a:rPr lang="en-US"/>
              <a:t>  </a:t>
            </a:r>
            <a:fld id="{E0E21186-8CC3-194A-9753-0BBC1EC778BB}" type="slidenum">
              <a:rPr lang="en-US" smtClean="0"/>
              <a:pPr/>
              <a:t>26</a:t>
            </a:fld>
            <a:endParaRPr lang="en-US" dirty="0"/>
          </a:p>
        </p:txBody>
      </p:sp>
      <p:grpSp>
        <p:nvGrpSpPr>
          <p:cNvPr id="4" name="Group 3">
            <a:extLst>
              <a:ext uri="{FF2B5EF4-FFF2-40B4-BE49-F238E27FC236}">
                <a16:creationId xmlns:a16="http://schemas.microsoft.com/office/drawing/2014/main" id="{3403430E-0107-8984-C921-4D34629BD5C4}"/>
              </a:ext>
            </a:extLst>
          </p:cNvPr>
          <p:cNvGrpSpPr/>
          <p:nvPr/>
        </p:nvGrpSpPr>
        <p:grpSpPr>
          <a:xfrm>
            <a:off x="2815389" y="3000128"/>
            <a:ext cx="6063916" cy="3553073"/>
            <a:chOff x="807365" y="3362799"/>
            <a:chExt cx="3949702" cy="2230138"/>
          </a:xfrm>
        </p:grpSpPr>
        <p:sp>
          <p:nvSpPr>
            <p:cNvPr id="21" name="TextBox 20">
              <a:extLst>
                <a:ext uri="{FF2B5EF4-FFF2-40B4-BE49-F238E27FC236}">
                  <a16:creationId xmlns:a16="http://schemas.microsoft.com/office/drawing/2014/main" id="{72392E33-B68C-D447-BF6C-B1D5ADD2CECB}"/>
                </a:ext>
              </a:extLst>
            </p:cNvPr>
            <p:cNvSpPr txBox="1"/>
            <p:nvPr/>
          </p:nvSpPr>
          <p:spPr>
            <a:xfrm>
              <a:off x="1834497" y="4163055"/>
              <a:ext cx="1715543" cy="491142"/>
            </a:xfrm>
            <a:prstGeom prst="rect">
              <a:avLst/>
            </a:prstGeom>
            <a:noFill/>
          </p:spPr>
          <p:txBody>
            <a:bodyPr wrap="square" rtlCol="0">
              <a:spAutoFit/>
            </a:bodyPr>
            <a:lstStyle/>
            <a:p>
              <a:r>
                <a:rPr lang="en-US" b="1" dirty="0">
                  <a:solidFill>
                    <a:schemeClr val="accent2"/>
                  </a:solidFill>
                </a:rPr>
                <a:t>Theory of Change</a:t>
              </a:r>
            </a:p>
            <a:p>
              <a:pPr algn="ctr"/>
              <a:r>
                <a:rPr lang="en-US" b="1" dirty="0">
                  <a:solidFill>
                    <a:schemeClr val="accent2"/>
                  </a:solidFill>
                </a:rPr>
                <a:t>elements</a:t>
              </a:r>
            </a:p>
          </p:txBody>
        </p:sp>
        <p:cxnSp>
          <p:nvCxnSpPr>
            <p:cNvPr id="22" name="Straight Connector 21">
              <a:extLst>
                <a:ext uri="{FF2B5EF4-FFF2-40B4-BE49-F238E27FC236}">
                  <a16:creationId xmlns:a16="http://schemas.microsoft.com/office/drawing/2014/main" id="{C9555D57-EE32-ABD1-48D6-BDD01283FC4F}"/>
                </a:ext>
              </a:extLst>
            </p:cNvPr>
            <p:cNvCxnSpPr>
              <a:cxnSpLocks/>
            </p:cNvCxnSpPr>
            <p:nvPr/>
          </p:nvCxnSpPr>
          <p:spPr>
            <a:xfrm flipH="1" flipV="1">
              <a:off x="1834497" y="3790974"/>
              <a:ext cx="192423" cy="3390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DE3F5C-39FF-3AE8-6478-1EBD82055385}"/>
                </a:ext>
              </a:extLst>
            </p:cNvPr>
            <p:cNvCxnSpPr>
              <a:cxnSpLocks/>
            </p:cNvCxnSpPr>
            <p:nvPr/>
          </p:nvCxnSpPr>
          <p:spPr>
            <a:xfrm flipV="1">
              <a:off x="2834424" y="3744267"/>
              <a:ext cx="249631" cy="3857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8598C-1420-5B9C-562C-BDD2AB85B039}"/>
                </a:ext>
              </a:extLst>
            </p:cNvPr>
            <p:cNvCxnSpPr/>
            <p:nvPr/>
          </p:nvCxnSpPr>
          <p:spPr>
            <a:xfrm flipV="1">
              <a:off x="3267129" y="4178196"/>
              <a:ext cx="348866" cy="737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4861E-C9C1-F36C-5736-687DC22A463C}"/>
                </a:ext>
              </a:extLst>
            </p:cNvPr>
            <p:cNvCxnSpPr>
              <a:cxnSpLocks/>
            </p:cNvCxnSpPr>
            <p:nvPr/>
          </p:nvCxnSpPr>
          <p:spPr>
            <a:xfrm flipV="1">
              <a:off x="1469734" y="4368990"/>
              <a:ext cx="327525" cy="613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741654-C5CE-2C54-BD72-919EE8EF8DA6}"/>
                </a:ext>
              </a:extLst>
            </p:cNvPr>
            <p:cNvCxnSpPr>
              <a:cxnSpLocks/>
            </p:cNvCxnSpPr>
            <p:nvPr/>
          </p:nvCxnSpPr>
          <p:spPr>
            <a:xfrm>
              <a:off x="3146855" y="4521263"/>
              <a:ext cx="356343" cy="2389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9BA1A7-C50D-38EC-F7AB-8A9E534DBEF3}"/>
                </a:ext>
              </a:extLst>
            </p:cNvPr>
            <p:cNvCxnSpPr>
              <a:cxnSpLocks/>
            </p:cNvCxnSpPr>
            <p:nvPr/>
          </p:nvCxnSpPr>
          <p:spPr>
            <a:xfrm>
              <a:off x="2706941" y="4645788"/>
              <a:ext cx="16099" cy="4625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73291F-D8A6-1A3A-3442-4BC0FA0B33B4}"/>
                </a:ext>
              </a:extLst>
            </p:cNvPr>
            <p:cNvCxnSpPr>
              <a:cxnSpLocks/>
            </p:cNvCxnSpPr>
            <p:nvPr/>
          </p:nvCxnSpPr>
          <p:spPr>
            <a:xfrm flipH="1">
              <a:off x="1834497" y="4587547"/>
              <a:ext cx="314476" cy="29677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F4F330-B3AE-703F-E4C6-C545EDCAB404}"/>
                </a:ext>
              </a:extLst>
            </p:cNvPr>
            <p:cNvSpPr txBox="1"/>
            <p:nvPr/>
          </p:nvSpPr>
          <p:spPr>
            <a:xfrm>
              <a:off x="1409102" y="3391024"/>
              <a:ext cx="922047" cy="523220"/>
            </a:xfrm>
            <a:prstGeom prst="rect">
              <a:avLst/>
            </a:prstGeom>
            <a:noFill/>
          </p:spPr>
          <p:txBody>
            <a:bodyPr wrap="none" rtlCol="0">
              <a:spAutoFit/>
            </a:bodyPr>
            <a:lstStyle/>
            <a:p>
              <a:r>
                <a:rPr lang="en-US" sz="1400" b="1" dirty="0">
                  <a:solidFill>
                    <a:srgbClr val="09446A"/>
                  </a:solidFill>
                </a:rPr>
                <a:t>Program</a:t>
              </a:r>
            </a:p>
            <a:p>
              <a:r>
                <a:rPr lang="en-US" sz="1400" b="1" dirty="0">
                  <a:solidFill>
                    <a:srgbClr val="09446A"/>
                  </a:solidFill>
                </a:rPr>
                <a:t>context</a:t>
              </a:r>
              <a:endParaRPr lang="en-US" b="1" dirty="0">
                <a:solidFill>
                  <a:srgbClr val="09446A"/>
                </a:solidFill>
              </a:endParaRPr>
            </a:p>
          </p:txBody>
        </p:sp>
        <p:sp>
          <p:nvSpPr>
            <p:cNvPr id="30" name="TextBox 29">
              <a:extLst>
                <a:ext uri="{FF2B5EF4-FFF2-40B4-BE49-F238E27FC236}">
                  <a16:creationId xmlns:a16="http://schemas.microsoft.com/office/drawing/2014/main" id="{6A6C604E-E9BF-75B8-280A-7EAD38C86A03}"/>
                </a:ext>
              </a:extLst>
            </p:cNvPr>
            <p:cNvSpPr txBox="1"/>
            <p:nvPr/>
          </p:nvSpPr>
          <p:spPr>
            <a:xfrm>
              <a:off x="2382886" y="3362799"/>
              <a:ext cx="1540806" cy="523220"/>
            </a:xfrm>
            <a:prstGeom prst="rect">
              <a:avLst/>
            </a:prstGeom>
            <a:noFill/>
          </p:spPr>
          <p:txBody>
            <a:bodyPr wrap="none" rtlCol="0">
              <a:spAutoFit/>
            </a:bodyPr>
            <a:lstStyle/>
            <a:p>
              <a:pPr algn="ctr"/>
              <a:r>
                <a:rPr lang="en-US" sz="1400" b="1" dirty="0">
                  <a:solidFill>
                    <a:srgbClr val="09446A"/>
                  </a:solidFill>
                </a:rPr>
                <a:t>Sequence of</a:t>
              </a:r>
            </a:p>
            <a:p>
              <a:pPr algn="ctr"/>
              <a:r>
                <a:rPr lang="en-US" sz="1400" b="1" dirty="0">
                  <a:solidFill>
                    <a:srgbClr val="09446A"/>
                  </a:solidFill>
                </a:rPr>
                <a:t>required events</a:t>
              </a:r>
              <a:endParaRPr lang="en-US" b="1" dirty="0">
                <a:solidFill>
                  <a:srgbClr val="09446A"/>
                </a:solidFill>
              </a:endParaRPr>
            </a:p>
          </p:txBody>
        </p:sp>
        <p:sp>
          <p:nvSpPr>
            <p:cNvPr id="31" name="TextBox 30">
              <a:extLst>
                <a:ext uri="{FF2B5EF4-FFF2-40B4-BE49-F238E27FC236}">
                  <a16:creationId xmlns:a16="http://schemas.microsoft.com/office/drawing/2014/main" id="{EFD53112-5B5C-6B34-4497-F8672CBD154F}"/>
                </a:ext>
              </a:extLst>
            </p:cNvPr>
            <p:cNvSpPr txBox="1"/>
            <p:nvPr/>
          </p:nvSpPr>
          <p:spPr>
            <a:xfrm>
              <a:off x="3503198" y="3898534"/>
              <a:ext cx="1253869" cy="523220"/>
            </a:xfrm>
            <a:prstGeom prst="rect">
              <a:avLst/>
            </a:prstGeom>
            <a:noFill/>
          </p:spPr>
          <p:txBody>
            <a:bodyPr wrap="none" rtlCol="0">
              <a:spAutoFit/>
            </a:bodyPr>
            <a:lstStyle/>
            <a:p>
              <a:pPr algn="ctr"/>
              <a:r>
                <a:rPr lang="en-US" sz="1400" b="1" dirty="0">
                  <a:solidFill>
                    <a:srgbClr val="09446A"/>
                  </a:solidFill>
                </a:rPr>
                <a:t>Underlying</a:t>
              </a:r>
            </a:p>
            <a:p>
              <a:pPr algn="ctr"/>
              <a:r>
                <a:rPr lang="en-US" sz="1400" b="1" dirty="0">
                  <a:solidFill>
                    <a:srgbClr val="09446A"/>
                  </a:solidFill>
                </a:rPr>
                <a:t>assumptions</a:t>
              </a:r>
              <a:endParaRPr lang="en-US" b="1" dirty="0">
                <a:solidFill>
                  <a:srgbClr val="09446A"/>
                </a:solidFill>
              </a:endParaRPr>
            </a:p>
          </p:txBody>
        </p:sp>
        <p:sp>
          <p:nvSpPr>
            <p:cNvPr id="32" name="TextBox 31">
              <a:extLst>
                <a:ext uri="{FF2B5EF4-FFF2-40B4-BE49-F238E27FC236}">
                  <a16:creationId xmlns:a16="http://schemas.microsoft.com/office/drawing/2014/main" id="{D73D4E21-59D8-28C7-2885-F449F510BDD7}"/>
                </a:ext>
              </a:extLst>
            </p:cNvPr>
            <p:cNvSpPr txBox="1"/>
            <p:nvPr/>
          </p:nvSpPr>
          <p:spPr>
            <a:xfrm>
              <a:off x="807365" y="4122568"/>
              <a:ext cx="745718" cy="523220"/>
            </a:xfrm>
            <a:prstGeom prst="rect">
              <a:avLst/>
            </a:prstGeom>
            <a:noFill/>
          </p:spPr>
          <p:txBody>
            <a:bodyPr wrap="none" rtlCol="0">
              <a:spAutoFit/>
            </a:bodyPr>
            <a:lstStyle/>
            <a:p>
              <a:pPr algn="ctr"/>
              <a:r>
                <a:rPr lang="en-US" sz="1400" b="1" dirty="0">
                  <a:solidFill>
                    <a:srgbClr val="09446A"/>
                  </a:solidFill>
                </a:rPr>
                <a:t>Logic</a:t>
              </a:r>
            </a:p>
            <a:p>
              <a:pPr algn="ctr"/>
              <a:r>
                <a:rPr lang="en-US" sz="1400" b="1" dirty="0">
                  <a:solidFill>
                    <a:srgbClr val="09446A"/>
                  </a:solidFill>
                </a:rPr>
                <a:t>model</a:t>
              </a:r>
              <a:endParaRPr lang="en-US" b="1" dirty="0">
                <a:solidFill>
                  <a:srgbClr val="09446A"/>
                </a:solidFill>
              </a:endParaRPr>
            </a:p>
          </p:txBody>
        </p:sp>
        <p:sp>
          <p:nvSpPr>
            <p:cNvPr id="33" name="TextBox 32">
              <a:extLst>
                <a:ext uri="{FF2B5EF4-FFF2-40B4-BE49-F238E27FC236}">
                  <a16:creationId xmlns:a16="http://schemas.microsoft.com/office/drawing/2014/main" id="{7B4F90CE-0DD9-E147-DAF8-39D3FC63BB6F}"/>
                </a:ext>
              </a:extLst>
            </p:cNvPr>
            <p:cNvSpPr txBox="1"/>
            <p:nvPr/>
          </p:nvSpPr>
          <p:spPr>
            <a:xfrm>
              <a:off x="1178405" y="4843462"/>
              <a:ext cx="1083951" cy="523220"/>
            </a:xfrm>
            <a:prstGeom prst="rect">
              <a:avLst/>
            </a:prstGeom>
            <a:noFill/>
          </p:spPr>
          <p:txBody>
            <a:bodyPr wrap="none" rtlCol="0">
              <a:spAutoFit/>
            </a:bodyPr>
            <a:lstStyle/>
            <a:p>
              <a:pPr algn="ctr"/>
              <a:r>
                <a:rPr lang="en-US" sz="1400" b="1" dirty="0">
                  <a:solidFill>
                    <a:srgbClr val="09446A"/>
                  </a:solidFill>
                </a:rPr>
                <a:t>Short-term</a:t>
              </a:r>
            </a:p>
            <a:p>
              <a:pPr algn="ctr"/>
              <a:r>
                <a:rPr lang="en-US" sz="1400" b="1" dirty="0">
                  <a:solidFill>
                    <a:srgbClr val="09446A"/>
                  </a:solidFill>
                </a:rPr>
                <a:t>outcomes</a:t>
              </a:r>
              <a:endParaRPr lang="en-US" b="1" dirty="0">
                <a:solidFill>
                  <a:srgbClr val="09446A"/>
                </a:solidFill>
              </a:endParaRPr>
            </a:p>
          </p:txBody>
        </p:sp>
        <p:sp>
          <p:nvSpPr>
            <p:cNvPr id="34" name="TextBox 33">
              <a:extLst>
                <a:ext uri="{FF2B5EF4-FFF2-40B4-BE49-F238E27FC236}">
                  <a16:creationId xmlns:a16="http://schemas.microsoft.com/office/drawing/2014/main" id="{E387B098-B349-A714-8297-EBD0F909D1C9}"/>
                </a:ext>
              </a:extLst>
            </p:cNvPr>
            <p:cNvSpPr txBox="1"/>
            <p:nvPr/>
          </p:nvSpPr>
          <p:spPr>
            <a:xfrm>
              <a:off x="2135590" y="5069717"/>
              <a:ext cx="1303563" cy="523220"/>
            </a:xfrm>
            <a:prstGeom prst="rect">
              <a:avLst/>
            </a:prstGeom>
            <a:noFill/>
          </p:spPr>
          <p:txBody>
            <a:bodyPr wrap="none" rtlCol="0">
              <a:spAutoFit/>
            </a:bodyPr>
            <a:lstStyle/>
            <a:p>
              <a:pPr algn="ctr"/>
              <a:r>
                <a:rPr lang="en-US" sz="1400" b="1" dirty="0">
                  <a:solidFill>
                    <a:srgbClr val="09446A"/>
                  </a:solidFill>
                </a:rPr>
                <a:t>Intermediate</a:t>
              </a:r>
            </a:p>
            <a:p>
              <a:pPr algn="ctr"/>
              <a:r>
                <a:rPr lang="en-US" sz="1400" b="1" dirty="0">
                  <a:solidFill>
                    <a:srgbClr val="09446A"/>
                  </a:solidFill>
                </a:rPr>
                <a:t>outcomes</a:t>
              </a:r>
              <a:endParaRPr lang="en-US" b="1" dirty="0">
                <a:solidFill>
                  <a:srgbClr val="09446A"/>
                </a:solidFill>
              </a:endParaRPr>
            </a:p>
          </p:txBody>
        </p:sp>
        <p:sp>
          <p:nvSpPr>
            <p:cNvPr id="35" name="TextBox 34">
              <a:extLst>
                <a:ext uri="{FF2B5EF4-FFF2-40B4-BE49-F238E27FC236}">
                  <a16:creationId xmlns:a16="http://schemas.microsoft.com/office/drawing/2014/main" id="{032DFAC5-DE6C-5F77-1078-C5EC9817D2B4}"/>
                </a:ext>
              </a:extLst>
            </p:cNvPr>
            <p:cNvSpPr txBox="1"/>
            <p:nvPr/>
          </p:nvSpPr>
          <p:spPr>
            <a:xfrm>
              <a:off x="3381932" y="4691057"/>
              <a:ext cx="1075936" cy="523220"/>
            </a:xfrm>
            <a:prstGeom prst="rect">
              <a:avLst/>
            </a:prstGeom>
            <a:noFill/>
          </p:spPr>
          <p:txBody>
            <a:bodyPr wrap="none" rtlCol="0">
              <a:spAutoFit/>
            </a:bodyPr>
            <a:lstStyle/>
            <a:p>
              <a:pPr algn="ctr"/>
              <a:r>
                <a:rPr lang="en-US" sz="1400" b="1" dirty="0">
                  <a:solidFill>
                    <a:srgbClr val="09446A"/>
                  </a:solidFill>
                </a:rPr>
                <a:t>Long-term</a:t>
              </a:r>
            </a:p>
            <a:p>
              <a:pPr algn="ctr"/>
              <a:r>
                <a:rPr lang="en-US" sz="1400" b="1" dirty="0">
                  <a:solidFill>
                    <a:srgbClr val="09446A"/>
                  </a:solidFill>
                </a:rPr>
                <a:t>outcomes</a:t>
              </a:r>
              <a:endParaRPr lang="en-US" b="1" dirty="0">
                <a:solidFill>
                  <a:srgbClr val="09446A"/>
                </a:solidFill>
              </a:endParaRPr>
            </a:p>
          </p:txBody>
        </p:sp>
      </p:grpSp>
    </p:spTree>
    <p:extLst>
      <p:ext uri="{BB962C8B-B14F-4D97-AF65-F5344CB8AC3E}">
        <p14:creationId xmlns:p14="http://schemas.microsoft.com/office/powerpoint/2010/main" val="92902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844B8-246B-9E9C-7FCB-BF25F6D0CD56}"/>
              </a:ext>
            </a:extLst>
          </p:cNvPr>
          <p:cNvSpPr>
            <a:spLocks noGrp="1"/>
          </p:cNvSpPr>
          <p:nvPr>
            <p:ph type="body" sz="quarter" idx="18"/>
          </p:nvPr>
        </p:nvSpPr>
        <p:spPr>
          <a:xfrm>
            <a:off x="463647" y="1359568"/>
            <a:ext cx="10920039" cy="3853444"/>
          </a:xfrm>
        </p:spPr>
        <p:txBody>
          <a:bodyPr>
            <a:normAutofit/>
          </a:bodyPr>
          <a:lstStyle/>
          <a:p>
            <a:pPr marL="0" lvl="0" indent="0">
              <a:lnSpc>
                <a:spcPct val="110000"/>
              </a:lnSpc>
              <a:spcBef>
                <a:spcPts val="1200"/>
              </a:spcBef>
              <a:spcAft>
                <a:spcPts val="1200"/>
              </a:spcAft>
              <a:buNone/>
            </a:pPr>
            <a:r>
              <a:rPr lang="en-US" sz="2400" dirty="0"/>
              <a:t>II. Scope of the Evaluation</a:t>
            </a:r>
          </a:p>
          <a:p>
            <a:r>
              <a:rPr lang="en-US" sz="2400" dirty="0"/>
              <a:t>State the goal(s) of the evaluation and specify which program activities will be assessed</a:t>
            </a:r>
          </a:p>
          <a:p>
            <a:endParaRPr lang="en-US" sz="2400" dirty="0"/>
          </a:p>
          <a:p>
            <a:r>
              <a:rPr lang="en-US" sz="2400" dirty="0"/>
              <a:t>Programs are not expected to evaluate every component of their logic model. Instead, the evaluation may focus on a sub-set of program activities.</a:t>
            </a:r>
          </a:p>
          <a:p>
            <a:endParaRPr lang="en-US" sz="2400" dirty="0"/>
          </a:p>
        </p:txBody>
      </p:sp>
      <p:sp>
        <p:nvSpPr>
          <p:cNvPr id="3" name="Title 2">
            <a:extLst>
              <a:ext uri="{FF2B5EF4-FFF2-40B4-BE49-F238E27FC236}">
                <a16:creationId xmlns:a16="http://schemas.microsoft.com/office/drawing/2014/main" id="{18DC687C-374A-2DCA-B407-6BB1A0AAC6BD}"/>
              </a:ext>
            </a:extLst>
          </p:cNvPr>
          <p:cNvSpPr>
            <a:spLocks noGrp="1"/>
          </p:cNvSpPr>
          <p:nvPr>
            <p:ph type="title"/>
          </p:nvPr>
        </p:nvSpPr>
        <p:spPr>
          <a:xfrm>
            <a:off x="463647" y="567041"/>
            <a:ext cx="6761905" cy="419100"/>
          </a:xfrm>
        </p:spPr>
        <p:txBody>
          <a:bodyPr>
            <a:normAutofit fontScale="90000"/>
          </a:bodyPr>
          <a:lstStyle/>
          <a:p>
            <a:r>
              <a:rPr lang="en-US" dirty="0"/>
              <a:t>Step 5: Develop an Evaluation Plan</a:t>
            </a:r>
          </a:p>
        </p:txBody>
      </p:sp>
      <p:sp>
        <p:nvSpPr>
          <p:cNvPr id="5" name="Date Placeholder 4">
            <a:extLst>
              <a:ext uri="{FF2B5EF4-FFF2-40B4-BE49-F238E27FC236}">
                <a16:creationId xmlns:a16="http://schemas.microsoft.com/office/drawing/2014/main" id="{01D0AA0F-6722-2BC9-3E91-FCD49B255B38}"/>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4B26F8E3-A470-98DE-1992-E7DEF9220E86}"/>
              </a:ext>
            </a:extLst>
          </p:cNvPr>
          <p:cNvSpPr>
            <a:spLocks noGrp="1"/>
          </p:cNvSpPr>
          <p:nvPr>
            <p:ph type="sldNum" sz="quarter" idx="21"/>
          </p:nvPr>
        </p:nvSpPr>
        <p:spPr/>
        <p:txBody>
          <a:bodyPr/>
          <a:lstStyle/>
          <a:p>
            <a:r>
              <a:rPr lang="en-US"/>
              <a:t>  </a:t>
            </a:r>
            <a:fld id="{E0E21186-8CC3-194A-9753-0BBC1EC778BB}" type="slidenum">
              <a:rPr lang="en-US" smtClean="0"/>
              <a:pPr/>
              <a:t>27</a:t>
            </a:fld>
            <a:endParaRPr lang="en-US" dirty="0"/>
          </a:p>
        </p:txBody>
      </p:sp>
    </p:spTree>
    <p:extLst>
      <p:ext uri="{BB962C8B-B14F-4D97-AF65-F5344CB8AC3E}">
        <p14:creationId xmlns:p14="http://schemas.microsoft.com/office/powerpoint/2010/main" val="2631313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80024-27D7-398C-B307-1E2FE71B2E79}"/>
              </a:ext>
            </a:extLst>
          </p:cNvPr>
          <p:cNvSpPr>
            <a:spLocks noGrp="1"/>
          </p:cNvSpPr>
          <p:nvPr>
            <p:ph type="body" sz="quarter" idx="18"/>
          </p:nvPr>
        </p:nvSpPr>
        <p:spPr>
          <a:xfrm>
            <a:off x="463647" y="1251284"/>
            <a:ext cx="10920039" cy="4283242"/>
          </a:xfrm>
        </p:spPr>
        <p:txBody>
          <a:bodyPr>
            <a:normAutofit fontScale="92500" lnSpcReduction="10000"/>
          </a:bodyPr>
          <a:lstStyle/>
          <a:p>
            <a:pPr marL="0" lvl="0" indent="0">
              <a:lnSpc>
                <a:spcPct val="110000"/>
              </a:lnSpc>
              <a:spcBef>
                <a:spcPts val="1200"/>
              </a:spcBef>
              <a:spcAft>
                <a:spcPts val="1200"/>
              </a:spcAft>
              <a:buNone/>
            </a:pPr>
            <a:r>
              <a:rPr lang="en-US" sz="2600" dirty="0"/>
              <a:t>III. Outcome(s) of interest</a:t>
            </a:r>
          </a:p>
          <a:p>
            <a:r>
              <a:rPr lang="en-US" sz="2400" dirty="0"/>
              <a:t>Describe what outcomes your evaluation will measure</a:t>
            </a:r>
          </a:p>
          <a:p>
            <a:pPr lvl="1"/>
            <a:r>
              <a:rPr lang="en-US" sz="2000" dirty="0"/>
              <a:t>Process / implementation outcomes or outputs</a:t>
            </a:r>
          </a:p>
          <a:p>
            <a:pPr lvl="1"/>
            <a:r>
              <a:rPr lang="en-US" sz="2000" dirty="0"/>
              <a:t>Program beneficiary outcomes</a:t>
            </a:r>
          </a:p>
          <a:p>
            <a:pPr lvl="1"/>
            <a:r>
              <a:rPr lang="en-US" sz="2000" dirty="0"/>
              <a:t>Member outcomes  </a:t>
            </a:r>
          </a:p>
          <a:p>
            <a:pPr marL="0" indent="0">
              <a:buNone/>
            </a:pPr>
            <a:endParaRPr lang="en-US" sz="2400" dirty="0"/>
          </a:p>
          <a:p>
            <a:r>
              <a:rPr lang="en-US" sz="2400" dirty="0"/>
              <a:t>Your outcomes of interest should be:</a:t>
            </a:r>
          </a:p>
          <a:p>
            <a:pPr lvl="1"/>
            <a:r>
              <a:rPr lang="en-US" sz="2000" dirty="0"/>
              <a:t>Part of your program’s theory of change and included in your logic model</a:t>
            </a:r>
          </a:p>
          <a:p>
            <a:pPr lvl="1"/>
            <a:r>
              <a:rPr lang="en-US" sz="2000" dirty="0"/>
              <a:t>Feasible for your program to measure given the source(s) of data needed and level of effort required</a:t>
            </a:r>
          </a:p>
          <a:p>
            <a:endParaRPr lang="en-US" dirty="0"/>
          </a:p>
        </p:txBody>
      </p:sp>
      <p:sp>
        <p:nvSpPr>
          <p:cNvPr id="3" name="Title 2">
            <a:extLst>
              <a:ext uri="{FF2B5EF4-FFF2-40B4-BE49-F238E27FC236}">
                <a16:creationId xmlns:a16="http://schemas.microsoft.com/office/drawing/2014/main" id="{E9B2CEEE-E3E2-2207-AF8D-96FDD38691E9}"/>
              </a:ext>
            </a:extLst>
          </p:cNvPr>
          <p:cNvSpPr>
            <a:spLocks noGrp="1"/>
          </p:cNvSpPr>
          <p:nvPr>
            <p:ph type="title"/>
          </p:nvPr>
        </p:nvSpPr>
        <p:spPr>
          <a:xfrm>
            <a:off x="463647" y="567041"/>
            <a:ext cx="6403317" cy="419100"/>
          </a:xfrm>
        </p:spPr>
        <p:txBody>
          <a:bodyPr>
            <a:normAutofit fontScale="90000"/>
          </a:bodyPr>
          <a:lstStyle/>
          <a:p>
            <a:r>
              <a:rPr lang="en-US" dirty="0"/>
              <a:t>Step 5: Develop an Evaluation Plan</a:t>
            </a:r>
          </a:p>
        </p:txBody>
      </p:sp>
      <p:sp>
        <p:nvSpPr>
          <p:cNvPr id="5" name="Date Placeholder 4">
            <a:extLst>
              <a:ext uri="{FF2B5EF4-FFF2-40B4-BE49-F238E27FC236}">
                <a16:creationId xmlns:a16="http://schemas.microsoft.com/office/drawing/2014/main" id="{4C4C5C21-5333-11A1-A213-717637C58AC6}"/>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7540D41-0363-6044-7BF7-FCE8C642DCFF}"/>
              </a:ext>
            </a:extLst>
          </p:cNvPr>
          <p:cNvSpPr>
            <a:spLocks noGrp="1"/>
          </p:cNvSpPr>
          <p:nvPr>
            <p:ph type="sldNum" sz="quarter" idx="21"/>
          </p:nvPr>
        </p:nvSpPr>
        <p:spPr/>
        <p:txBody>
          <a:bodyPr/>
          <a:lstStyle/>
          <a:p>
            <a:r>
              <a:rPr lang="en-US"/>
              <a:t>  </a:t>
            </a:r>
            <a:fld id="{E0E21186-8CC3-194A-9753-0BBC1EC778BB}" type="slidenum">
              <a:rPr lang="en-US" smtClean="0"/>
              <a:pPr/>
              <a:t>28</a:t>
            </a:fld>
            <a:endParaRPr lang="en-US" dirty="0"/>
          </a:p>
        </p:txBody>
      </p:sp>
    </p:spTree>
    <p:extLst>
      <p:ext uri="{BB962C8B-B14F-4D97-AF65-F5344CB8AC3E}">
        <p14:creationId xmlns:p14="http://schemas.microsoft.com/office/powerpoint/2010/main" val="2460495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50DC98-E68D-B72B-8FB2-1CC2A94E1A37}"/>
              </a:ext>
            </a:extLst>
          </p:cNvPr>
          <p:cNvSpPr>
            <a:spLocks noGrp="1"/>
          </p:cNvSpPr>
          <p:nvPr>
            <p:ph type="body" sz="quarter" idx="18"/>
          </p:nvPr>
        </p:nvSpPr>
        <p:spPr>
          <a:xfrm>
            <a:off x="463648" y="1431757"/>
            <a:ext cx="11054294" cy="4150895"/>
          </a:xfrm>
        </p:spPr>
        <p:txBody>
          <a:bodyPr>
            <a:normAutofit fontScale="92500" lnSpcReduction="10000"/>
          </a:bodyPr>
          <a:lstStyle/>
          <a:p>
            <a:pPr marL="0" lvl="0" indent="0">
              <a:lnSpc>
                <a:spcPct val="110000"/>
              </a:lnSpc>
              <a:spcBef>
                <a:spcPts val="1200"/>
              </a:spcBef>
              <a:spcAft>
                <a:spcPts val="1200"/>
              </a:spcAft>
              <a:buNone/>
            </a:pPr>
            <a:r>
              <a:rPr lang="en-US" sz="2600" dirty="0"/>
              <a:t>IV. Research Questions</a:t>
            </a:r>
          </a:p>
          <a:p>
            <a:r>
              <a:rPr lang="en-US" sz="2400" dirty="0"/>
              <a:t>One or more questions that define exactly what your evaluation intends to accomplish</a:t>
            </a:r>
          </a:p>
          <a:p>
            <a:endParaRPr lang="en-US" sz="2400" dirty="0"/>
          </a:p>
          <a:p>
            <a:r>
              <a:rPr lang="en-US" sz="2400" dirty="0"/>
              <a:t>The following are characteristics of a good research question:</a:t>
            </a:r>
          </a:p>
          <a:p>
            <a:pPr lvl="1"/>
            <a:r>
              <a:rPr lang="en-US" sz="2000" dirty="0"/>
              <a:t>Clearly stated and specific</a:t>
            </a:r>
          </a:p>
          <a:p>
            <a:pPr lvl="1"/>
            <a:r>
              <a:rPr lang="en-US" sz="2000" dirty="0"/>
              <a:t>Aligns with your theory of change / logic model</a:t>
            </a:r>
          </a:p>
          <a:p>
            <a:pPr lvl="1"/>
            <a:r>
              <a:rPr lang="en-US" sz="2000" dirty="0"/>
              <a:t>Connect to the outcomes of interest</a:t>
            </a:r>
          </a:p>
          <a:p>
            <a:pPr lvl="1"/>
            <a:r>
              <a:rPr lang="en-US" sz="2000" dirty="0"/>
              <a:t>Measurable and feasible to answer </a:t>
            </a:r>
          </a:p>
          <a:p>
            <a:pPr lvl="1"/>
            <a:r>
              <a:rPr lang="en-US" sz="2000" dirty="0"/>
              <a:t>Aligns with your chosen evaluation design</a:t>
            </a:r>
            <a:endParaRPr lang="en-US" dirty="0"/>
          </a:p>
          <a:p>
            <a:endParaRPr lang="en-US" dirty="0"/>
          </a:p>
        </p:txBody>
      </p:sp>
      <p:sp>
        <p:nvSpPr>
          <p:cNvPr id="3" name="Title 2">
            <a:extLst>
              <a:ext uri="{FF2B5EF4-FFF2-40B4-BE49-F238E27FC236}">
                <a16:creationId xmlns:a16="http://schemas.microsoft.com/office/drawing/2014/main" id="{115B2BA3-42B9-0150-B677-E1D18FE3ABDB}"/>
              </a:ext>
            </a:extLst>
          </p:cNvPr>
          <p:cNvSpPr>
            <a:spLocks noGrp="1"/>
          </p:cNvSpPr>
          <p:nvPr>
            <p:ph type="title"/>
          </p:nvPr>
        </p:nvSpPr>
        <p:spPr>
          <a:xfrm>
            <a:off x="463648" y="567041"/>
            <a:ext cx="6492964" cy="419100"/>
          </a:xfrm>
        </p:spPr>
        <p:txBody>
          <a:bodyPr>
            <a:normAutofit fontScale="90000"/>
          </a:bodyPr>
          <a:lstStyle/>
          <a:p>
            <a:r>
              <a:rPr lang="en-US" dirty="0"/>
              <a:t>Step 5: Develop an Evaluation Plan </a:t>
            </a:r>
          </a:p>
        </p:txBody>
      </p:sp>
      <p:sp>
        <p:nvSpPr>
          <p:cNvPr id="5" name="Date Placeholder 4">
            <a:extLst>
              <a:ext uri="{FF2B5EF4-FFF2-40B4-BE49-F238E27FC236}">
                <a16:creationId xmlns:a16="http://schemas.microsoft.com/office/drawing/2014/main" id="{E8D9A177-3DBA-2416-B008-879118293B5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8805B5E1-1BCF-07EC-F4F1-BE8D90016971}"/>
              </a:ext>
            </a:extLst>
          </p:cNvPr>
          <p:cNvSpPr>
            <a:spLocks noGrp="1"/>
          </p:cNvSpPr>
          <p:nvPr>
            <p:ph type="sldNum" sz="quarter" idx="21"/>
          </p:nvPr>
        </p:nvSpPr>
        <p:spPr/>
        <p:txBody>
          <a:bodyPr/>
          <a:lstStyle/>
          <a:p>
            <a:r>
              <a:rPr lang="en-US"/>
              <a:t>  </a:t>
            </a:r>
            <a:fld id="{E0E21186-8CC3-194A-9753-0BBC1EC778BB}" type="slidenum">
              <a:rPr lang="en-US" smtClean="0"/>
              <a:pPr/>
              <a:t>29</a:t>
            </a:fld>
            <a:endParaRPr lang="en-US" dirty="0"/>
          </a:p>
        </p:txBody>
      </p:sp>
    </p:spTree>
    <p:extLst>
      <p:ext uri="{BB962C8B-B14F-4D97-AF65-F5344CB8AC3E}">
        <p14:creationId xmlns:p14="http://schemas.microsoft.com/office/powerpoint/2010/main" val="390934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92AB5E-57FC-6103-2914-9D1443C1A4FB}"/>
              </a:ext>
            </a:extLst>
          </p:cNvPr>
          <p:cNvSpPr>
            <a:spLocks noGrp="1"/>
          </p:cNvSpPr>
          <p:nvPr>
            <p:ph type="body" sz="quarter" idx="18"/>
          </p:nvPr>
        </p:nvSpPr>
        <p:spPr>
          <a:xfrm>
            <a:off x="463648" y="1299411"/>
            <a:ext cx="10920038" cy="3913601"/>
          </a:xfrm>
        </p:spPr>
        <p:txBody>
          <a:bodyPr>
            <a:noAutofit/>
          </a:bodyPr>
          <a:lstStyle/>
          <a:p>
            <a:pPr marL="0" indent="0">
              <a:spcBef>
                <a:spcPts val="1200"/>
              </a:spcBef>
              <a:spcAft>
                <a:spcPts val="1200"/>
              </a:spcAft>
              <a:buNone/>
            </a:pPr>
            <a:r>
              <a:rPr lang="en-US" sz="2400" dirty="0"/>
              <a:t>What are the basic steps for conducting an evaluation?</a:t>
            </a:r>
          </a:p>
          <a:p>
            <a:pPr lvl="1">
              <a:spcBef>
                <a:spcPts val="1200"/>
              </a:spcBef>
              <a:spcAft>
                <a:spcPts val="1200"/>
              </a:spcAft>
              <a:buFont typeface="Arial" panose="020B0604020202020204" pitchFamily="34" charset="0"/>
              <a:buChar char="•"/>
            </a:pPr>
            <a:r>
              <a:rPr lang="en-US" sz="2000" dirty="0"/>
              <a:t>Planning phase</a:t>
            </a:r>
          </a:p>
          <a:p>
            <a:pPr lvl="1">
              <a:spcBef>
                <a:spcPts val="1200"/>
              </a:spcBef>
              <a:spcAft>
                <a:spcPts val="1200"/>
              </a:spcAft>
              <a:buFont typeface="Arial" panose="020B0604020202020204" pitchFamily="34" charset="0"/>
              <a:buChar char="•"/>
            </a:pPr>
            <a:r>
              <a:rPr lang="en-US" sz="2000" dirty="0"/>
              <a:t>Development phase</a:t>
            </a:r>
          </a:p>
          <a:p>
            <a:pPr lvl="1">
              <a:spcBef>
                <a:spcPts val="1200"/>
              </a:spcBef>
              <a:spcAft>
                <a:spcPts val="1200"/>
              </a:spcAft>
              <a:buFont typeface="Arial" panose="020B0604020202020204" pitchFamily="34" charset="0"/>
              <a:buChar char="•"/>
            </a:pPr>
            <a:r>
              <a:rPr lang="en-US" sz="2000" dirty="0"/>
              <a:t>Implementation phase</a:t>
            </a:r>
          </a:p>
          <a:p>
            <a:pPr lvl="1">
              <a:spcBef>
                <a:spcPts val="1200"/>
              </a:spcBef>
              <a:spcAft>
                <a:spcPts val="1200"/>
              </a:spcAft>
              <a:buFont typeface="Arial" panose="020B0604020202020204" pitchFamily="34" charset="0"/>
              <a:buChar char="•"/>
            </a:pPr>
            <a:r>
              <a:rPr lang="en-US" sz="2000" dirty="0"/>
              <a:t>Action and improvement </a:t>
            </a:r>
          </a:p>
          <a:p>
            <a:endParaRPr lang="en-US" sz="2400" dirty="0"/>
          </a:p>
        </p:txBody>
      </p:sp>
      <p:sp>
        <p:nvSpPr>
          <p:cNvPr id="3" name="Title 2">
            <a:extLst>
              <a:ext uri="{FF2B5EF4-FFF2-40B4-BE49-F238E27FC236}">
                <a16:creationId xmlns:a16="http://schemas.microsoft.com/office/drawing/2014/main" id="{20DDAB47-E3DA-0141-7BB9-17491F9FCA82}"/>
              </a:ext>
            </a:extLst>
          </p:cNvPr>
          <p:cNvSpPr>
            <a:spLocks noGrp="1"/>
          </p:cNvSpPr>
          <p:nvPr>
            <p:ph type="title"/>
          </p:nvPr>
        </p:nvSpPr>
        <p:spPr/>
        <p:txBody>
          <a:bodyPr>
            <a:normAutofit fontScale="90000"/>
          </a:bodyPr>
          <a:lstStyle/>
          <a:p>
            <a:r>
              <a:rPr lang="en-US" dirty="0"/>
              <a:t>Overview of Presentation</a:t>
            </a:r>
          </a:p>
        </p:txBody>
      </p:sp>
      <p:sp>
        <p:nvSpPr>
          <p:cNvPr id="5" name="Date Placeholder 4">
            <a:extLst>
              <a:ext uri="{FF2B5EF4-FFF2-40B4-BE49-F238E27FC236}">
                <a16:creationId xmlns:a16="http://schemas.microsoft.com/office/drawing/2014/main" id="{0B324BB4-2A87-E538-BB1A-C9BC57E669BD}"/>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0DED06C4-4603-7376-CE95-6E1F67CBCAA0}"/>
              </a:ext>
            </a:extLst>
          </p:cNvPr>
          <p:cNvSpPr>
            <a:spLocks noGrp="1"/>
          </p:cNvSpPr>
          <p:nvPr>
            <p:ph type="sldNum" sz="quarter" idx="21"/>
          </p:nvPr>
        </p:nvSpPr>
        <p:spPr/>
        <p:txBody>
          <a:bodyPr/>
          <a:lstStyle/>
          <a:p>
            <a:r>
              <a:rPr lang="en-US"/>
              <a:t>  </a:t>
            </a:r>
            <a:fld id="{E0E21186-8CC3-194A-9753-0BBC1EC778BB}" type="slidenum">
              <a:rPr lang="en-US" smtClean="0"/>
              <a:pPr/>
              <a:t>3</a:t>
            </a:fld>
            <a:endParaRPr lang="en-US" dirty="0"/>
          </a:p>
        </p:txBody>
      </p:sp>
    </p:spTree>
    <p:extLst>
      <p:ext uri="{BB962C8B-B14F-4D97-AF65-F5344CB8AC3E}">
        <p14:creationId xmlns:p14="http://schemas.microsoft.com/office/powerpoint/2010/main" val="349582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48A03-E155-9781-D86C-EB4B7FD75F60}"/>
              </a:ext>
            </a:extLst>
          </p:cNvPr>
          <p:cNvSpPr>
            <a:spLocks noGrp="1"/>
          </p:cNvSpPr>
          <p:nvPr>
            <p:ph type="body" sz="quarter" idx="18"/>
          </p:nvPr>
        </p:nvSpPr>
        <p:spPr>
          <a:xfrm>
            <a:off x="463647" y="845682"/>
            <a:ext cx="10920039" cy="1009276"/>
          </a:xfrm>
        </p:spPr>
        <p:txBody>
          <a:bodyPr>
            <a:normAutofit/>
          </a:bodyPr>
          <a:lstStyle/>
          <a:p>
            <a:pPr marL="0" indent="0">
              <a:spcAft>
                <a:spcPts val="1200"/>
              </a:spcAft>
              <a:buNone/>
            </a:pPr>
            <a:r>
              <a:rPr lang="en-US" sz="2000" dirty="0"/>
              <a:t>V. </a:t>
            </a:r>
            <a:r>
              <a:rPr lang="en-US" sz="2400" dirty="0"/>
              <a:t>Evaluation Design </a:t>
            </a:r>
          </a:p>
          <a:p>
            <a:r>
              <a:rPr lang="en-US" sz="2000" dirty="0"/>
              <a:t>Description of general categories of evaluation designs:</a:t>
            </a:r>
          </a:p>
          <a:p>
            <a:endParaRPr lang="en-US" sz="2000" dirty="0"/>
          </a:p>
        </p:txBody>
      </p:sp>
      <p:sp>
        <p:nvSpPr>
          <p:cNvPr id="3" name="Title 2">
            <a:extLst>
              <a:ext uri="{FF2B5EF4-FFF2-40B4-BE49-F238E27FC236}">
                <a16:creationId xmlns:a16="http://schemas.microsoft.com/office/drawing/2014/main" id="{AFEF5F09-6A3E-3930-F777-AF0B967548F6}"/>
              </a:ext>
            </a:extLst>
          </p:cNvPr>
          <p:cNvSpPr>
            <a:spLocks noGrp="1"/>
          </p:cNvSpPr>
          <p:nvPr>
            <p:ph type="title"/>
          </p:nvPr>
        </p:nvSpPr>
        <p:spPr>
          <a:xfrm>
            <a:off x="463647" y="147941"/>
            <a:ext cx="6636399" cy="419100"/>
          </a:xfrm>
        </p:spPr>
        <p:txBody>
          <a:bodyPr>
            <a:normAutofit fontScale="90000"/>
          </a:bodyPr>
          <a:lstStyle/>
          <a:p>
            <a:r>
              <a:rPr lang="en-US" dirty="0"/>
              <a:t>Step 5: Develop an evaluation plan	</a:t>
            </a:r>
          </a:p>
        </p:txBody>
      </p:sp>
      <p:sp>
        <p:nvSpPr>
          <p:cNvPr id="5" name="Date Placeholder 4">
            <a:extLst>
              <a:ext uri="{FF2B5EF4-FFF2-40B4-BE49-F238E27FC236}">
                <a16:creationId xmlns:a16="http://schemas.microsoft.com/office/drawing/2014/main" id="{2251C984-3FF7-FF10-F219-43E3683FDECB}"/>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F9CFDDC3-BFD7-F234-5329-7B5BEB2D27CC}"/>
              </a:ext>
            </a:extLst>
          </p:cNvPr>
          <p:cNvSpPr>
            <a:spLocks noGrp="1"/>
          </p:cNvSpPr>
          <p:nvPr>
            <p:ph type="sldNum" sz="quarter" idx="21"/>
          </p:nvPr>
        </p:nvSpPr>
        <p:spPr/>
        <p:txBody>
          <a:bodyPr/>
          <a:lstStyle/>
          <a:p>
            <a:r>
              <a:rPr lang="en-US"/>
              <a:t>  </a:t>
            </a:r>
            <a:fld id="{E0E21186-8CC3-194A-9753-0BBC1EC778BB}" type="slidenum">
              <a:rPr lang="en-US" smtClean="0"/>
              <a:pPr/>
              <a:t>30</a:t>
            </a:fld>
            <a:endParaRPr lang="en-US" dirty="0"/>
          </a:p>
        </p:txBody>
      </p:sp>
      <p:graphicFrame>
        <p:nvGraphicFramePr>
          <p:cNvPr id="4" name="Table 3">
            <a:extLst>
              <a:ext uri="{FF2B5EF4-FFF2-40B4-BE49-F238E27FC236}">
                <a16:creationId xmlns:a16="http://schemas.microsoft.com/office/drawing/2014/main" id="{894363F4-745C-9D84-F00F-709A139F49B0}"/>
              </a:ext>
            </a:extLst>
          </p:cNvPr>
          <p:cNvGraphicFramePr>
            <a:graphicFrameLocks noGrp="1"/>
          </p:cNvGraphicFramePr>
          <p:nvPr>
            <p:extLst>
              <p:ext uri="{D42A27DB-BD31-4B8C-83A1-F6EECF244321}">
                <p14:modId xmlns:p14="http://schemas.microsoft.com/office/powerpoint/2010/main" val="31392631"/>
              </p:ext>
            </p:extLst>
          </p:nvPr>
        </p:nvGraphicFramePr>
        <p:xfrm>
          <a:off x="463647" y="2200945"/>
          <a:ext cx="11146826" cy="3901440"/>
        </p:xfrm>
        <a:graphic>
          <a:graphicData uri="http://schemas.openxmlformats.org/drawingml/2006/table">
            <a:tbl>
              <a:tblPr firstRow="1" bandRow="1">
                <a:tableStyleId>{21E4AEA4-8DFA-4A89-87EB-49C32662AFE0}</a:tableStyleId>
              </a:tblPr>
              <a:tblGrid>
                <a:gridCol w="3881290">
                  <a:extLst>
                    <a:ext uri="{9D8B030D-6E8A-4147-A177-3AD203B41FA5}">
                      <a16:colId xmlns:a16="http://schemas.microsoft.com/office/drawing/2014/main" val="20000"/>
                    </a:ext>
                  </a:extLst>
                </a:gridCol>
                <a:gridCol w="3688048">
                  <a:extLst>
                    <a:ext uri="{9D8B030D-6E8A-4147-A177-3AD203B41FA5}">
                      <a16:colId xmlns:a16="http://schemas.microsoft.com/office/drawing/2014/main" val="20001"/>
                    </a:ext>
                  </a:extLst>
                </a:gridCol>
                <a:gridCol w="3577488">
                  <a:extLst>
                    <a:ext uri="{9D8B030D-6E8A-4147-A177-3AD203B41FA5}">
                      <a16:colId xmlns:a16="http://schemas.microsoft.com/office/drawing/2014/main" val="3927045331"/>
                    </a:ext>
                  </a:extLst>
                </a:gridCol>
              </a:tblGrid>
              <a:tr h="331269">
                <a:tc>
                  <a:txBody>
                    <a:bodyPr/>
                    <a:lstStyle/>
                    <a:p>
                      <a:r>
                        <a:rPr lang="en-US" u="sng" dirty="0">
                          <a:solidFill>
                            <a:schemeClr val="bg2"/>
                          </a:solidFill>
                        </a:rPr>
                        <a:t>Process Evaluation</a:t>
                      </a:r>
                    </a:p>
                  </a:txBody>
                  <a:tcPr/>
                </a:tc>
                <a:tc>
                  <a:txBody>
                    <a:bodyPr/>
                    <a:lstStyle/>
                    <a:p>
                      <a:r>
                        <a:rPr lang="en-US" u="sng" dirty="0">
                          <a:solidFill>
                            <a:schemeClr val="bg2"/>
                          </a:solidFill>
                        </a:rPr>
                        <a:t>Outcome Evaluation </a:t>
                      </a:r>
                    </a:p>
                  </a:txBody>
                  <a:tcPr/>
                </a:tc>
                <a:tc>
                  <a:txBody>
                    <a:bodyPr/>
                    <a:lstStyle/>
                    <a:p>
                      <a:r>
                        <a:rPr lang="en-US" u="sng" dirty="0">
                          <a:solidFill>
                            <a:schemeClr val="bg2"/>
                          </a:solidFill>
                        </a:rPr>
                        <a:t>Impact Evaluation</a:t>
                      </a:r>
                    </a:p>
                  </a:txBody>
                  <a:tcPr/>
                </a:tc>
                <a:extLst>
                  <a:ext uri="{0D108BD9-81ED-4DB2-BD59-A6C34878D82A}">
                    <a16:rowId xmlns:a16="http://schemas.microsoft.com/office/drawing/2014/main" val="10000"/>
                  </a:ext>
                </a:extLst>
              </a:tr>
              <a:tr h="3049494">
                <a:tc>
                  <a:txBody>
                    <a:bodyPr/>
                    <a:lstStyle/>
                    <a:p>
                      <a:pPr marL="342900" lvl="2" indent="-342900" defTabSz="457200">
                        <a:lnSpc>
                          <a:spcPct val="100000"/>
                        </a:lnSpc>
                        <a:spcBef>
                          <a:spcPts val="0"/>
                        </a:spcBef>
                        <a:spcAft>
                          <a:spcPts val="1200"/>
                        </a:spcAft>
                        <a:buFont typeface="Arial" panose="020B0604020202020204" pitchFamily="34" charset="0"/>
                        <a:buChar char="•"/>
                        <a:defRPr/>
                      </a:pPr>
                      <a:r>
                        <a:rPr lang="en-US" sz="1800" dirty="0">
                          <a:solidFill>
                            <a:schemeClr val="tx1"/>
                          </a:solidFill>
                        </a:rPr>
                        <a:t>Examines the extent to which a program is operating as intended by assessing ongoing program operations and determining whether the target population is being served</a:t>
                      </a:r>
                      <a:endParaRPr lang="en-US" dirty="0">
                        <a:solidFill>
                          <a:schemeClr val="tx1"/>
                        </a:solidFill>
                      </a:endParaRPr>
                    </a:p>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Results </a:t>
                      </a:r>
                      <a:r>
                        <a:rPr lang="en-US" sz="1800" dirty="0">
                          <a:solidFill>
                            <a:schemeClr val="tx1"/>
                          </a:solidFill>
                        </a:rPr>
                        <a:t>may be used to determine what changes and/or improvements should be made to the program’s operations</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Measures changes in knowledge, attitude(s), behavior(s) and/or condition(s) among program beneficiaries or other stakeholder groups</a:t>
                      </a:r>
                    </a:p>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Results may demonstrate what the program has achieved </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rPr>
                        <a:t>Measures changes in program beneficiaries or stakeholders relative to a reasonably similar comparison/ control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rPr>
                        <a:t>Results are an estimate of the program’s </a:t>
                      </a:r>
                      <a:r>
                        <a:rPr lang="en-US" baseline="0" dirty="0">
                          <a:solidFill>
                            <a:schemeClr val="tx1"/>
                          </a:solidFill>
                        </a:rPr>
                        <a:t>impact </a:t>
                      </a:r>
                      <a:r>
                        <a:rPr lang="en-US" dirty="0">
                          <a:solidFill>
                            <a:schemeClr val="tx1"/>
                          </a:solidFill>
                        </a:rPr>
                        <a:t>on beneficiaries or other stakeholder groups</a:t>
                      </a:r>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744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7D7EE-47DB-8F13-C7CC-FA78E9376E8D}"/>
              </a:ext>
            </a:extLst>
          </p:cNvPr>
          <p:cNvSpPr>
            <a:spLocks noGrp="1"/>
          </p:cNvSpPr>
          <p:nvPr>
            <p:ph type="title"/>
          </p:nvPr>
        </p:nvSpPr>
        <p:spPr>
          <a:xfrm>
            <a:off x="463648" y="567041"/>
            <a:ext cx="6672258" cy="419100"/>
          </a:xfrm>
        </p:spPr>
        <p:txBody>
          <a:bodyPr>
            <a:normAutofit fontScale="90000"/>
          </a:bodyPr>
          <a:lstStyle/>
          <a:p>
            <a:r>
              <a:rPr lang="en-US" dirty="0"/>
              <a:t>Step 5: Develop an Evaluation Plan	</a:t>
            </a:r>
          </a:p>
        </p:txBody>
      </p:sp>
      <p:sp>
        <p:nvSpPr>
          <p:cNvPr id="5" name="Date Placeholder 4">
            <a:extLst>
              <a:ext uri="{FF2B5EF4-FFF2-40B4-BE49-F238E27FC236}">
                <a16:creationId xmlns:a16="http://schemas.microsoft.com/office/drawing/2014/main" id="{BAE2DEAD-FF31-043F-74E7-3D2754F1324F}"/>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B9620D1E-5E03-3997-F612-639C19B28B0A}"/>
              </a:ext>
            </a:extLst>
          </p:cNvPr>
          <p:cNvSpPr>
            <a:spLocks noGrp="1"/>
          </p:cNvSpPr>
          <p:nvPr>
            <p:ph type="sldNum" sz="quarter" idx="21"/>
          </p:nvPr>
        </p:nvSpPr>
        <p:spPr/>
        <p:txBody>
          <a:bodyPr/>
          <a:lstStyle/>
          <a:p>
            <a:r>
              <a:rPr lang="en-US"/>
              <a:t>  </a:t>
            </a:r>
            <a:fld id="{E0E21186-8CC3-194A-9753-0BBC1EC778BB}" type="slidenum">
              <a:rPr lang="en-US" smtClean="0"/>
              <a:pPr/>
              <a:t>31</a:t>
            </a:fld>
            <a:endParaRPr lang="en-US" dirty="0"/>
          </a:p>
        </p:txBody>
      </p:sp>
      <p:sp>
        <p:nvSpPr>
          <p:cNvPr id="8" name="TextBox 7">
            <a:extLst>
              <a:ext uri="{FF2B5EF4-FFF2-40B4-BE49-F238E27FC236}">
                <a16:creationId xmlns:a16="http://schemas.microsoft.com/office/drawing/2014/main" id="{1783B34D-B86A-F306-5F1E-2DAC25F01F22}"/>
              </a:ext>
            </a:extLst>
          </p:cNvPr>
          <p:cNvSpPr txBox="1"/>
          <p:nvPr/>
        </p:nvSpPr>
        <p:spPr>
          <a:xfrm>
            <a:off x="463648" y="1057279"/>
            <a:ext cx="7341686" cy="400110"/>
          </a:xfrm>
          <a:prstGeom prst="rect">
            <a:avLst/>
          </a:prstGeom>
          <a:noFill/>
        </p:spPr>
        <p:txBody>
          <a:bodyPr wrap="square">
            <a:spAutoFit/>
          </a:bodyPr>
          <a:lstStyle/>
          <a:p>
            <a:pPr marL="0" indent="0">
              <a:spcAft>
                <a:spcPts val="1200"/>
              </a:spcAft>
              <a:buNone/>
            </a:pPr>
            <a:r>
              <a:rPr lang="en-US" sz="2000" dirty="0"/>
              <a:t>AmeriCorps Approved Evaluation Designs</a:t>
            </a:r>
          </a:p>
        </p:txBody>
      </p:sp>
      <p:graphicFrame>
        <p:nvGraphicFramePr>
          <p:cNvPr id="9" name="Table 8">
            <a:extLst>
              <a:ext uri="{FF2B5EF4-FFF2-40B4-BE49-F238E27FC236}">
                <a16:creationId xmlns:a16="http://schemas.microsoft.com/office/drawing/2014/main" id="{7311C80B-0256-BCB5-3F37-37F818CCCDA2}"/>
              </a:ext>
            </a:extLst>
          </p:cNvPr>
          <p:cNvGraphicFramePr>
            <a:graphicFrameLocks noGrp="1"/>
          </p:cNvGraphicFramePr>
          <p:nvPr>
            <p:extLst>
              <p:ext uri="{D42A27DB-BD31-4B8C-83A1-F6EECF244321}">
                <p14:modId xmlns:p14="http://schemas.microsoft.com/office/powerpoint/2010/main" val="4048481143"/>
              </p:ext>
            </p:extLst>
          </p:nvPr>
        </p:nvGraphicFramePr>
        <p:xfrm>
          <a:off x="489622" y="1700078"/>
          <a:ext cx="11168977" cy="4419868"/>
        </p:xfrm>
        <a:graphic>
          <a:graphicData uri="http://schemas.openxmlformats.org/drawingml/2006/table">
            <a:tbl>
              <a:tblPr firstRow="1" bandRow="1">
                <a:tableStyleId>{21E4AEA4-8DFA-4A89-87EB-49C32662AFE0}</a:tableStyleId>
              </a:tblPr>
              <a:tblGrid>
                <a:gridCol w="2553119">
                  <a:extLst>
                    <a:ext uri="{9D8B030D-6E8A-4147-A177-3AD203B41FA5}">
                      <a16:colId xmlns:a16="http://schemas.microsoft.com/office/drawing/2014/main" val="20000"/>
                    </a:ext>
                  </a:extLst>
                </a:gridCol>
                <a:gridCol w="1387311">
                  <a:extLst>
                    <a:ext uri="{9D8B030D-6E8A-4147-A177-3AD203B41FA5}">
                      <a16:colId xmlns:a16="http://schemas.microsoft.com/office/drawing/2014/main" val="714699614"/>
                    </a:ext>
                  </a:extLst>
                </a:gridCol>
                <a:gridCol w="7228547">
                  <a:extLst>
                    <a:ext uri="{9D8B030D-6E8A-4147-A177-3AD203B41FA5}">
                      <a16:colId xmlns:a16="http://schemas.microsoft.com/office/drawing/2014/main" val="20001"/>
                    </a:ext>
                  </a:extLst>
                </a:gridCol>
              </a:tblGrid>
              <a:tr h="329011">
                <a:tc>
                  <a:txBody>
                    <a:bodyPr/>
                    <a:lstStyle/>
                    <a:p>
                      <a:r>
                        <a:rPr lang="en-US" dirty="0">
                          <a:solidFill>
                            <a:schemeClr val="bg2"/>
                          </a:solidFill>
                        </a:rPr>
                        <a:t>Type</a:t>
                      </a:r>
                      <a:r>
                        <a:rPr lang="en-US" baseline="0" dirty="0">
                          <a:solidFill>
                            <a:schemeClr val="bg2"/>
                          </a:solidFill>
                        </a:rPr>
                        <a:t> of Design</a:t>
                      </a:r>
                      <a:endParaRPr lang="en-US" dirty="0">
                        <a:solidFill>
                          <a:schemeClr val="bg2"/>
                        </a:solidFill>
                      </a:endParaRPr>
                    </a:p>
                  </a:txBody>
                  <a:tcPr/>
                </a:tc>
                <a:tc>
                  <a:txBody>
                    <a:bodyPr/>
                    <a:lstStyle/>
                    <a:p>
                      <a:r>
                        <a:rPr lang="en-US" dirty="0">
                          <a:solidFill>
                            <a:schemeClr val="bg2"/>
                          </a:solidFill>
                        </a:rPr>
                        <a:t>Category</a:t>
                      </a:r>
                    </a:p>
                  </a:txBody>
                  <a:tcPr/>
                </a:tc>
                <a:tc>
                  <a:txBody>
                    <a:bodyPr/>
                    <a:lstStyle/>
                    <a:p>
                      <a:r>
                        <a:rPr lang="en-US" dirty="0">
                          <a:solidFill>
                            <a:schemeClr val="bg2"/>
                          </a:solidFill>
                        </a:rPr>
                        <a:t>Details</a:t>
                      </a:r>
                      <a:r>
                        <a:rPr lang="en-US" baseline="0" dirty="0">
                          <a:solidFill>
                            <a:schemeClr val="bg2"/>
                          </a:solidFill>
                        </a:rPr>
                        <a:t> needed on evaluation design</a:t>
                      </a:r>
                      <a:endParaRPr lang="en-US" dirty="0">
                        <a:solidFill>
                          <a:schemeClr val="bg2"/>
                        </a:solidFill>
                      </a:endParaRPr>
                    </a:p>
                  </a:txBody>
                  <a:tcPr/>
                </a:tc>
                <a:extLst>
                  <a:ext uri="{0D108BD9-81ED-4DB2-BD59-A6C34878D82A}">
                    <a16:rowId xmlns:a16="http://schemas.microsoft.com/office/drawing/2014/main" val="10000"/>
                  </a:ext>
                </a:extLst>
              </a:tr>
              <a:tr h="1069286">
                <a:tc>
                  <a:txBody>
                    <a:bodyPr/>
                    <a:lstStyle/>
                    <a:p>
                      <a:r>
                        <a:rPr lang="en-US" dirty="0"/>
                        <a:t>Experimental design/Randomized Controlled Trial (RCT)</a:t>
                      </a:r>
                    </a:p>
                  </a:txBody>
                  <a:tcPr/>
                </a:tc>
                <a:tc>
                  <a:txBody>
                    <a:bodyPr/>
                    <a:lstStyle/>
                    <a:p>
                      <a:r>
                        <a:rPr lang="en-US" dirty="0"/>
                        <a:t>Impact</a:t>
                      </a:r>
                    </a:p>
                  </a:txBody>
                  <a:tcPr/>
                </a:tc>
                <a:tc>
                  <a:txBody>
                    <a:bodyPr/>
                    <a:lstStyle/>
                    <a:p>
                      <a:pPr marL="285750" indent="-285750">
                        <a:buFont typeface="Arial" panose="020B0604020202020204" pitchFamily="34" charset="0"/>
                        <a:buChar char="•"/>
                      </a:pPr>
                      <a:r>
                        <a:rPr lang="en-US" dirty="0"/>
                        <a:t>Description</a:t>
                      </a:r>
                      <a:r>
                        <a:rPr lang="en-US" baseline="0" dirty="0"/>
                        <a:t> of the random assignment procedures that will be used to form treatment and control groups</a:t>
                      </a:r>
                    </a:p>
                    <a:p>
                      <a:pPr marL="285750" indent="-285750">
                        <a:buFont typeface="Arial" panose="020B0604020202020204" pitchFamily="34" charset="0"/>
                        <a:buChar char="•"/>
                      </a:pPr>
                      <a:r>
                        <a:rPr lang="en-US" sz="1800" dirty="0"/>
                        <a:t>Eligibility criteria for inclusion in the study</a:t>
                      </a:r>
                      <a:endParaRPr lang="en-US" dirty="0"/>
                    </a:p>
                  </a:txBody>
                  <a:tcPr/>
                </a:tc>
                <a:extLst>
                  <a:ext uri="{0D108BD9-81ED-4DB2-BD59-A6C34878D82A}">
                    <a16:rowId xmlns:a16="http://schemas.microsoft.com/office/drawing/2014/main" val="10001"/>
                  </a:ext>
                </a:extLst>
              </a:tr>
              <a:tr h="1407095">
                <a:tc>
                  <a:txBody>
                    <a:bodyPr/>
                    <a:lstStyle/>
                    <a:p>
                      <a:r>
                        <a:rPr lang="en-US" dirty="0"/>
                        <a:t>Quasi-experimental</a:t>
                      </a:r>
                      <a:r>
                        <a:rPr lang="en-US" baseline="0" dirty="0"/>
                        <a:t> Design (QED)</a:t>
                      </a:r>
                      <a:endParaRPr lang="en-US" dirty="0"/>
                    </a:p>
                  </a:txBody>
                  <a:tcPr/>
                </a:tc>
                <a:tc>
                  <a:txBody>
                    <a:bodyPr/>
                    <a:lstStyle/>
                    <a:p>
                      <a:r>
                        <a:rPr lang="en-US" dirty="0"/>
                        <a:t>Impact</a:t>
                      </a:r>
                    </a:p>
                  </a:txBody>
                  <a:tcPr/>
                </a:tc>
                <a:tc>
                  <a:txBody>
                    <a:bodyPr/>
                    <a:lstStyle/>
                    <a:p>
                      <a:pPr marL="285750" indent="-285750">
                        <a:buFont typeface="Arial" panose="020B0604020202020204" pitchFamily="34" charset="0"/>
                        <a:buChar char="•"/>
                      </a:pPr>
                      <a:r>
                        <a:rPr lang="en-US" dirty="0"/>
                        <a:t>Description of the</a:t>
                      </a:r>
                      <a:r>
                        <a:rPr lang="en-US" baseline="0" dirty="0"/>
                        <a:t> approach for identifying a reasonably similar comparison group (e.g., propensity score matching, difference in difference analysis)   </a:t>
                      </a:r>
                    </a:p>
                    <a:p>
                      <a:pPr marL="285750" indent="-285750">
                        <a:buFont typeface="Arial" panose="020B0604020202020204" pitchFamily="34" charset="0"/>
                        <a:buChar char="•"/>
                      </a:pPr>
                      <a:r>
                        <a:rPr lang="en-US" baseline="0" dirty="0"/>
                        <a:t>List of variables (covariates) to be used to statistically equate treatment and comparison groups at baseline</a:t>
                      </a:r>
                    </a:p>
                  </a:txBody>
                  <a:tcPr/>
                </a:tc>
                <a:extLst>
                  <a:ext uri="{0D108BD9-81ED-4DB2-BD59-A6C34878D82A}">
                    <a16:rowId xmlns:a16="http://schemas.microsoft.com/office/drawing/2014/main" val="10002"/>
                  </a:ext>
                </a:extLst>
              </a:tr>
              <a:tr h="822527">
                <a:tc>
                  <a:txBody>
                    <a:bodyPr/>
                    <a:lstStyle/>
                    <a:p>
                      <a:r>
                        <a:rPr lang="en-US" dirty="0"/>
                        <a:t>Non-experimental Design</a:t>
                      </a:r>
                    </a:p>
                  </a:txBody>
                  <a:tcPr/>
                </a:tc>
                <a:tc>
                  <a:txBody>
                    <a:bodyPr/>
                    <a:lstStyle/>
                    <a:p>
                      <a:r>
                        <a:rPr lang="en-US" dirty="0"/>
                        <a:t>Outcome</a:t>
                      </a:r>
                    </a:p>
                  </a:txBody>
                  <a:tcPr/>
                </a:tc>
                <a:tc>
                  <a:txBody>
                    <a:bodyPr/>
                    <a:lstStyle/>
                    <a:p>
                      <a:pPr marL="285750" indent="-285750">
                        <a:buFont typeface="Arial" panose="020B0604020202020204" pitchFamily="34" charset="0"/>
                        <a:buChar char="•"/>
                      </a:pPr>
                      <a:r>
                        <a:rPr lang="en-US" dirty="0"/>
                        <a:t>Description</a:t>
                      </a:r>
                      <a:r>
                        <a:rPr lang="en-US" baseline="0" dirty="0"/>
                        <a:t> of whether pre- AND post-test measurements OR post-only measurements will be used</a:t>
                      </a:r>
                      <a:endParaRPr lang="en-US" dirty="0"/>
                    </a:p>
                  </a:txBody>
                  <a:tcPr/>
                </a:tc>
                <a:extLst>
                  <a:ext uri="{0D108BD9-81ED-4DB2-BD59-A6C34878D82A}">
                    <a16:rowId xmlns:a16="http://schemas.microsoft.com/office/drawing/2014/main" val="10003"/>
                  </a:ext>
                </a:extLst>
              </a:tr>
              <a:tr h="699255">
                <a:tc>
                  <a:txBody>
                    <a:bodyPr/>
                    <a:lstStyle/>
                    <a:p>
                      <a:r>
                        <a:rPr lang="en-US" dirty="0"/>
                        <a:t>Process</a:t>
                      </a:r>
                    </a:p>
                  </a:txBody>
                  <a:tcPr/>
                </a:tc>
                <a:tc>
                  <a:txBody>
                    <a:bodyPr/>
                    <a:lstStyle/>
                    <a:p>
                      <a:r>
                        <a:rPr lang="en-US" dirty="0"/>
                        <a:t>Process</a:t>
                      </a:r>
                    </a:p>
                  </a:txBody>
                  <a:tcPr/>
                </a:tc>
                <a:tc>
                  <a:txBody>
                    <a:bodyPr/>
                    <a:lstStyle/>
                    <a:p>
                      <a:pPr marL="285750" indent="-285750">
                        <a:buFont typeface="Arial" panose="020B0604020202020204" pitchFamily="34" charset="0"/>
                        <a:buChar char="•"/>
                      </a:pPr>
                      <a:r>
                        <a:rPr lang="en-US" dirty="0"/>
                        <a:t>Description of the methods that will be used</a:t>
                      </a:r>
                      <a:r>
                        <a:rPr lang="en-US" baseline="0" dirty="0"/>
                        <a:t> (i.e., qualitative only, quantitative only, or mixed methods)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9685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22081-6F8C-C03C-7A6D-DDD0F81A25F0}"/>
              </a:ext>
            </a:extLst>
          </p:cNvPr>
          <p:cNvSpPr>
            <a:spLocks noGrp="1"/>
          </p:cNvSpPr>
          <p:nvPr>
            <p:ph type="title"/>
          </p:nvPr>
        </p:nvSpPr>
        <p:spPr>
          <a:xfrm>
            <a:off x="463648" y="567041"/>
            <a:ext cx="6726046" cy="419100"/>
          </a:xfrm>
        </p:spPr>
        <p:txBody>
          <a:bodyPr>
            <a:normAutofit fontScale="90000"/>
          </a:bodyPr>
          <a:lstStyle/>
          <a:p>
            <a:r>
              <a:rPr lang="en-US" dirty="0"/>
              <a:t>Step 5: Develop an Evaluation Plan	</a:t>
            </a:r>
          </a:p>
        </p:txBody>
      </p:sp>
      <p:sp>
        <p:nvSpPr>
          <p:cNvPr id="5" name="Date Placeholder 4">
            <a:extLst>
              <a:ext uri="{FF2B5EF4-FFF2-40B4-BE49-F238E27FC236}">
                <a16:creationId xmlns:a16="http://schemas.microsoft.com/office/drawing/2014/main" id="{D9ABE160-BDF5-8364-7AF7-6C98032D2D89}"/>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DEA9F7C0-C281-3765-5E71-2455BE27B853}"/>
              </a:ext>
            </a:extLst>
          </p:cNvPr>
          <p:cNvSpPr>
            <a:spLocks noGrp="1"/>
          </p:cNvSpPr>
          <p:nvPr>
            <p:ph type="sldNum" sz="quarter" idx="21"/>
          </p:nvPr>
        </p:nvSpPr>
        <p:spPr/>
        <p:txBody>
          <a:bodyPr/>
          <a:lstStyle/>
          <a:p>
            <a:r>
              <a:rPr lang="en-US"/>
              <a:t>  </a:t>
            </a:r>
            <a:fld id="{E0E21186-8CC3-194A-9753-0BBC1EC778BB}" type="slidenum">
              <a:rPr lang="en-US" smtClean="0"/>
              <a:pPr/>
              <a:t>32</a:t>
            </a:fld>
            <a:endParaRPr lang="en-US" dirty="0"/>
          </a:p>
        </p:txBody>
      </p:sp>
      <p:sp>
        <p:nvSpPr>
          <p:cNvPr id="7" name="TextBox 6">
            <a:extLst>
              <a:ext uri="{FF2B5EF4-FFF2-40B4-BE49-F238E27FC236}">
                <a16:creationId xmlns:a16="http://schemas.microsoft.com/office/drawing/2014/main" id="{8C8207CB-C1A7-BDD1-9436-8546674B3C6F}"/>
              </a:ext>
            </a:extLst>
          </p:cNvPr>
          <p:cNvSpPr txBox="1"/>
          <p:nvPr/>
        </p:nvSpPr>
        <p:spPr>
          <a:xfrm>
            <a:off x="463648" y="1113396"/>
            <a:ext cx="6016152" cy="400110"/>
          </a:xfrm>
          <a:prstGeom prst="rect">
            <a:avLst/>
          </a:prstGeom>
          <a:noFill/>
        </p:spPr>
        <p:txBody>
          <a:bodyPr wrap="square">
            <a:spAutoFit/>
          </a:bodyPr>
          <a:lstStyle/>
          <a:p>
            <a:r>
              <a:rPr lang="en-US" sz="2000" dirty="0"/>
              <a:t>Alternative Evaluation Approach (AEA)</a:t>
            </a:r>
          </a:p>
        </p:txBody>
      </p:sp>
      <p:graphicFrame>
        <p:nvGraphicFramePr>
          <p:cNvPr id="8" name="Table 7">
            <a:extLst>
              <a:ext uri="{FF2B5EF4-FFF2-40B4-BE49-F238E27FC236}">
                <a16:creationId xmlns:a16="http://schemas.microsoft.com/office/drawing/2014/main" id="{A3F57779-A221-8265-ED66-23F6AE4425A5}"/>
              </a:ext>
            </a:extLst>
          </p:cNvPr>
          <p:cNvGraphicFramePr>
            <a:graphicFrameLocks noGrp="1"/>
          </p:cNvGraphicFramePr>
          <p:nvPr>
            <p:extLst>
              <p:ext uri="{D42A27DB-BD31-4B8C-83A1-F6EECF244321}">
                <p14:modId xmlns:p14="http://schemas.microsoft.com/office/powerpoint/2010/main" val="1234274908"/>
              </p:ext>
            </p:extLst>
          </p:nvPr>
        </p:nvGraphicFramePr>
        <p:xfrm>
          <a:off x="277538" y="1702316"/>
          <a:ext cx="11369029" cy="4186235"/>
        </p:xfrm>
        <a:graphic>
          <a:graphicData uri="http://schemas.openxmlformats.org/drawingml/2006/table">
            <a:tbl>
              <a:tblPr firstRow="1" bandRow="1">
                <a:tableStyleId>{21E4AEA4-8DFA-4A89-87EB-49C32662AFE0}</a:tableStyleId>
              </a:tblPr>
              <a:tblGrid>
                <a:gridCol w="2403120">
                  <a:extLst>
                    <a:ext uri="{9D8B030D-6E8A-4147-A177-3AD203B41FA5}">
                      <a16:colId xmlns:a16="http://schemas.microsoft.com/office/drawing/2014/main" val="858586547"/>
                    </a:ext>
                  </a:extLst>
                </a:gridCol>
                <a:gridCol w="1299311">
                  <a:extLst>
                    <a:ext uri="{9D8B030D-6E8A-4147-A177-3AD203B41FA5}">
                      <a16:colId xmlns:a16="http://schemas.microsoft.com/office/drawing/2014/main" val="2237032882"/>
                    </a:ext>
                  </a:extLst>
                </a:gridCol>
                <a:gridCol w="7666598">
                  <a:extLst>
                    <a:ext uri="{9D8B030D-6E8A-4147-A177-3AD203B41FA5}">
                      <a16:colId xmlns:a16="http://schemas.microsoft.com/office/drawing/2014/main" val="1803763753"/>
                    </a:ext>
                  </a:extLst>
                </a:gridCol>
              </a:tblGrid>
              <a:tr h="537081">
                <a:tc>
                  <a:txBody>
                    <a:bodyPr/>
                    <a:lstStyle/>
                    <a:p>
                      <a:r>
                        <a:rPr lang="en-US" sz="1800" dirty="0">
                          <a:solidFill>
                            <a:schemeClr val="bg2"/>
                          </a:solidFill>
                        </a:rPr>
                        <a:t>AEA</a:t>
                      </a:r>
                    </a:p>
                  </a:txBody>
                  <a:tcPr marL="68580" marR="68580" marT="34290" marB="34290"/>
                </a:tc>
                <a:tc>
                  <a:txBody>
                    <a:bodyPr/>
                    <a:lstStyle/>
                    <a:p>
                      <a:r>
                        <a:rPr lang="en-US" sz="1800" dirty="0">
                          <a:solidFill>
                            <a:schemeClr val="bg2"/>
                          </a:solidFill>
                        </a:rPr>
                        <a:t>Grantee</a:t>
                      </a:r>
                    </a:p>
                  </a:txBody>
                  <a:tcPr marL="68580" marR="68580" marT="34290" marB="34290"/>
                </a:tc>
                <a:tc>
                  <a:txBody>
                    <a:bodyPr/>
                    <a:lstStyle/>
                    <a:p>
                      <a:r>
                        <a:rPr lang="en-US" sz="1800" dirty="0">
                          <a:solidFill>
                            <a:schemeClr val="bg2"/>
                          </a:solidFill>
                        </a:rPr>
                        <a:t>Justification</a:t>
                      </a:r>
                    </a:p>
                  </a:txBody>
                  <a:tcPr marL="68580" marR="68580" marT="34290" marB="34290"/>
                </a:tc>
                <a:extLst>
                  <a:ext uri="{0D108BD9-81ED-4DB2-BD59-A6C34878D82A}">
                    <a16:rowId xmlns:a16="http://schemas.microsoft.com/office/drawing/2014/main" val="2182413095"/>
                  </a:ext>
                </a:extLst>
              </a:tr>
              <a:tr h="837279">
                <a:tc>
                  <a:txBody>
                    <a:bodyPr/>
                    <a:lstStyle/>
                    <a:p>
                      <a:r>
                        <a:rPr lang="en-US" sz="1800" dirty="0"/>
                        <a:t>Funding threshold</a:t>
                      </a:r>
                    </a:p>
                  </a:txBody>
                  <a:tcPr marL="68580" marR="68580" marT="34290" marB="34290"/>
                </a:tc>
                <a:tc>
                  <a:txBody>
                    <a:bodyPr/>
                    <a:lstStyle/>
                    <a:p>
                      <a:r>
                        <a:rPr lang="en-US" sz="1800" dirty="0"/>
                        <a:t>Large</a:t>
                      </a:r>
                    </a:p>
                  </a:txBody>
                  <a:tcPr marL="68580" marR="68580" marT="34290" marB="34290"/>
                </a:tc>
                <a:tc>
                  <a:txBody>
                    <a:bodyPr/>
                    <a:lstStyle/>
                    <a:p>
                      <a:r>
                        <a:rPr lang="en-US" sz="1800" dirty="0"/>
                        <a:t> - Grantees who receive an average of less than $1 million per year can request to be exempt from the large grantee requirements and conduct an internal non-impact evaluation.</a:t>
                      </a:r>
                    </a:p>
                  </a:txBody>
                  <a:tcPr marL="68580" marR="68580" marT="34290" marB="34290"/>
                </a:tc>
                <a:extLst>
                  <a:ext uri="{0D108BD9-81ED-4DB2-BD59-A6C34878D82A}">
                    <a16:rowId xmlns:a16="http://schemas.microsoft.com/office/drawing/2014/main" val="305255301"/>
                  </a:ext>
                </a:extLst>
              </a:tr>
              <a:tr h="858503">
                <a:tc>
                  <a:txBody>
                    <a:bodyPr/>
                    <a:lstStyle/>
                    <a:p>
                      <a:r>
                        <a:rPr lang="en-US" sz="1800" dirty="0"/>
                        <a:t>Previous impact evaluation</a:t>
                      </a:r>
                    </a:p>
                  </a:txBody>
                  <a:tcPr marL="68580" marR="68580" marT="34290" marB="34290"/>
                </a:tc>
                <a:tc>
                  <a:txBody>
                    <a:bodyPr/>
                    <a:lstStyle/>
                    <a:p>
                      <a:r>
                        <a:rPr lang="en-US" sz="1800" dirty="0"/>
                        <a:t>Large</a:t>
                      </a:r>
                    </a:p>
                  </a:txBody>
                  <a:tcPr marL="68580" marR="68580" marT="34290" marB="34290"/>
                </a:tc>
                <a:tc>
                  <a:txBody>
                    <a:bodyPr/>
                    <a:lstStyle/>
                    <a:p>
                      <a:r>
                        <a:rPr lang="en-US" sz="1800" dirty="0"/>
                        <a:t> - Previously conducted an impact evaluation with demonstrated evidence of effectiveness (i.e., Strong or Moderate evidence).</a:t>
                      </a:r>
                    </a:p>
                  </a:txBody>
                  <a:tcPr marL="68580" marR="68580" marT="34290" marB="34290"/>
                </a:tc>
                <a:extLst>
                  <a:ext uri="{0D108BD9-81ED-4DB2-BD59-A6C34878D82A}">
                    <a16:rowId xmlns:a16="http://schemas.microsoft.com/office/drawing/2014/main" val="473377827"/>
                  </a:ext>
                </a:extLst>
              </a:tr>
              <a:tr h="1899111">
                <a:tc>
                  <a:txBody>
                    <a:bodyPr/>
                    <a:lstStyle/>
                    <a:p>
                      <a:r>
                        <a:rPr lang="en-US" sz="1800" dirty="0"/>
                        <a:t>AmeriCorps National Evaluation</a:t>
                      </a:r>
                    </a:p>
                  </a:txBody>
                  <a:tcPr marL="68580" marR="68580" marT="34290" marB="34290"/>
                </a:tc>
                <a:tc>
                  <a:txBody>
                    <a:bodyPr/>
                    <a:lstStyle/>
                    <a:p>
                      <a:r>
                        <a:rPr lang="en-US" sz="1800" dirty="0"/>
                        <a:t>Large or Small</a:t>
                      </a:r>
                    </a:p>
                  </a:txBody>
                  <a:tcPr marL="68580" marR="68580" marT="34290" marB="34290"/>
                </a:tc>
                <a:tc>
                  <a:txBody>
                    <a:bodyPr/>
                    <a:lstStyle/>
                    <a:p>
                      <a:r>
                        <a:rPr lang="en-US" sz="1800" dirty="0"/>
                        <a:t> - Grantees participating in an AmeriCorps’ Office of Research and Evaluation national evaluation (i.e., bundled evaluation or Return on Investment) that will not be completed during current grant cycle</a:t>
                      </a:r>
                    </a:p>
                    <a:p>
                      <a:r>
                        <a:rPr lang="en-US" sz="1800" dirty="0"/>
                        <a:t> - Large grantees can also request this if the national evaluation’s design does not fulfill the requirements for a large grantee.</a:t>
                      </a:r>
                    </a:p>
                  </a:txBody>
                  <a:tcPr marL="68580" marR="68580" marT="34290" marB="34290"/>
                </a:tc>
                <a:extLst>
                  <a:ext uri="{0D108BD9-81ED-4DB2-BD59-A6C34878D82A}">
                    <a16:rowId xmlns:a16="http://schemas.microsoft.com/office/drawing/2014/main" val="1156520450"/>
                  </a:ext>
                </a:extLst>
              </a:tr>
            </a:tbl>
          </a:graphicData>
        </a:graphic>
      </p:graphicFrame>
    </p:spTree>
    <p:extLst>
      <p:ext uri="{BB962C8B-B14F-4D97-AF65-F5344CB8AC3E}">
        <p14:creationId xmlns:p14="http://schemas.microsoft.com/office/powerpoint/2010/main" val="384934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3BA6F-AF79-EF61-66A5-17EC178D8BA6}"/>
              </a:ext>
            </a:extLst>
          </p:cNvPr>
          <p:cNvSpPr>
            <a:spLocks noGrp="1"/>
          </p:cNvSpPr>
          <p:nvPr>
            <p:ph type="title"/>
          </p:nvPr>
        </p:nvSpPr>
        <p:spPr>
          <a:xfrm>
            <a:off x="463647" y="567041"/>
            <a:ext cx="7138423" cy="419100"/>
          </a:xfrm>
        </p:spPr>
        <p:txBody>
          <a:bodyPr>
            <a:normAutofit fontScale="90000"/>
          </a:bodyPr>
          <a:lstStyle/>
          <a:p>
            <a:r>
              <a:rPr lang="en-US" dirty="0"/>
              <a:t>Step 5: Develop an evaluation plan	</a:t>
            </a:r>
          </a:p>
        </p:txBody>
      </p:sp>
      <p:sp>
        <p:nvSpPr>
          <p:cNvPr id="5" name="Date Placeholder 4">
            <a:extLst>
              <a:ext uri="{FF2B5EF4-FFF2-40B4-BE49-F238E27FC236}">
                <a16:creationId xmlns:a16="http://schemas.microsoft.com/office/drawing/2014/main" id="{8A738E05-CDB3-480E-F612-797FC56448A5}"/>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2F39023F-4CF3-8BB5-07AC-D968343C18F8}"/>
              </a:ext>
            </a:extLst>
          </p:cNvPr>
          <p:cNvSpPr>
            <a:spLocks noGrp="1"/>
          </p:cNvSpPr>
          <p:nvPr>
            <p:ph type="sldNum" sz="quarter" idx="21"/>
          </p:nvPr>
        </p:nvSpPr>
        <p:spPr/>
        <p:txBody>
          <a:bodyPr/>
          <a:lstStyle/>
          <a:p>
            <a:r>
              <a:rPr lang="en-US"/>
              <a:t>  </a:t>
            </a:r>
            <a:fld id="{E0E21186-8CC3-194A-9753-0BBC1EC778BB}" type="slidenum">
              <a:rPr lang="en-US" smtClean="0"/>
              <a:pPr/>
              <a:t>33</a:t>
            </a:fld>
            <a:endParaRPr lang="en-US" dirty="0"/>
          </a:p>
        </p:txBody>
      </p:sp>
      <p:sp>
        <p:nvSpPr>
          <p:cNvPr id="8" name="TextBox 7">
            <a:extLst>
              <a:ext uri="{FF2B5EF4-FFF2-40B4-BE49-F238E27FC236}">
                <a16:creationId xmlns:a16="http://schemas.microsoft.com/office/drawing/2014/main" id="{0F23FC34-774F-1A09-E612-0BF40AB7C0D6}"/>
              </a:ext>
            </a:extLst>
          </p:cNvPr>
          <p:cNvSpPr txBox="1"/>
          <p:nvPr/>
        </p:nvSpPr>
        <p:spPr>
          <a:xfrm>
            <a:off x="463647" y="1130044"/>
            <a:ext cx="7341687" cy="400110"/>
          </a:xfrm>
          <a:prstGeom prst="rect">
            <a:avLst/>
          </a:prstGeom>
          <a:noFill/>
        </p:spPr>
        <p:txBody>
          <a:bodyPr wrap="square">
            <a:spAutoFit/>
          </a:bodyPr>
          <a:lstStyle/>
          <a:p>
            <a:r>
              <a:rPr lang="en-US" sz="2000" dirty="0"/>
              <a:t>Alternative Evaluation Approach (AEA) - continued</a:t>
            </a:r>
          </a:p>
        </p:txBody>
      </p:sp>
      <p:graphicFrame>
        <p:nvGraphicFramePr>
          <p:cNvPr id="9" name="Table 7">
            <a:extLst>
              <a:ext uri="{FF2B5EF4-FFF2-40B4-BE49-F238E27FC236}">
                <a16:creationId xmlns:a16="http://schemas.microsoft.com/office/drawing/2014/main" id="{47E1E675-ADD8-5311-DC6B-D22C963084C3}"/>
              </a:ext>
            </a:extLst>
          </p:cNvPr>
          <p:cNvGraphicFramePr>
            <a:graphicFrameLocks noGrp="1"/>
          </p:cNvGraphicFramePr>
          <p:nvPr>
            <p:extLst>
              <p:ext uri="{D42A27DB-BD31-4B8C-83A1-F6EECF244321}">
                <p14:modId xmlns:p14="http://schemas.microsoft.com/office/powerpoint/2010/main" val="1002557335"/>
              </p:ext>
            </p:extLst>
          </p:nvPr>
        </p:nvGraphicFramePr>
        <p:xfrm>
          <a:off x="463648" y="1748263"/>
          <a:ext cx="11350571" cy="4208294"/>
        </p:xfrm>
        <a:graphic>
          <a:graphicData uri="http://schemas.openxmlformats.org/drawingml/2006/table">
            <a:tbl>
              <a:tblPr firstRow="1" bandRow="1">
                <a:tableStyleId>{21E4AEA4-8DFA-4A89-87EB-49C32662AFE0}</a:tableStyleId>
              </a:tblPr>
              <a:tblGrid>
                <a:gridCol w="2138737">
                  <a:extLst>
                    <a:ext uri="{9D8B030D-6E8A-4147-A177-3AD203B41FA5}">
                      <a16:colId xmlns:a16="http://schemas.microsoft.com/office/drawing/2014/main" val="858586547"/>
                    </a:ext>
                  </a:extLst>
                </a:gridCol>
                <a:gridCol w="1468917">
                  <a:extLst>
                    <a:ext uri="{9D8B030D-6E8A-4147-A177-3AD203B41FA5}">
                      <a16:colId xmlns:a16="http://schemas.microsoft.com/office/drawing/2014/main" val="2237032882"/>
                    </a:ext>
                  </a:extLst>
                </a:gridCol>
                <a:gridCol w="7742917">
                  <a:extLst>
                    <a:ext uri="{9D8B030D-6E8A-4147-A177-3AD203B41FA5}">
                      <a16:colId xmlns:a16="http://schemas.microsoft.com/office/drawing/2014/main" val="1803763753"/>
                    </a:ext>
                  </a:extLst>
                </a:gridCol>
              </a:tblGrid>
              <a:tr h="482624">
                <a:tc>
                  <a:txBody>
                    <a:bodyPr/>
                    <a:lstStyle/>
                    <a:p>
                      <a:r>
                        <a:rPr lang="en-US" sz="1800" dirty="0">
                          <a:solidFill>
                            <a:schemeClr val="bg2"/>
                          </a:solidFill>
                        </a:rPr>
                        <a:t>AEA</a:t>
                      </a:r>
                    </a:p>
                  </a:txBody>
                  <a:tcPr marL="68580" marR="68580" marT="34290" marB="34290"/>
                </a:tc>
                <a:tc>
                  <a:txBody>
                    <a:bodyPr/>
                    <a:lstStyle/>
                    <a:p>
                      <a:r>
                        <a:rPr lang="en-US" sz="1800" dirty="0">
                          <a:solidFill>
                            <a:schemeClr val="bg2"/>
                          </a:solidFill>
                        </a:rPr>
                        <a:t>Grantee</a:t>
                      </a:r>
                    </a:p>
                  </a:txBody>
                  <a:tcPr marL="68580" marR="68580" marT="34290" marB="34290"/>
                </a:tc>
                <a:tc>
                  <a:txBody>
                    <a:bodyPr/>
                    <a:lstStyle/>
                    <a:p>
                      <a:r>
                        <a:rPr lang="en-US" sz="1800" dirty="0">
                          <a:solidFill>
                            <a:schemeClr val="bg2"/>
                          </a:solidFill>
                        </a:rPr>
                        <a:t>Justification</a:t>
                      </a:r>
                    </a:p>
                  </a:txBody>
                  <a:tcPr marL="68580" marR="68580" marT="34290" marB="34290"/>
                </a:tc>
                <a:extLst>
                  <a:ext uri="{0D108BD9-81ED-4DB2-BD59-A6C34878D82A}">
                    <a16:rowId xmlns:a16="http://schemas.microsoft.com/office/drawing/2014/main" val="2182413095"/>
                  </a:ext>
                </a:extLst>
              </a:tr>
              <a:tr h="1241890">
                <a:tc>
                  <a:txBody>
                    <a:bodyPr/>
                    <a:lstStyle/>
                    <a:p>
                      <a:r>
                        <a:rPr lang="en-US" sz="1800" dirty="0"/>
                        <a:t>Structure of program or grantee organization</a:t>
                      </a:r>
                    </a:p>
                  </a:txBody>
                  <a:tcPr marL="68580" marR="68580" marT="34290" marB="34290"/>
                </a:tc>
                <a:tc>
                  <a:txBody>
                    <a:bodyPr/>
                    <a:lstStyle/>
                    <a:p>
                      <a:r>
                        <a:rPr lang="en-US" sz="1800" dirty="0"/>
                        <a:t>Large</a:t>
                      </a:r>
                    </a:p>
                  </a:txBody>
                  <a:tcPr marL="68580" marR="68580" marT="34290" marB="34290"/>
                </a:tc>
                <a:tc>
                  <a:txBody>
                    <a:bodyPr/>
                    <a:lstStyle/>
                    <a:p>
                      <a:r>
                        <a:rPr lang="en-US" sz="1800" dirty="0"/>
                        <a:t> - Insurmountable challenges forming a comparison group.</a:t>
                      </a:r>
                    </a:p>
                    <a:p>
                      <a:r>
                        <a:rPr lang="en-US" sz="1800" dirty="0"/>
                        <a:t> - Significant changes to program design.</a:t>
                      </a:r>
                    </a:p>
                  </a:txBody>
                  <a:tcPr marL="68580" marR="68580" marT="34290" marB="34290"/>
                </a:tc>
                <a:extLst>
                  <a:ext uri="{0D108BD9-81ED-4DB2-BD59-A6C34878D82A}">
                    <a16:rowId xmlns:a16="http://schemas.microsoft.com/office/drawing/2014/main" val="83705705"/>
                  </a:ext>
                </a:extLst>
              </a:tr>
              <a:tr h="1241890">
                <a:tc>
                  <a:txBody>
                    <a:bodyPr/>
                    <a:lstStyle/>
                    <a:p>
                      <a:r>
                        <a:rPr lang="en-US" sz="1800" dirty="0"/>
                        <a:t>Replication</a:t>
                      </a:r>
                    </a:p>
                  </a:txBody>
                  <a:tcPr marL="68580" marR="68580" marT="34290" marB="34290"/>
                </a:tc>
                <a:tc>
                  <a:txBody>
                    <a:bodyPr/>
                    <a:lstStyle/>
                    <a:p>
                      <a:r>
                        <a:rPr lang="en-US" sz="1800" dirty="0"/>
                        <a:t>Large</a:t>
                      </a:r>
                    </a:p>
                  </a:txBody>
                  <a:tcPr marL="68580" marR="68580" marT="34290" marB="34290"/>
                </a:tc>
                <a:tc>
                  <a:txBody>
                    <a:bodyPr/>
                    <a:lstStyle/>
                    <a:p>
                      <a:r>
                        <a:rPr lang="en-US" sz="1800" dirty="0"/>
                        <a:t> - Implementing an evidence-based intervention with fidelity in a new setting.</a:t>
                      </a:r>
                    </a:p>
                    <a:p>
                      <a:r>
                        <a:rPr lang="en-US" sz="1800" dirty="0"/>
                        <a:t> - A grantee’s application must be assessed at the Strong or Moderate evidence level.</a:t>
                      </a:r>
                    </a:p>
                  </a:txBody>
                  <a:tcPr marL="68580" marR="68580" marT="34290" marB="34290"/>
                </a:tc>
                <a:extLst>
                  <a:ext uri="{0D108BD9-81ED-4DB2-BD59-A6C34878D82A}">
                    <a16:rowId xmlns:a16="http://schemas.microsoft.com/office/drawing/2014/main" val="1596852824"/>
                  </a:ext>
                </a:extLst>
              </a:tr>
              <a:tr h="1241890">
                <a:tc>
                  <a:txBody>
                    <a:bodyPr/>
                    <a:lstStyle/>
                    <a:p>
                      <a:r>
                        <a:rPr lang="en-US" sz="1800" dirty="0"/>
                        <a:t>Timing</a:t>
                      </a:r>
                    </a:p>
                  </a:txBody>
                  <a:tcPr marL="68580" marR="68580" marT="34290" marB="34290"/>
                </a:tc>
                <a:tc>
                  <a:txBody>
                    <a:bodyPr/>
                    <a:lstStyle/>
                    <a:p>
                      <a:r>
                        <a:rPr lang="en-US" sz="1800" dirty="0"/>
                        <a:t>Large or Small</a:t>
                      </a:r>
                    </a:p>
                  </a:txBody>
                  <a:tcPr marL="68580" marR="68580" marT="34290" marB="34290"/>
                </a:tc>
                <a:tc>
                  <a:txBody>
                    <a:bodyPr/>
                    <a:lstStyle/>
                    <a:p>
                      <a:r>
                        <a:rPr lang="en-US" sz="1800" dirty="0"/>
                        <a:t> - Evaluation will not be completed by end of current grant cycle.</a:t>
                      </a:r>
                    </a:p>
                    <a:p>
                      <a:r>
                        <a:rPr lang="en-US" sz="1800" dirty="0"/>
                        <a:t> - AEA approval required only if an interim evaluation report will not meet evaluation requirements.</a:t>
                      </a:r>
                    </a:p>
                  </a:txBody>
                  <a:tcPr marL="68580" marR="68580" marT="34290" marB="34290"/>
                </a:tc>
                <a:extLst>
                  <a:ext uri="{0D108BD9-81ED-4DB2-BD59-A6C34878D82A}">
                    <a16:rowId xmlns:a16="http://schemas.microsoft.com/office/drawing/2014/main" val="1594010894"/>
                  </a:ext>
                </a:extLst>
              </a:tr>
            </a:tbl>
          </a:graphicData>
        </a:graphic>
      </p:graphicFrame>
    </p:spTree>
    <p:extLst>
      <p:ext uri="{BB962C8B-B14F-4D97-AF65-F5344CB8AC3E}">
        <p14:creationId xmlns:p14="http://schemas.microsoft.com/office/powerpoint/2010/main" val="1703478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A551F-0554-DF48-AE78-30A94D8AFC7E}"/>
              </a:ext>
            </a:extLst>
          </p:cNvPr>
          <p:cNvSpPr>
            <a:spLocks noGrp="1"/>
          </p:cNvSpPr>
          <p:nvPr>
            <p:ph type="title"/>
          </p:nvPr>
        </p:nvSpPr>
        <p:spPr>
          <a:xfrm>
            <a:off x="463647" y="567041"/>
            <a:ext cx="9666941" cy="419100"/>
          </a:xfrm>
        </p:spPr>
        <p:txBody>
          <a:bodyPr>
            <a:normAutofit fontScale="90000"/>
          </a:bodyPr>
          <a:lstStyle/>
          <a:p>
            <a:r>
              <a:rPr lang="en-US" dirty="0"/>
              <a:t>Implementation Steps: Collecting and Analyzing Data</a:t>
            </a:r>
          </a:p>
        </p:txBody>
      </p:sp>
      <p:sp>
        <p:nvSpPr>
          <p:cNvPr id="5" name="Date Placeholder 4">
            <a:extLst>
              <a:ext uri="{FF2B5EF4-FFF2-40B4-BE49-F238E27FC236}">
                <a16:creationId xmlns:a16="http://schemas.microsoft.com/office/drawing/2014/main" id="{33BE6539-5F47-F1CB-348D-24E6D1C3B922}"/>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F9E8EFA7-96DE-D042-ADC4-2E6B4B4B6730}"/>
              </a:ext>
            </a:extLst>
          </p:cNvPr>
          <p:cNvSpPr>
            <a:spLocks noGrp="1"/>
          </p:cNvSpPr>
          <p:nvPr>
            <p:ph type="sldNum" sz="quarter" idx="21"/>
          </p:nvPr>
        </p:nvSpPr>
        <p:spPr/>
        <p:txBody>
          <a:bodyPr/>
          <a:lstStyle/>
          <a:p>
            <a:r>
              <a:rPr lang="en-US"/>
              <a:t>  </a:t>
            </a:r>
            <a:fld id="{E0E21186-8CC3-194A-9753-0BBC1EC778BB}" type="slidenum">
              <a:rPr lang="en-US" smtClean="0"/>
              <a:pPr/>
              <a:t>34</a:t>
            </a:fld>
            <a:endParaRPr lang="en-US" dirty="0"/>
          </a:p>
        </p:txBody>
      </p:sp>
      <p:grpSp>
        <p:nvGrpSpPr>
          <p:cNvPr id="7" name="Diagram group">
            <a:extLst>
              <a:ext uri="{FF2B5EF4-FFF2-40B4-BE49-F238E27FC236}">
                <a16:creationId xmlns:a16="http://schemas.microsoft.com/office/drawing/2014/main" id="{F219A07F-D0F3-E669-DA8C-BDE9A5057D1E}"/>
              </a:ext>
            </a:extLst>
          </p:cNvPr>
          <p:cNvGrpSpPr/>
          <p:nvPr/>
        </p:nvGrpSpPr>
        <p:grpSpPr>
          <a:xfrm>
            <a:off x="5328283" y="2111404"/>
            <a:ext cx="2146410" cy="2009478"/>
            <a:chOff x="2287655" y="2745982"/>
            <a:chExt cx="1398202" cy="1292088"/>
          </a:xfrm>
          <a:scene3d>
            <a:camera prst="orthographicFront">
              <a:rot lat="0" lon="0" rev="0"/>
            </a:camera>
            <a:lightRig rig="balanced" dir="t">
              <a:rot lat="0" lon="0" rev="8700000"/>
            </a:lightRig>
          </a:scene3d>
        </p:grpSpPr>
        <p:grpSp>
          <p:nvGrpSpPr>
            <p:cNvPr id="8" name="Group 7">
              <a:extLst>
                <a:ext uri="{FF2B5EF4-FFF2-40B4-BE49-F238E27FC236}">
                  <a16:creationId xmlns:a16="http://schemas.microsoft.com/office/drawing/2014/main" id="{8DC6BED1-14B3-474F-ED1F-F8B82F83DCEF}"/>
                </a:ext>
              </a:extLst>
            </p:cNvPr>
            <p:cNvGrpSpPr/>
            <p:nvPr/>
          </p:nvGrpSpPr>
          <p:grpSpPr>
            <a:xfrm>
              <a:off x="2287655" y="2745982"/>
              <a:ext cx="1398202" cy="1292088"/>
              <a:chOff x="2287655" y="2745982"/>
              <a:chExt cx="1398202" cy="1292088"/>
            </a:xfrm>
            <a:scene3d>
              <a:camera prst="orthographicFront">
                <a:rot lat="0" lon="0" rev="0"/>
              </a:camera>
              <a:lightRig rig="balanced" dir="t">
                <a:rot lat="0" lon="0" rev="8700000"/>
              </a:lightRig>
            </a:scene3d>
          </p:grpSpPr>
          <p:sp>
            <p:nvSpPr>
              <p:cNvPr id="9" name="Oval 8">
                <a:extLst>
                  <a:ext uri="{FF2B5EF4-FFF2-40B4-BE49-F238E27FC236}">
                    <a16:creationId xmlns:a16="http://schemas.microsoft.com/office/drawing/2014/main" id="{6E6F9D66-5CC5-6C91-F839-53528C10DFF4}"/>
                  </a:ext>
                </a:extLst>
              </p:cNvPr>
              <p:cNvSpPr/>
              <p:nvPr/>
            </p:nvSpPr>
            <p:spPr>
              <a:xfrm>
                <a:off x="2287655" y="2745982"/>
                <a:ext cx="1398202" cy="1292088"/>
              </a:xfrm>
              <a:prstGeom prst="ellipse">
                <a:avLst/>
              </a:prstGeom>
              <a:solidFill>
                <a:srgbClr val="5C7F92"/>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Oval 4">
                <a:extLst>
                  <a:ext uri="{FF2B5EF4-FFF2-40B4-BE49-F238E27FC236}">
                    <a16:creationId xmlns:a16="http://schemas.microsoft.com/office/drawing/2014/main" id="{845B35DF-88E7-FCAF-4659-64AF1675F1AA}"/>
                  </a:ext>
                </a:extLst>
              </p:cNvPr>
              <p:cNvSpPr/>
              <p:nvPr/>
            </p:nvSpPr>
            <p:spPr>
              <a:xfrm>
                <a:off x="2287655" y="2934697"/>
                <a:ext cx="1398202"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000" b="1" kern="1200" dirty="0">
                    <a:solidFill>
                      <a:schemeClr val="bg2"/>
                    </a:solidFill>
                    <a:latin typeface="Arial" panose="020B0604020202020204" pitchFamily="34" charset="0"/>
                    <a:cs typeface="Arial" panose="020B0604020202020204" pitchFamily="34" charset="0"/>
                  </a:rPr>
                  <a:t>Implementation</a:t>
                </a:r>
              </a:p>
            </p:txBody>
          </p:sp>
        </p:grpSp>
      </p:grpSp>
      <p:sp>
        <p:nvSpPr>
          <p:cNvPr id="11" name="Right Arrow 10">
            <a:extLst>
              <a:ext uri="{FF2B5EF4-FFF2-40B4-BE49-F238E27FC236}">
                <a16:creationId xmlns:a16="http://schemas.microsoft.com/office/drawing/2014/main" id="{7C3F11D9-93DA-8C9D-1173-4E3E6F1D2BE7}"/>
              </a:ext>
            </a:extLst>
          </p:cNvPr>
          <p:cNvSpPr/>
          <p:nvPr/>
        </p:nvSpPr>
        <p:spPr bwMode="auto">
          <a:xfrm rot="8236718">
            <a:off x="4749037" y="3910869"/>
            <a:ext cx="548640" cy="304800"/>
          </a:xfrm>
          <a:prstGeom prst="rightArrow">
            <a:avLst/>
          </a:prstGeom>
          <a:solidFill>
            <a:srgbClr val="5C7F9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2" name="Right Arrow 7">
            <a:extLst>
              <a:ext uri="{FF2B5EF4-FFF2-40B4-BE49-F238E27FC236}">
                <a16:creationId xmlns:a16="http://schemas.microsoft.com/office/drawing/2014/main" id="{49E71E1D-1569-995E-5833-083675ABA152}"/>
              </a:ext>
            </a:extLst>
          </p:cNvPr>
          <p:cNvSpPr/>
          <p:nvPr/>
        </p:nvSpPr>
        <p:spPr bwMode="auto">
          <a:xfrm rot="2536892">
            <a:off x="7200375" y="4023151"/>
            <a:ext cx="548640" cy="304800"/>
          </a:xfrm>
          <a:prstGeom prst="rightArrow">
            <a:avLst/>
          </a:prstGeom>
          <a:solidFill>
            <a:srgbClr val="5C7F9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3" name="TextBox 12">
            <a:extLst>
              <a:ext uri="{FF2B5EF4-FFF2-40B4-BE49-F238E27FC236}">
                <a16:creationId xmlns:a16="http://schemas.microsoft.com/office/drawing/2014/main" id="{16C56433-E831-3DC6-2E51-342F7E49C4EA}"/>
              </a:ext>
            </a:extLst>
          </p:cNvPr>
          <p:cNvSpPr txBox="1"/>
          <p:nvPr/>
        </p:nvSpPr>
        <p:spPr bwMode="auto">
          <a:xfrm>
            <a:off x="3270197" y="4288194"/>
            <a:ext cx="1752600" cy="400110"/>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sz="2000" b="1" dirty="0"/>
              <a:t>Collect Data</a:t>
            </a:r>
          </a:p>
        </p:txBody>
      </p:sp>
      <p:sp>
        <p:nvSpPr>
          <p:cNvPr id="14" name="TextBox 13">
            <a:extLst>
              <a:ext uri="{FF2B5EF4-FFF2-40B4-BE49-F238E27FC236}">
                <a16:creationId xmlns:a16="http://schemas.microsoft.com/office/drawing/2014/main" id="{DD3A2004-020E-B473-2FE2-17058CE89C1B}"/>
              </a:ext>
            </a:extLst>
          </p:cNvPr>
          <p:cNvSpPr txBox="1"/>
          <p:nvPr/>
        </p:nvSpPr>
        <p:spPr bwMode="auto">
          <a:xfrm>
            <a:off x="7169209" y="4414393"/>
            <a:ext cx="1752600" cy="707886"/>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sz="2000" b="1" dirty="0"/>
              <a:t>Analyze Data</a:t>
            </a:r>
          </a:p>
        </p:txBody>
      </p:sp>
    </p:spTree>
    <p:extLst>
      <p:ext uri="{BB962C8B-B14F-4D97-AF65-F5344CB8AC3E}">
        <p14:creationId xmlns:p14="http://schemas.microsoft.com/office/powerpoint/2010/main" val="247403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E4D70-8455-88DF-E4A4-1D3D40C4C064}"/>
              </a:ext>
            </a:extLst>
          </p:cNvPr>
          <p:cNvSpPr>
            <a:spLocks noGrp="1"/>
          </p:cNvSpPr>
          <p:nvPr>
            <p:ph type="body" sz="quarter" idx="18"/>
          </p:nvPr>
        </p:nvSpPr>
        <p:spPr>
          <a:xfrm>
            <a:off x="463648" y="1323473"/>
            <a:ext cx="10920038" cy="4199021"/>
          </a:xfrm>
        </p:spPr>
        <p:txBody>
          <a:bodyPr>
            <a:noAutofit/>
          </a:bodyPr>
          <a:lstStyle/>
          <a:p>
            <a:pPr marL="0" indent="0">
              <a:buSzPct val="100000"/>
              <a:buNone/>
            </a:pPr>
            <a:r>
              <a:rPr lang="en-US" sz="2400" dirty="0">
                <a:cs typeface="Arial" panose="020B0604020202020204" pitchFamily="34" charset="0"/>
              </a:rPr>
              <a:t>What type of data meets your evaluation needs?</a:t>
            </a:r>
          </a:p>
          <a:p>
            <a:pPr>
              <a:buSzPct val="100000"/>
            </a:pPr>
            <a:r>
              <a:rPr lang="en-US" sz="2400" dirty="0">
                <a:cs typeface="Arial" panose="020B0604020202020204" pitchFamily="34" charset="0"/>
              </a:rPr>
              <a:t>Existing data (i.e., secondary data)</a:t>
            </a:r>
          </a:p>
          <a:p>
            <a:pPr lvl="1">
              <a:buSzPct val="100000"/>
            </a:pPr>
            <a:r>
              <a:rPr lang="en-US" sz="2000" dirty="0">
                <a:cs typeface="Arial" panose="020B0604020202020204" pitchFamily="34" charset="0"/>
              </a:rPr>
              <a:t>Internal program data (e.g., participant records, program logs, performance measurement data)</a:t>
            </a:r>
          </a:p>
          <a:p>
            <a:pPr lvl="1">
              <a:buSzPct val="100000"/>
            </a:pPr>
            <a:r>
              <a:rPr lang="en-US" sz="2000" dirty="0">
                <a:cs typeface="Arial" panose="020B0604020202020204" pitchFamily="34" charset="0"/>
              </a:rPr>
              <a:t>External datasets / administrative data (e.g., student records, test scores, medical records, test scores, Census data, unemployment insurance claims)</a:t>
            </a:r>
          </a:p>
          <a:p>
            <a:pPr>
              <a:buSzPct val="100000"/>
            </a:pPr>
            <a:r>
              <a:rPr lang="en-US" sz="2400" dirty="0">
                <a:cs typeface="Arial" panose="020B0604020202020204" pitchFamily="34" charset="0"/>
              </a:rPr>
              <a:t>New data (i.e., primary data)</a:t>
            </a:r>
          </a:p>
          <a:p>
            <a:pPr lvl="1">
              <a:buSzPct val="100000"/>
            </a:pPr>
            <a:r>
              <a:rPr lang="en-US" sz="2000" dirty="0">
                <a:cs typeface="Arial" panose="020B0604020202020204" pitchFamily="34" charset="0"/>
              </a:rPr>
              <a:t>Data from surveys, assessments, interviews, and observations</a:t>
            </a:r>
          </a:p>
          <a:p>
            <a:endParaRPr lang="en-US" sz="2400" dirty="0"/>
          </a:p>
        </p:txBody>
      </p:sp>
      <p:sp>
        <p:nvSpPr>
          <p:cNvPr id="3" name="Title 2">
            <a:extLst>
              <a:ext uri="{FF2B5EF4-FFF2-40B4-BE49-F238E27FC236}">
                <a16:creationId xmlns:a16="http://schemas.microsoft.com/office/drawing/2014/main" id="{DDD898F2-594C-75E0-AC41-9867C5290D41}"/>
              </a:ext>
            </a:extLst>
          </p:cNvPr>
          <p:cNvSpPr>
            <a:spLocks noGrp="1"/>
          </p:cNvSpPr>
          <p:nvPr>
            <p:ph type="title"/>
          </p:nvPr>
        </p:nvSpPr>
        <p:spPr/>
        <p:txBody>
          <a:bodyPr>
            <a:normAutofit fontScale="90000"/>
          </a:bodyPr>
          <a:lstStyle/>
          <a:p>
            <a:r>
              <a:rPr lang="en-US" dirty="0"/>
              <a:t>Step 6: Collect Data</a:t>
            </a:r>
          </a:p>
        </p:txBody>
      </p:sp>
      <p:sp>
        <p:nvSpPr>
          <p:cNvPr id="5" name="Date Placeholder 4">
            <a:extLst>
              <a:ext uri="{FF2B5EF4-FFF2-40B4-BE49-F238E27FC236}">
                <a16:creationId xmlns:a16="http://schemas.microsoft.com/office/drawing/2014/main" id="{F80C1E58-03F1-6941-FF8E-9E2F938CC2B8}"/>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ED52D43E-7D73-2721-C130-116395FC15D2}"/>
              </a:ext>
            </a:extLst>
          </p:cNvPr>
          <p:cNvSpPr>
            <a:spLocks noGrp="1"/>
          </p:cNvSpPr>
          <p:nvPr>
            <p:ph type="sldNum" sz="quarter" idx="21"/>
          </p:nvPr>
        </p:nvSpPr>
        <p:spPr/>
        <p:txBody>
          <a:bodyPr/>
          <a:lstStyle/>
          <a:p>
            <a:r>
              <a:rPr lang="en-US"/>
              <a:t>  </a:t>
            </a:r>
            <a:fld id="{E0E21186-8CC3-194A-9753-0BBC1EC778BB}" type="slidenum">
              <a:rPr lang="en-US" smtClean="0"/>
              <a:pPr/>
              <a:t>35</a:t>
            </a:fld>
            <a:endParaRPr lang="en-US" dirty="0"/>
          </a:p>
        </p:txBody>
      </p:sp>
    </p:spTree>
    <p:extLst>
      <p:ext uri="{BB962C8B-B14F-4D97-AF65-F5344CB8AC3E}">
        <p14:creationId xmlns:p14="http://schemas.microsoft.com/office/powerpoint/2010/main" val="1821327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4C67C2-2840-8119-16EB-27161A8D7AF4}"/>
              </a:ext>
            </a:extLst>
          </p:cNvPr>
          <p:cNvSpPr>
            <a:spLocks noGrp="1"/>
          </p:cNvSpPr>
          <p:nvPr>
            <p:ph type="title"/>
          </p:nvPr>
        </p:nvSpPr>
        <p:spPr/>
        <p:txBody>
          <a:bodyPr>
            <a:normAutofit fontScale="90000"/>
          </a:bodyPr>
          <a:lstStyle/>
          <a:p>
            <a:r>
              <a:rPr lang="en-US" dirty="0"/>
              <a:t>Step 6: Collect Data</a:t>
            </a:r>
          </a:p>
        </p:txBody>
      </p:sp>
      <p:sp>
        <p:nvSpPr>
          <p:cNvPr id="5" name="Date Placeholder 4">
            <a:extLst>
              <a:ext uri="{FF2B5EF4-FFF2-40B4-BE49-F238E27FC236}">
                <a16:creationId xmlns:a16="http://schemas.microsoft.com/office/drawing/2014/main" id="{57C67A0E-B651-D4B6-05F6-35017B774EC1}"/>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5293272A-4A68-2F91-9CCB-2F545ECFF678}"/>
              </a:ext>
            </a:extLst>
          </p:cNvPr>
          <p:cNvSpPr>
            <a:spLocks noGrp="1"/>
          </p:cNvSpPr>
          <p:nvPr>
            <p:ph type="sldNum" sz="quarter" idx="21"/>
          </p:nvPr>
        </p:nvSpPr>
        <p:spPr/>
        <p:txBody>
          <a:bodyPr/>
          <a:lstStyle/>
          <a:p>
            <a:r>
              <a:rPr lang="en-US"/>
              <a:t>  </a:t>
            </a:r>
            <a:fld id="{E0E21186-8CC3-194A-9753-0BBC1EC778BB}" type="slidenum">
              <a:rPr lang="en-US" smtClean="0"/>
              <a:pPr/>
              <a:t>36</a:t>
            </a:fld>
            <a:endParaRPr lang="en-US" dirty="0"/>
          </a:p>
        </p:txBody>
      </p:sp>
      <p:graphicFrame>
        <p:nvGraphicFramePr>
          <p:cNvPr id="8" name="Table 7">
            <a:extLst>
              <a:ext uri="{FF2B5EF4-FFF2-40B4-BE49-F238E27FC236}">
                <a16:creationId xmlns:a16="http://schemas.microsoft.com/office/drawing/2014/main" id="{37C08E2B-0829-93EB-55BD-A932516D2943}"/>
              </a:ext>
            </a:extLst>
          </p:cNvPr>
          <p:cNvGraphicFramePr>
            <a:graphicFrameLocks noGrp="1"/>
          </p:cNvGraphicFramePr>
          <p:nvPr>
            <p:extLst>
              <p:ext uri="{D42A27DB-BD31-4B8C-83A1-F6EECF244321}">
                <p14:modId xmlns:p14="http://schemas.microsoft.com/office/powerpoint/2010/main" val="1049307483"/>
              </p:ext>
            </p:extLst>
          </p:nvPr>
        </p:nvGraphicFramePr>
        <p:xfrm>
          <a:off x="463549" y="1338263"/>
          <a:ext cx="11255209" cy="4234583"/>
        </p:xfrm>
        <a:graphic>
          <a:graphicData uri="http://schemas.openxmlformats.org/drawingml/2006/table">
            <a:tbl>
              <a:tblPr firstRow="1" bandRow="1">
                <a:tableStyleId>{21E4AEA4-8DFA-4A89-87EB-49C32662AFE0}</a:tableStyleId>
              </a:tblPr>
              <a:tblGrid>
                <a:gridCol w="1967892">
                  <a:extLst>
                    <a:ext uri="{9D8B030D-6E8A-4147-A177-3AD203B41FA5}">
                      <a16:colId xmlns:a16="http://schemas.microsoft.com/office/drawing/2014/main" val="1604331926"/>
                    </a:ext>
                  </a:extLst>
                </a:gridCol>
                <a:gridCol w="4161065">
                  <a:extLst>
                    <a:ext uri="{9D8B030D-6E8A-4147-A177-3AD203B41FA5}">
                      <a16:colId xmlns:a16="http://schemas.microsoft.com/office/drawing/2014/main" val="569307435"/>
                    </a:ext>
                  </a:extLst>
                </a:gridCol>
                <a:gridCol w="5126252">
                  <a:extLst>
                    <a:ext uri="{9D8B030D-6E8A-4147-A177-3AD203B41FA5}">
                      <a16:colId xmlns:a16="http://schemas.microsoft.com/office/drawing/2014/main" val="4078434310"/>
                    </a:ext>
                  </a:extLst>
                </a:gridCol>
              </a:tblGrid>
              <a:tr h="6038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2"/>
                          </a:solidFill>
                        </a:rPr>
                        <a:t>Quantitative</a:t>
                      </a:r>
                      <a:r>
                        <a:rPr lang="en-US" sz="2400" baseline="0" dirty="0">
                          <a:solidFill>
                            <a:schemeClr val="bg2"/>
                          </a:solidFill>
                        </a:rPr>
                        <a:t> Methods</a:t>
                      </a:r>
                      <a:endParaRPr lang="en-US" sz="2400" dirty="0">
                        <a:solidFill>
                          <a:schemeClr val="bg2"/>
                        </a:solidFill>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2"/>
                          </a:solidFill>
                        </a:rPr>
                        <a:t>Qualitative Methods</a:t>
                      </a:r>
                      <a:endParaRPr lang="en-US" sz="2400" dirty="0">
                        <a:solidFill>
                          <a:schemeClr val="bg2"/>
                        </a:solidFill>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556480828"/>
                  </a:ext>
                </a:extLst>
              </a:tr>
              <a:tr h="95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Scope</a:t>
                      </a: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Less in-depth data across a larger number of study subjects</a:t>
                      </a:r>
                      <a:endParaRPr lang="en-US" sz="20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More in-depth data on fewer</a:t>
                      </a:r>
                      <a:r>
                        <a:rPr lang="en-US" sz="2000" kern="1200" baseline="0" dirty="0">
                          <a:effectLst/>
                        </a:rPr>
                        <a:t> </a:t>
                      </a:r>
                      <a:r>
                        <a:rPr lang="en-US" sz="2000" kern="1200" dirty="0">
                          <a:effectLst/>
                        </a:rPr>
                        <a:t>study subjects</a:t>
                      </a:r>
                      <a:endParaRPr lang="en-US" sz="20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extLst>
                  <a:ext uri="{0D108BD9-81ED-4DB2-BD59-A6C34878D82A}">
                    <a16:rowId xmlns:a16="http://schemas.microsoft.com/office/drawing/2014/main" val="2298048609"/>
                  </a:ext>
                </a:extLst>
              </a:tr>
              <a:tr h="20708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Data collection</a:t>
                      </a: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Standardized instruments</a:t>
                      </a:r>
                      <a:r>
                        <a:rPr lang="en-US" sz="2000" baseline="0" dirty="0"/>
                        <a:t> with mainly closed-ended questions  (i.e., questions with pre-defined response options) such as  surveys and multiple choice assessments/tests</a:t>
                      </a:r>
                      <a:endParaRPr lang="en-US" sz="20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a:t>Standardized instruments and semi-structured interview guides mainly with open-ended questions (i.e., questions with no pre-defined response options) and can be used for interview, focus group, and observation protocols</a:t>
                      </a:r>
                      <a:endParaRPr lang="en-US" sz="20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3776969204"/>
                  </a:ext>
                </a:extLst>
              </a:tr>
              <a:tr h="6038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Data format</a:t>
                      </a: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Numeric</a:t>
                      </a:r>
                      <a:endParaRPr lang="en-US" sz="20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Narrative</a:t>
                      </a:r>
                      <a:endParaRPr lang="en-US" sz="20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2394656126"/>
                  </a:ext>
                </a:extLst>
              </a:tr>
            </a:tbl>
          </a:graphicData>
        </a:graphic>
      </p:graphicFrame>
    </p:spTree>
    <p:extLst>
      <p:ext uri="{BB962C8B-B14F-4D97-AF65-F5344CB8AC3E}">
        <p14:creationId xmlns:p14="http://schemas.microsoft.com/office/powerpoint/2010/main" val="299326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11363-75FD-373D-096D-A4D7AAAE7698}"/>
              </a:ext>
            </a:extLst>
          </p:cNvPr>
          <p:cNvSpPr>
            <a:spLocks noGrp="1"/>
          </p:cNvSpPr>
          <p:nvPr>
            <p:ph type="title"/>
          </p:nvPr>
        </p:nvSpPr>
        <p:spPr/>
        <p:txBody>
          <a:bodyPr>
            <a:normAutofit fontScale="90000"/>
          </a:bodyPr>
          <a:lstStyle/>
          <a:p>
            <a:r>
              <a:rPr lang="en-US" dirty="0"/>
              <a:t>Step 7: Analyze Data</a:t>
            </a:r>
          </a:p>
        </p:txBody>
      </p:sp>
      <p:sp>
        <p:nvSpPr>
          <p:cNvPr id="5" name="Date Placeholder 4">
            <a:extLst>
              <a:ext uri="{FF2B5EF4-FFF2-40B4-BE49-F238E27FC236}">
                <a16:creationId xmlns:a16="http://schemas.microsoft.com/office/drawing/2014/main" id="{4D9BA05B-834A-6A9C-97E1-B8756A64E468}"/>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AC3814A-95DC-8AD4-7AED-92A65EEE7584}"/>
              </a:ext>
            </a:extLst>
          </p:cNvPr>
          <p:cNvSpPr>
            <a:spLocks noGrp="1"/>
          </p:cNvSpPr>
          <p:nvPr>
            <p:ph type="sldNum" sz="quarter" idx="21"/>
          </p:nvPr>
        </p:nvSpPr>
        <p:spPr/>
        <p:txBody>
          <a:bodyPr/>
          <a:lstStyle/>
          <a:p>
            <a:r>
              <a:rPr lang="en-US"/>
              <a:t>  </a:t>
            </a:r>
            <a:fld id="{E0E21186-8CC3-194A-9753-0BBC1EC778BB}" type="slidenum">
              <a:rPr lang="en-US" smtClean="0"/>
              <a:pPr/>
              <a:t>37</a:t>
            </a:fld>
            <a:endParaRPr lang="en-US" dirty="0"/>
          </a:p>
        </p:txBody>
      </p:sp>
      <p:graphicFrame>
        <p:nvGraphicFramePr>
          <p:cNvPr id="7" name="Table 6">
            <a:extLst>
              <a:ext uri="{FF2B5EF4-FFF2-40B4-BE49-F238E27FC236}">
                <a16:creationId xmlns:a16="http://schemas.microsoft.com/office/drawing/2014/main" id="{086DB8D3-ADE6-4A91-EEA8-B6C121D08786}"/>
              </a:ext>
            </a:extLst>
          </p:cNvPr>
          <p:cNvGraphicFramePr>
            <a:graphicFrameLocks noGrp="1"/>
          </p:cNvGraphicFramePr>
          <p:nvPr>
            <p:extLst>
              <p:ext uri="{D42A27DB-BD31-4B8C-83A1-F6EECF244321}">
                <p14:modId xmlns:p14="http://schemas.microsoft.com/office/powerpoint/2010/main" val="289911767"/>
              </p:ext>
            </p:extLst>
          </p:nvPr>
        </p:nvGraphicFramePr>
        <p:xfrm>
          <a:off x="463647" y="1313891"/>
          <a:ext cx="10834005" cy="4477038"/>
        </p:xfrm>
        <a:graphic>
          <a:graphicData uri="http://schemas.openxmlformats.org/drawingml/2006/table">
            <a:tbl>
              <a:tblPr firstRow="1" bandRow="1">
                <a:tableStyleId>{21E4AEA4-8DFA-4A89-87EB-49C32662AFE0}</a:tableStyleId>
              </a:tblPr>
              <a:tblGrid>
                <a:gridCol w="1712472">
                  <a:extLst>
                    <a:ext uri="{9D8B030D-6E8A-4147-A177-3AD203B41FA5}">
                      <a16:colId xmlns:a16="http://schemas.microsoft.com/office/drawing/2014/main" val="570875888"/>
                    </a:ext>
                  </a:extLst>
                </a:gridCol>
                <a:gridCol w="4187121">
                  <a:extLst>
                    <a:ext uri="{9D8B030D-6E8A-4147-A177-3AD203B41FA5}">
                      <a16:colId xmlns:a16="http://schemas.microsoft.com/office/drawing/2014/main" val="648598771"/>
                    </a:ext>
                  </a:extLst>
                </a:gridCol>
                <a:gridCol w="4934412">
                  <a:extLst>
                    <a:ext uri="{9D8B030D-6E8A-4147-A177-3AD203B41FA5}">
                      <a16:colId xmlns:a16="http://schemas.microsoft.com/office/drawing/2014/main" val="3677277954"/>
                    </a:ext>
                  </a:extLst>
                </a:gridCol>
              </a:tblGrid>
              <a:tr h="648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2"/>
                          </a:solidFill>
                        </a:rPr>
                        <a:t>Quantitative</a:t>
                      </a:r>
                      <a:r>
                        <a:rPr lang="en-US" sz="2400" baseline="0" dirty="0">
                          <a:solidFill>
                            <a:schemeClr val="bg2"/>
                          </a:solidFill>
                        </a:rPr>
                        <a:t> Methods</a:t>
                      </a:r>
                      <a:endParaRPr lang="en-US" sz="2400" dirty="0">
                        <a:solidFill>
                          <a:schemeClr val="bg2"/>
                        </a:solidFill>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2"/>
                          </a:solidFill>
                        </a:rPr>
                        <a:t>Qualitative Methods</a:t>
                      </a:r>
                      <a:endParaRPr lang="en-US" sz="2400" dirty="0">
                        <a:solidFill>
                          <a:schemeClr val="bg2"/>
                        </a:solidFill>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3429430326"/>
                  </a:ext>
                </a:extLst>
              </a:tr>
              <a:tr h="17622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Data analysis</a:t>
                      </a: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Statistical  approaches </a:t>
                      </a:r>
                      <a:r>
                        <a:rPr lang="en-US" sz="2000" kern="1200" baseline="0" dirty="0">
                          <a:effectLst/>
                        </a:rPr>
                        <a:t>are </a:t>
                      </a:r>
                      <a:r>
                        <a:rPr lang="en-US" sz="2000" kern="1200" dirty="0">
                          <a:effectLst/>
                        </a:rPr>
                        <a:t>used to summarize the data (</a:t>
                      </a:r>
                      <a:r>
                        <a:rPr lang="en-US" sz="2000" kern="1200" baseline="0" dirty="0">
                          <a:effectLst/>
                        </a:rPr>
                        <a:t>frequencies, means, crosstabs, regression ) </a:t>
                      </a:r>
                      <a:endParaRPr lang="en-US" sz="2000" b="0" i="0" kern="1200" baseline="0" dirty="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Content</a:t>
                      </a:r>
                      <a:r>
                        <a:rPr lang="en-US" sz="2000" kern="1200" baseline="0" dirty="0">
                          <a:effectLst/>
                        </a:rPr>
                        <a:t> analysis is often used in which themes/patterns in the data are identified, categorized, coded, and summarized</a:t>
                      </a:r>
                      <a:endParaRPr lang="en-US" sz="20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extLst>
                  <a:ext uri="{0D108BD9-81ED-4DB2-BD59-A6C34878D82A}">
                    <a16:rowId xmlns:a16="http://schemas.microsoft.com/office/drawing/2014/main" val="4048338928"/>
                  </a:ext>
                </a:extLst>
              </a:tr>
              <a:tr h="20661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Results </a:t>
                      </a:r>
                      <a:endParaRPr lang="en-US" sz="24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Results </a:t>
                      </a:r>
                      <a:r>
                        <a:rPr lang="en-US" sz="2000" kern="1200" baseline="0" dirty="0">
                          <a:effectLst/>
                        </a:rPr>
                        <a:t>can be compared, and generalized to a larger population</a:t>
                      </a:r>
                      <a:r>
                        <a:rPr lang="en-US" sz="2000" kern="1200" dirty="0">
                          <a:effectLst/>
                        </a:rPr>
                        <a:t>;</a:t>
                      </a:r>
                      <a:r>
                        <a:rPr lang="en-US" sz="2000" kern="1200" baseline="0" dirty="0">
                          <a:effectLst/>
                        </a:rPr>
                        <a:t> </a:t>
                      </a:r>
                      <a:r>
                        <a:rPr lang="en-US" sz="2000" kern="1200" dirty="0">
                          <a:effectLst/>
                        </a:rPr>
                        <a:t>May  provide statistical evidence of</a:t>
                      </a:r>
                      <a:r>
                        <a:rPr lang="en-US" sz="2000" kern="1200" baseline="0" dirty="0">
                          <a:effectLst/>
                        </a:rPr>
                        <a:t> program impact</a:t>
                      </a:r>
                      <a:endParaRPr lang="en-US" sz="2000" dirty="0">
                        <a:latin typeface="Arial" panose="020B0604020202020204" pitchFamily="34" charset="0"/>
                        <a:cs typeface="Arial" panose="020B0604020202020204" pitchFamily="34" charset="0"/>
                      </a:endParaRPr>
                    </a:p>
                  </a:txBody>
                  <a:tcPr marL="91437" marR="91437" marT="45663" marB="4566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dirty="0"/>
                        <a:t>Results  provide</a:t>
                      </a:r>
                      <a:r>
                        <a:rPr lang="en-US" altLang="en-US" sz="2000" baseline="0" dirty="0"/>
                        <a:t> </a:t>
                      </a:r>
                      <a:r>
                        <a:rPr lang="en-US" altLang="en-US" sz="2000" dirty="0"/>
                        <a:t>meaning,</a:t>
                      </a:r>
                      <a:r>
                        <a:rPr lang="en-US" altLang="en-US" sz="2000" baseline="0" dirty="0"/>
                        <a:t> illustrative explanation, and views of study subject(s)</a:t>
                      </a:r>
                      <a:r>
                        <a:rPr lang="en-US" altLang="en-US" sz="2000" dirty="0"/>
                        <a:t>; </a:t>
                      </a:r>
                      <a:r>
                        <a:rPr lang="en-US" sz="2000" kern="1200" baseline="0" dirty="0">
                          <a:effectLst/>
                        </a:rPr>
                        <a:t>NOT able to provide  statistical evidence of program impact</a:t>
                      </a:r>
                      <a:endParaRPr lang="en-US" sz="20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extLst>
                  <a:ext uri="{0D108BD9-81ED-4DB2-BD59-A6C34878D82A}">
                    <a16:rowId xmlns:a16="http://schemas.microsoft.com/office/drawing/2014/main" val="4155694401"/>
                  </a:ext>
                </a:extLst>
              </a:tr>
            </a:tbl>
          </a:graphicData>
        </a:graphic>
      </p:graphicFrame>
    </p:spTree>
    <p:extLst>
      <p:ext uri="{BB962C8B-B14F-4D97-AF65-F5344CB8AC3E}">
        <p14:creationId xmlns:p14="http://schemas.microsoft.com/office/powerpoint/2010/main" val="3246601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E3263-F0E6-6239-8AB0-6A6DA86BA9EB}"/>
              </a:ext>
            </a:extLst>
          </p:cNvPr>
          <p:cNvSpPr>
            <a:spLocks noGrp="1"/>
          </p:cNvSpPr>
          <p:nvPr>
            <p:ph type="title"/>
          </p:nvPr>
        </p:nvSpPr>
        <p:spPr>
          <a:xfrm>
            <a:off x="463647" y="567040"/>
            <a:ext cx="10328679" cy="347327"/>
          </a:xfrm>
        </p:spPr>
        <p:txBody>
          <a:bodyPr>
            <a:normAutofit fontScale="90000"/>
          </a:bodyPr>
          <a:lstStyle/>
          <a:p>
            <a:r>
              <a:rPr lang="en-US" dirty="0"/>
              <a:t>Step 7: Example Data Collection and Analysis Crosswalk</a:t>
            </a:r>
          </a:p>
        </p:txBody>
      </p:sp>
      <p:sp>
        <p:nvSpPr>
          <p:cNvPr id="5" name="Date Placeholder 4">
            <a:extLst>
              <a:ext uri="{FF2B5EF4-FFF2-40B4-BE49-F238E27FC236}">
                <a16:creationId xmlns:a16="http://schemas.microsoft.com/office/drawing/2014/main" id="{31E7606C-9493-D4B7-6EF4-AE7485A74249}"/>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4840E2CD-9781-E2A1-55DC-CAF4F49F8FEB}"/>
              </a:ext>
            </a:extLst>
          </p:cNvPr>
          <p:cNvSpPr>
            <a:spLocks noGrp="1"/>
          </p:cNvSpPr>
          <p:nvPr>
            <p:ph type="sldNum" sz="quarter" idx="21"/>
          </p:nvPr>
        </p:nvSpPr>
        <p:spPr/>
        <p:txBody>
          <a:bodyPr/>
          <a:lstStyle/>
          <a:p>
            <a:r>
              <a:rPr lang="en-US"/>
              <a:t>  </a:t>
            </a:r>
            <a:fld id="{E0E21186-8CC3-194A-9753-0BBC1EC778BB}" type="slidenum">
              <a:rPr lang="en-US" smtClean="0"/>
              <a:pPr/>
              <a:t>38</a:t>
            </a:fld>
            <a:endParaRPr lang="en-US" dirty="0"/>
          </a:p>
        </p:txBody>
      </p:sp>
      <p:graphicFrame>
        <p:nvGraphicFramePr>
          <p:cNvPr id="7" name="Table 6">
            <a:extLst>
              <a:ext uri="{FF2B5EF4-FFF2-40B4-BE49-F238E27FC236}">
                <a16:creationId xmlns:a16="http://schemas.microsoft.com/office/drawing/2014/main" id="{998A5713-D6C5-3DB2-54DF-F7B326F88C2C}"/>
              </a:ext>
            </a:extLst>
          </p:cNvPr>
          <p:cNvGraphicFramePr>
            <a:graphicFrameLocks noGrp="1"/>
          </p:cNvGraphicFramePr>
          <p:nvPr>
            <p:extLst>
              <p:ext uri="{D42A27DB-BD31-4B8C-83A1-F6EECF244321}">
                <p14:modId xmlns:p14="http://schemas.microsoft.com/office/powerpoint/2010/main" val="684923785"/>
              </p:ext>
            </p:extLst>
          </p:nvPr>
        </p:nvGraphicFramePr>
        <p:xfrm>
          <a:off x="463647" y="1287207"/>
          <a:ext cx="11054295" cy="4760195"/>
        </p:xfrm>
        <a:graphic>
          <a:graphicData uri="http://schemas.openxmlformats.org/drawingml/2006/table">
            <a:tbl>
              <a:tblPr firstRow="1" firstCol="1" bandRow="1"/>
              <a:tblGrid>
                <a:gridCol w="1461406">
                  <a:extLst>
                    <a:ext uri="{9D8B030D-6E8A-4147-A177-3AD203B41FA5}">
                      <a16:colId xmlns:a16="http://schemas.microsoft.com/office/drawing/2014/main" val="20000"/>
                    </a:ext>
                  </a:extLst>
                </a:gridCol>
                <a:gridCol w="1660358">
                  <a:extLst>
                    <a:ext uri="{9D8B030D-6E8A-4147-A177-3AD203B41FA5}">
                      <a16:colId xmlns:a16="http://schemas.microsoft.com/office/drawing/2014/main" val="20001"/>
                    </a:ext>
                  </a:extLst>
                </a:gridCol>
                <a:gridCol w="1732547">
                  <a:extLst>
                    <a:ext uri="{9D8B030D-6E8A-4147-A177-3AD203B41FA5}">
                      <a16:colId xmlns:a16="http://schemas.microsoft.com/office/drawing/2014/main" val="20002"/>
                    </a:ext>
                  </a:extLst>
                </a:gridCol>
                <a:gridCol w="1761259">
                  <a:extLst>
                    <a:ext uri="{9D8B030D-6E8A-4147-A177-3AD203B41FA5}">
                      <a16:colId xmlns:a16="http://schemas.microsoft.com/office/drawing/2014/main" val="20003"/>
                    </a:ext>
                  </a:extLst>
                </a:gridCol>
                <a:gridCol w="2006780">
                  <a:extLst>
                    <a:ext uri="{9D8B030D-6E8A-4147-A177-3AD203B41FA5}">
                      <a16:colId xmlns:a16="http://schemas.microsoft.com/office/drawing/2014/main" val="20004"/>
                    </a:ext>
                  </a:extLst>
                </a:gridCol>
                <a:gridCol w="2431945">
                  <a:extLst>
                    <a:ext uri="{9D8B030D-6E8A-4147-A177-3AD203B41FA5}">
                      <a16:colId xmlns:a16="http://schemas.microsoft.com/office/drawing/2014/main" val="20005"/>
                    </a:ext>
                  </a:extLst>
                </a:gridCol>
              </a:tblGrid>
              <a:tr h="445293">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1" baseline="0" dirty="0">
                          <a:solidFill>
                            <a:srgbClr val="595959"/>
                          </a:solidFill>
                          <a:effectLst/>
                          <a:latin typeface="Arial"/>
                          <a:ea typeface="Calibri"/>
                          <a:cs typeface="Times New Roman"/>
                        </a:rPr>
                        <a:t>Process Evaluation of a Job Readiness Program for Veterans</a:t>
                      </a:r>
                      <a:endParaRPr lang="en-US" sz="1600" b="1" dirty="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7387">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Research question</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Indicators</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What</a:t>
                      </a:r>
                      <a:r>
                        <a:rPr lang="en-US" sz="1400" baseline="0" dirty="0">
                          <a:solidFill>
                            <a:schemeClr val="bg1"/>
                          </a:solidFill>
                          <a:effectLst/>
                          <a:latin typeface="+mn-lt"/>
                          <a:ea typeface="Calibri"/>
                          <a:cs typeface="Times New Roman"/>
                        </a:rPr>
                        <a:t> is collected and how?</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From whom</a:t>
                      </a:r>
                      <a:r>
                        <a:rPr lang="en-US" sz="1400" baseline="0" dirty="0">
                          <a:solidFill>
                            <a:schemeClr val="bg1"/>
                          </a:solidFill>
                          <a:effectLst/>
                          <a:latin typeface="+mn-lt"/>
                          <a:ea typeface="Calibri"/>
                          <a:cs typeface="Times New Roman"/>
                        </a:rPr>
                        <a:t> / data sources? </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When collected and by whom?</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effectLst/>
                        <a:latin typeface="+mn-lt"/>
                        <a:ea typeface="Calibri"/>
                        <a:cs typeface="Times New Roman"/>
                      </a:endParaRPr>
                    </a:p>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How will</a:t>
                      </a:r>
                      <a:r>
                        <a:rPr lang="en-US" sz="1400" baseline="0" dirty="0">
                          <a:solidFill>
                            <a:schemeClr val="bg1"/>
                          </a:solidFill>
                          <a:effectLst/>
                          <a:latin typeface="+mn-lt"/>
                          <a:ea typeface="Calibri"/>
                          <a:cs typeface="Times New Roman"/>
                        </a:rPr>
                        <a:t> you analyze the data?</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7515">
                <a:tc>
                  <a:txBody>
                    <a:bodyPr/>
                    <a:lstStyle/>
                    <a:p>
                      <a:pPr marL="0" marR="0">
                        <a:lnSpc>
                          <a:spcPct val="100000"/>
                        </a:lnSpc>
                        <a:spcBef>
                          <a:spcPts val="0"/>
                        </a:spcBef>
                        <a:spcAft>
                          <a:spcPts val="0"/>
                        </a:spcAft>
                      </a:pPr>
                      <a:r>
                        <a:rPr lang="en-US" sz="1400" dirty="0">
                          <a:solidFill>
                            <a:schemeClr val="bg1"/>
                          </a:solidFill>
                          <a:effectLst/>
                          <a:latin typeface="+mn-lt"/>
                          <a:ea typeface="Calibri"/>
                          <a:cs typeface="Times New Roman"/>
                        </a:rPr>
                        <a:t>Is</a:t>
                      </a:r>
                      <a:r>
                        <a:rPr lang="en-US" sz="1400" baseline="0" dirty="0">
                          <a:solidFill>
                            <a:schemeClr val="bg1"/>
                          </a:solidFill>
                          <a:effectLst/>
                          <a:latin typeface="+mn-lt"/>
                          <a:ea typeface="Calibri"/>
                          <a:cs typeface="Times New Roman"/>
                        </a:rPr>
                        <a:t> the job readiness program being implemented as designed? </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None/>
                      </a:pPr>
                      <a:r>
                        <a:rPr lang="en-US" sz="1400" baseline="0" dirty="0">
                          <a:solidFill>
                            <a:schemeClr val="bg1"/>
                          </a:solidFill>
                          <a:effectLst/>
                          <a:latin typeface="+mn-lt"/>
                          <a:ea typeface="Calibri"/>
                          <a:cs typeface="Times New Roman"/>
                        </a:rPr>
                        <a:t>a) Member use of program curriculum during workshops </a:t>
                      </a:r>
                    </a:p>
                    <a:p>
                      <a:pPr marL="0" marR="0" indent="0">
                        <a:lnSpc>
                          <a:spcPct val="100000"/>
                        </a:lnSpc>
                        <a:spcBef>
                          <a:spcPts val="0"/>
                        </a:spcBef>
                        <a:spcAft>
                          <a:spcPts val="0"/>
                        </a:spcAft>
                        <a:buNone/>
                      </a:pPr>
                      <a:r>
                        <a:rPr lang="en-US" sz="1400" baseline="0" dirty="0">
                          <a:solidFill>
                            <a:schemeClr val="bg1"/>
                          </a:solidFill>
                          <a:effectLst/>
                          <a:latin typeface="+mn-lt"/>
                          <a:ea typeface="Calibri"/>
                          <a:cs typeface="Times New Roman"/>
                        </a:rPr>
                        <a:t>b) Duration of workshops</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c) Participant workshop rates</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c) Members report details about workshops in logs with pre-defined categories of reporting</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b) observations of workshops</a:t>
                      </a:r>
                      <a:endParaRPr lang="en-US" sz="1400" b="1" baseline="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c) Members </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b) Evaluator observes participants in workshops</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c) External evaluator collects the workshop logs quarterly</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Quarterly observations by the evaluator(s) using structured observation protocols</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a - c) Generate frequencies on use of curriculum; average duration of workshops; and average rate of workshop attendance</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c) Generate frequencies and averages on quantitative data (e.g., ratings scales, frequency scales) and thematically code and analyze open-ended comments/notes</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8185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DB63D-5D18-2B43-66A8-35213672354F}"/>
              </a:ext>
            </a:extLst>
          </p:cNvPr>
          <p:cNvSpPr>
            <a:spLocks noGrp="1"/>
          </p:cNvSpPr>
          <p:nvPr>
            <p:ph type="title"/>
          </p:nvPr>
        </p:nvSpPr>
        <p:spPr>
          <a:xfrm>
            <a:off x="463647" y="482818"/>
            <a:ext cx="10809941" cy="419100"/>
          </a:xfrm>
        </p:spPr>
        <p:txBody>
          <a:bodyPr>
            <a:normAutofit fontScale="90000"/>
          </a:bodyPr>
          <a:lstStyle/>
          <a:p>
            <a:r>
              <a:rPr lang="en-US" dirty="0"/>
              <a:t>Step 7: Example Data Collection and Analysis Crosswalk</a:t>
            </a:r>
          </a:p>
        </p:txBody>
      </p:sp>
      <p:sp>
        <p:nvSpPr>
          <p:cNvPr id="5" name="Date Placeholder 4">
            <a:extLst>
              <a:ext uri="{FF2B5EF4-FFF2-40B4-BE49-F238E27FC236}">
                <a16:creationId xmlns:a16="http://schemas.microsoft.com/office/drawing/2014/main" id="{8EDC2B72-A03A-BC94-49F9-15F9797E7637}"/>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811BEA5A-3C10-8BD8-3EB2-0E27E7D8A672}"/>
              </a:ext>
            </a:extLst>
          </p:cNvPr>
          <p:cNvSpPr>
            <a:spLocks noGrp="1"/>
          </p:cNvSpPr>
          <p:nvPr>
            <p:ph type="sldNum" sz="quarter" idx="21"/>
          </p:nvPr>
        </p:nvSpPr>
        <p:spPr/>
        <p:txBody>
          <a:bodyPr/>
          <a:lstStyle/>
          <a:p>
            <a:r>
              <a:rPr lang="en-US"/>
              <a:t>  </a:t>
            </a:r>
            <a:fld id="{E0E21186-8CC3-194A-9753-0BBC1EC778BB}" type="slidenum">
              <a:rPr lang="en-US" smtClean="0"/>
              <a:pPr/>
              <a:t>39</a:t>
            </a:fld>
            <a:endParaRPr lang="en-US" dirty="0"/>
          </a:p>
        </p:txBody>
      </p:sp>
      <p:graphicFrame>
        <p:nvGraphicFramePr>
          <p:cNvPr id="7" name="Table 6">
            <a:extLst>
              <a:ext uri="{FF2B5EF4-FFF2-40B4-BE49-F238E27FC236}">
                <a16:creationId xmlns:a16="http://schemas.microsoft.com/office/drawing/2014/main" id="{C7DE48F8-E06B-1896-1A9C-0679A9B263A7}"/>
              </a:ext>
            </a:extLst>
          </p:cNvPr>
          <p:cNvGraphicFramePr>
            <a:graphicFrameLocks noGrp="1"/>
          </p:cNvGraphicFramePr>
          <p:nvPr>
            <p:extLst>
              <p:ext uri="{D42A27DB-BD31-4B8C-83A1-F6EECF244321}">
                <p14:modId xmlns:p14="http://schemas.microsoft.com/office/powerpoint/2010/main" val="3487181968"/>
              </p:ext>
            </p:extLst>
          </p:nvPr>
        </p:nvGraphicFramePr>
        <p:xfrm>
          <a:off x="463648" y="1260847"/>
          <a:ext cx="11092588" cy="4820060"/>
        </p:xfrm>
        <a:graphic>
          <a:graphicData uri="http://schemas.openxmlformats.org/drawingml/2006/table">
            <a:tbl>
              <a:tblPr firstRow="1" firstCol="1" bandRow="1"/>
              <a:tblGrid>
                <a:gridCol w="1473436">
                  <a:extLst>
                    <a:ext uri="{9D8B030D-6E8A-4147-A177-3AD203B41FA5}">
                      <a16:colId xmlns:a16="http://schemas.microsoft.com/office/drawing/2014/main" val="1284814064"/>
                    </a:ext>
                  </a:extLst>
                </a:gridCol>
                <a:gridCol w="1376505">
                  <a:extLst>
                    <a:ext uri="{9D8B030D-6E8A-4147-A177-3AD203B41FA5}">
                      <a16:colId xmlns:a16="http://schemas.microsoft.com/office/drawing/2014/main" val="3242377246"/>
                    </a:ext>
                  </a:extLst>
                </a:gridCol>
                <a:gridCol w="1877208">
                  <a:extLst>
                    <a:ext uri="{9D8B030D-6E8A-4147-A177-3AD203B41FA5}">
                      <a16:colId xmlns:a16="http://schemas.microsoft.com/office/drawing/2014/main" val="1963382513"/>
                    </a:ext>
                  </a:extLst>
                </a:gridCol>
                <a:gridCol w="1911338">
                  <a:extLst>
                    <a:ext uri="{9D8B030D-6E8A-4147-A177-3AD203B41FA5}">
                      <a16:colId xmlns:a16="http://schemas.microsoft.com/office/drawing/2014/main" val="98638639"/>
                    </a:ext>
                  </a:extLst>
                </a:gridCol>
                <a:gridCol w="2013731">
                  <a:extLst>
                    <a:ext uri="{9D8B030D-6E8A-4147-A177-3AD203B41FA5}">
                      <a16:colId xmlns:a16="http://schemas.microsoft.com/office/drawing/2014/main" val="2937258817"/>
                    </a:ext>
                  </a:extLst>
                </a:gridCol>
                <a:gridCol w="2440370">
                  <a:extLst>
                    <a:ext uri="{9D8B030D-6E8A-4147-A177-3AD203B41FA5}">
                      <a16:colId xmlns:a16="http://schemas.microsoft.com/office/drawing/2014/main" val="2639173197"/>
                    </a:ext>
                  </a:extLst>
                </a:gridCol>
              </a:tblGrid>
              <a:tr h="443639">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1" baseline="0" dirty="0">
                          <a:solidFill>
                            <a:srgbClr val="595959"/>
                          </a:solidFill>
                          <a:effectLst/>
                          <a:latin typeface="Arial"/>
                          <a:ea typeface="Calibri"/>
                          <a:cs typeface="Times New Roman"/>
                        </a:rPr>
                        <a:t>Impact Evaluation of a Job Readiness Program for Veterans</a:t>
                      </a:r>
                      <a:endParaRPr lang="en-US" sz="1800" b="1" dirty="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52151"/>
                  </a:ext>
                </a:extLst>
              </a:tr>
              <a:tr h="617609">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Research question</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Outcome</a:t>
                      </a:r>
                      <a:r>
                        <a:rPr lang="en-US" sz="1400" baseline="0" dirty="0">
                          <a:solidFill>
                            <a:schemeClr val="bg1"/>
                          </a:solidFill>
                          <a:effectLst/>
                          <a:latin typeface="+mn-lt"/>
                          <a:ea typeface="Calibri"/>
                          <a:cs typeface="Times New Roman"/>
                        </a:rPr>
                        <a:t> of interest</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What</a:t>
                      </a:r>
                      <a:r>
                        <a:rPr lang="en-US" sz="1400" baseline="0" dirty="0">
                          <a:solidFill>
                            <a:schemeClr val="bg1"/>
                          </a:solidFill>
                          <a:effectLst/>
                          <a:latin typeface="+mn-lt"/>
                          <a:ea typeface="Calibri"/>
                          <a:cs typeface="Times New Roman"/>
                        </a:rPr>
                        <a:t> is collected and how?</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From whom</a:t>
                      </a:r>
                      <a:r>
                        <a:rPr lang="en-US" sz="1400" baseline="0" dirty="0">
                          <a:solidFill>
                            <a:schemeClr val="bg1"/>
                          </a:solidFill>
                          <a:effectLst/>
                          <a:latin typeface="+mn-lt"/>
                          <a:ea typeface="Calibri"/>
                          <a:cs typeface="Times New Roman"/>
                        </a:rPr>
                        <a:t> / data sources? </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When collected and by whom?</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mn-lt"/>
                          <a:ea typeface="Calibri"/>
                          <a:cs typeface="Times New Roman"/>
                        </a:rPr>
                        <a:t>How will</a:t>
                      </a:r>
                      <a:r>
                        <a:rPr lang="en-US" sz="1400" baseline="0" dirty="0">
                          <a:solidFill>
                            <a:schemeClr val="bg1"/>
                          </a:solidFill>
                          <a:effectLst/>
                          <a:latin typeface="+mn-lt"/>
                          <a:ea typeface="Calibri"/>
                          <a:cs typeface="Times New Roman"/>
                        </a:rPr>
                        <a:t> you analyze the data?</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312059"/>
                  </a:ext>
                </a:extLst>
              </a:tr>
              <a:tr h="3758812">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Do veterans who receive the job readiness intervention have a higher average employment rate compared to  a similar group of veterans who did not receive the intervention?</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None/>
                      </a:pPr>
                      <a:r>
                        <a:rPr lang="en-US" sz="1400" baseline="0" dirty="0">
                          <a:solidFill>
                            <a:schemeClr val="bg1"/>
                          </a:solidFill>
                          <a:effectLst/>
                          <a:latin typeface="+mn-lt"/>
                          <a:ea typeface="Calibri"/>
                          <a:cs typeface="Times New Roman"/>
                        </a:rPr>
                        <a:t>Veterans’ employment status</a:t>
                      </a:r>
                    </a:p>
                    <a:p>
                      <a:pPr marL="0" marR="0" indent="0">
                        <a:lnSpc>
                          <a:spcPct val="100000"/>
                        </a:lnSpc>
                        <a:spcBef>
                          <a:spcPts val="0"/>
                        </a:spcBef>
                        <a:spcAft>
                          <a:spcPts val="0"/>
                        </a:spcAft>
                        <a:buNone/>
                      </a:pP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baseline="0" dirty="0">
                          <a:solidFill>
                            <a:schemeClr val="bg1"/>
                          </a:solidFill>
                          <a:effectLst/>
                          <a:latin typeface="+mn-lt"/>
                          <a:ea typeface="Calibri"/>
                          <a:cs typeface="Times New Roman"/>
                        </a:rPr>
                        <a:t>Veterans’ employment status is measured with a survey. </a:t>
                      </a:r>
                      <a:endParaRPr lang="en-US" sz="1400" b="1" baseline="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Veterans participating in the program serves as the intervention group.</a:t>
                      </a:r>
                    </a:p>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Veterans receiving job assistance services from another program serve as the comparison group. </a:t>
                      </a:r>
                    </a:p>
                    <a:p>
                      <a:pPr marL="0" marR="0">
                        <a:lnSpc>
                          <a:spcPct val="100000"/>
                        </a:lnSpc>
                        <a:spcBef>
                          <a:spcPts val="0"/>
                        </a:spcBef>
                        <a:spcAft>
                          <a:spcPts val="0"/>
                        </a:spcAft>
                      </a:pP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The evaluator administers the survey at two time points:</a:t>
                      </a:r>
                    </a:p>
                    <a:p>
                      <a:pPr marL="171450" marR="0" indent="-171450">
                        <a:lnSpc>
                          <a:spcPct val="100000"/>
                        </a:lnSpc>
                        <a:spcBef>
                          <a:spcPts val="0"/>
                        </a:spcBef>
                        <a:spcAft>
                          <a:spcPts val="0"/>
                        </a:spcAft>
                        <a:buFontTx/>
                        <a:buChar char="-"/>
                      </a:pPr>
                      <a:r>
                        <a:rPr lang="en-US" sz="1400" baseline="0" dirty="0">
                          <a:solidFill>
                            <a:schemeClr val="bg1"/>
                          </a:solidFill>
                          <a:effectLst/>
                          <a:latin typeface="+mn-lt"/>
                          <a:ea typeface="Calibri"/>
                          <a:cs typeface="Times New Roman"/>
                        </a:rPr>
                        <a:t>before the job readiness program begins</a:t>
                      </a:r>
                    </a:p>
                    <a:p>
                      <a:pPr marL="171450" marR="0" indent="-171450">
                        <a:lnSpc>
                          <a:spcPct val="100000"/>
                        </a:lnSpc>
                        <a:spcBef>
                          <a:spcPts val="0"/>
                        </a:spcBef>
                        <a:spcAft>
                          <a:spcPts val="0"/>
                        </a:spcAft>
                        <a:buFontTx/>
                        <a:buChar char="-"/>
                      </a:pPr>
                      <a:r>
                        <a:rPr lang="en-US" sz="1400" baseline="0" dirty="0">
                          <a:solidFill>
                            <a:schemeClr val="bg1"/>
                          </a:solidFill>
                          <a:effectLst/>
                          <a:latin typeface="+mn-lt"/>
                          <a:ea typeface="Calibri"/>
                          <a:cs typeface="Times New Roman"/>
                        </a:rPr>
                        <a:t>1 year after the job readiness program is implemented </a:t>
                      </a:r>
                      <a:endParaRPr lang="en-US" sz="1400" dirty="0">
                        <a:solidFill>
                          <a:schemeClr val="bg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aseline="0" dirty="0">
                          <a:solidFill>
                            <a:schemeClr val="bg1"/>
                          </a:solidFill>
                          <a:effectLst/>
                          <a:latin typeface="+mn-lt"/>
                          <a:ea typeface="Calibri"/>
                          <a:cs typeface="Times New Roman"/>
                        </a:rPr>
                        <a:t>Calculate the difference in average employment rate in the intervention group minus the difference in average employment rate in the comparison group before and after treatment (difference in differences method)</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098884"/>
                  </a:ext>
                </a:extLst>
              </a:tr>
            </a:tbl>
          </a:graphicData>
        </a:graphic>
      </p:graphicFrame>
    </p:spTree>
    <p:extLst>
      <p:ext uri="{BB962C8B-B14F-4D97-AF65-F5344CB8AC3E}">
        <p14:creationId xmlns:p14="http://schemas.microsoft.com/office/powerpoint/2010/main" val="40721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C10A9-BDD2-FA7C-65C0-911299B82F3D}"/>
              </a:ext>
            </a:extLst>
          </p:cNvPr>
          <p:cNvSpPr>
            <a:spLocks noGrp="1"/>
          </p:cNvSpPr>
          <p:nvPr>
            <p:ph type="title"/>
          </p:nvPr>
        </p:nvSpPr>
        <p:spPr/>
        <p:txBody>
          <a:bodyPr>
            <a:normAutofit fontScale="90000"/>
          </a:bodyPr>
          <a:lstStyle/>
          <a:p>
            <a:r>
              <a:rPr lang="en-US" dirty="0"/>
              <a:t>Evaluation Cycle—Four Phases</a:t>
            </a:r>
          </a:p>
        </p:txBody>
      </p:sp>
      <p:sp>
        <p:nvSpPr>
          <p:cNvPr id="5" name="Date Placeholder 4">
            <a:extLst>
              <a:ext uri="{FF2B5EF4-FFF2-40B4-BE49-F238E27FC236}">
                <a16:creationId xmlns:a16="http://schemas.microsoft.com/office/drawing/2014/main" id="{2C89B920-B24F-16AF-1E5F-D1D19140B962}"/>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94C14670-A175-6A68-6D5B-FB7533E3A48D}"/>
              </a:ext>
            </a:extLst>
          </p:cNvPr>
          <p:cNvSpPr>
            <a:spLocks noGrp="1"/>
          </p:cNvSpPr>
          <p:nvPr>
            <p:ph type="sldNum" sz="quarter" idx="21"/>
          </p:nvPr>
        </p:nvSpPr>
        <p:spPr/>
        <p:txBody>
          <a:bodyPr/>
          <a:lstStyle/>
          <a:p>
            <a:r>
              <a:rPr lang="en-US"/>
              <a:t>  </a:t>
            </a:r>
            <a:fld id="{E0E21186-8CC3-194A-9753-0BBC1EC778BB}" type="slidenum">
              <a:rPr lang="en-US" smtClean="0"/>
              <a:pPr/>
              <a:t>4</a:t>
            </a:fld>
            <a:endParaRPr lang="en-US" dirty="0"/>
          </a:p>
        </p:txBody>
      </p:sp>
      <p:graphicFrame>
        <p:nvGraphicFramePr>
          <p:cNvPr id="7" name="Diagram 6">
            <a:extLst>
              <a:ext uri="{FF2B5EF4-FFF2-40B4-BE49-F238E27FC236}">
                <a16:creationId xmlns:a16="http://schemas.microsoft.com/office/drawing/2014/main" id="{ACD69CB2-9228-9B6D-DBE7-FB8BA24FAE0C}"/>
              </a:ext>
            </a:extLst>
          </p:cNvPr>
          <p:cNvGraphicFramePr/>
          <p:nvPr>
            <p:extLst>
              <p:ext uri="{D42A27DB-BD31-4B8C-83A1-F6EECF244321}">
                <p14:modId xmlns:p14="http://schemas.microsoft.com/office/powerpoint/2010/main" val="3805888908"/>
              </p:ext>
            </p:extLst>
          </p:nvPr>
        </p:nvGraphicFramePr>
        <p:xfrm>
          <a:off x="1804737" y="986141"/>
          <a:ext cx="9372600" cy="543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911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8836F-501B-8258-0C52-3737BBF3BA71}"/>
              </a:ext>
            </a:extLst>
          </p:cNvPr>
          <p:cNvSpPr>
            <a:spLocks noGrp="1"/>
          </p:cNvSpPr>
          <p:nvPr>
            <p:ph type="body" sz="quarter" idx="18"/>
          </p:nvPr>
        </p:nvSpPr>
        <p:spPr>
          <a:xfrm>
            <a:off x="463648" y="1287379"/>
            <a:ext cx="10920038" cy="3925633"/>
          </a:xfrm>
        </p:spPr>
        <p:txBody>
          <a:bodyPr>
            <a:normAutofit/>
          </a:bodyPr>
          <a:lstStyle/>
          <a:p>
            <a:pPr marL="0" indent="0">
              <a:spcBef>
                <a:spcPts val="1200"/>
              </a:spcBef>
              <a:spcAft>
                <a:spcPts val="1200"/>
              </a:spcAft>
              <a:buNone/>
            </a:pPr>
            <a:r>
              <a:rPr lang="en-US" sz="2400" dirty="0"/>
              <a:t>Consider two questions:</a:t>
            </a:r>
          </a:p>
          <a:p>
            <a:pPr lvl="0">
              <a:spcAft>
                <a:spcPts val="1200"/>
              </a:spcAft>
            </a:pPr>
            <a:r>
              <a:rPr lang="en-US" sz="2400" dirty="0"/>
              <a:t>What conclusions about the research questions can be drawn from the data that have been analyzed?</a:t>
            </a:r>
          </a:p>
          <a:p>
            <a:pPr lvl="0">
              <a:spcAft>
                <a:spcPts val="1200"/>
              </a:spcAft>
            </a:pPr>
            <a:r>
              <a:rPr lang="en-US" sz="2400" dirty="0"/>
              <a:t>What does the data suggest about the program’s theory of change?</a:t>
            </a:r>
          </a:p>
          <a:p>
            <a:endParaRPr lang="en-US" sz="2400" dirty="0"/>
          </a:p>
        </p:txBody>
      </p:sp>
      <p:sp>
        <p:nvSpPr>
          <p:cNvPr id="3" name="Title 2">
            <a:extLst>
              <a:ext uri="{FF2B5EF4-FFF2-40B4-BE49-F238E27FC236}">
                <a16:creationId xmlns:a16="http://schemas.microsoft.com/office/drawing/2014/main" id="{DF43A96B-F9BA-0D38-EC6F-E82AF961615A}"/>
              </a:ext>
            </a:extLst>
          </p:cNvPr>
          <p:cNvSpPr>
            <a:spLocks noGrp="1"/>
          </p:cNvSpPr>
          <p:nvPr>
            <p:ph type="title"/>
          </p:nvPr>
        </p:nvSpPr>
        <p:spPr/>
        <p:txBody>
          <a:bodyPr>
            <a:normAutofit fontScale="90000"/>
          </a:bodyPr>
          <a:lstStyle/>
          <a:p>
            <a:r>
              <a:rPr lang="en-US" dirty="0"/>
              <a:t>Step 7: Analyze Data</a:t>
            </a:r>
          </a:p>
        </p:txBody>
      </p:sp>
      <p:sp>
        <p:nvSpPr>
          <p:cNvPr id="5" name="Date Placeholder 4">
            <a:extLst>
              <a:ext uri="{FF2B5EF4-FFF2-40B4-BE49-F238E27FC236}">
                <a16:creationId xmlns:a16="http://schemas.microsoft.com/office/drawing/2014/main" id="{2EA59E28-3B14-1516-CFB3-1BE55449B230}"/>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30ACFE95-B2DF-5D23-1801-C9FF01628045}"/>
              </a:ext>
            </a:extLst>
          </p:cNvPr>
          <p:cNvSpPr>
            <a:spLocks noGrp="1"/>
          </p:cNvSpPr>
          <p:nvPr>
            <p:ph type="sldNum" sz="quarter" idx="21"/>
          </p:nvPr>
        </p:nvSpPr>
        <p:spPr/>
        <p:txBody>
          <a:bodyPr/>
          <a:lstStyle/>
          <a:p>
            <a:r>
              <a:rPr lang="en-US"/>
              <a:t>  </a:t>
            </a:r>
            <a:fld id="{E0E21186-8CC3-194A-9753-0BBC1EC778BB}" type="slidenum">
              <a:rPr lang="en-US" smtClean="0"/>
              <a:pPr/>
              <a:t>40</a:t>
            </a:fld>
            <a:endParaRPr lang="en-US" dirty="0"/>
          </a:p>
        </p:txBody>
      </p:sp>
    </p:spTree>
    <p:extLst>
      <p:ext uri="{BB962C8B-B14F-4D97-AF65-F5344CB8AC3E}">
        <p14:creationId xmlns:p14="http://schemas.microsoft.com/office/powerpoint/2010/main" val="817876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45C0E-8A9B-DC45-8923-65B77066F68A}"/>
              </a:ext>
            </a:extLst>
          </p:cNvPr>
          <p:cNvSpPr>
            <a:spLocks noGrp="1"/>
          </p:cNvSpPr>
          <p:nvPr>
            <p:ph type="title"/>
          </p:nvPr>
        </p:nvSpPr>
        <p:spPr>
          <a:xfrm>
            <a:off x="463647" y="567041"/>
            <a:ext cx="9727100" cy="419100"/>
          </a:xfrm>
        </p:spPr>
        <p:txBody>
          <a:bodyPr>
            <a:normAutofit fontScale="90000"/>
          </a:bodyPr>
          <a:lstStyle/>
          <a:p>
            <a:r>
              <a:rPr lang="en-US" dirty="0"/>
              <a:t>Action and Improvement Steps: Reporting and Utilizing Results</a:t>
            </a:r>
          </a:p>
        </p:txBody>
      </p:sp>
      <p:sp>
        <p:nvSpPr>
          <p:cNvPr id="5" name="Date Placeholder 4">
            <a:extLst>
              <a:ext uri="{FF2B5EF4-FFF2-40B4-BE49-F238E27FC236}">
                <a16:creationId xmlns:a16="http://schemas.microsoft.com/office/drawing/2014/main" id="{D4570D9F-A24D-1B6D-C3BC-BD8F1D1F810F}"/>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4E6F6EEB-878E-80D7-D91D-9F79EA633E72}"/>
              </a:ext>
            </a:extLst>
          </p:cNvPr>
          <p:cNvSpPr>
            <a:spLocks noGrp="1"/>
          </p:cNvSpPr>
          <p:nvPr>
            <p:ph type="sldNum" sz="quarter" idx="21"/>
          </p:nvPr>
        </p:nvSpPr>
        <p:spPr/>
        <p:txBody>
          <a:bodyPr/>
          <a:lstStyle/>
          <a:p>
            <a:r>
              <a:rPr lang="en-US"/>
              <a:t>  </a:t>
            </a:r>
            <a:fld id="{E0E21186-8CC3-194A-9753-0BBC1EC778BB}" type="slidenum">
              <a:rPr lang="en-US" smtClean="0"/>
              <a:pPr/>
              <a:t>41</a:t>
            </a:fld>
            <a:endParaRPr lang="en-US" dirty="0"/>
          </a:p>
        </p:txBody>
      </p:sp>
      <p:grpSp>
        <p:nvGrpSpPr>
          <p:cNvPr id="7" name="Diagram group">
            <a:extLst>
              <a:ext uri="{FF2B5EF4-FFF2-40B4-BE49-F238E27FC236}">
                <a16:creationId xmlns:a16="http://schemas.microsoft.com/office/drawing/2014/main" id="{CAD442B3-8446-5D96-489A-38D6BC8329F9}"/>
              </a:ext>
            </a:extLst>
          </p:cNvPr>
          <p:cNvGrpSpPr/>
          <p:nvPr/>
        </p:nvGrpSpPr>
        <p:grpSpPr>
          <a:xfrm>
            <a:off x="4705997" y="1957534"/>
            <a:ext cx="2350398" cy="2500281"/>
            <a:chOff x="1961117" y="1657720"/>
            <a:chExt cx="1398202" cy="1292088"/>
          </a:xfrm>
          <a:scene3d>
            <a:camera prst="orthographicFront">
              <a:rot lat="0" lon="0" rev="0"/>
            </a:camera>
            <a:lightRig rig="balanced" dir="t">
              <a:rot lat="0" lon="0" rev="8700000"/>
            </a:lightRig>
          </a:scene3d>
        </p:grpSpPr>
        <p:grpSp>
          <p:nvGrpSpPr>
            <p:cNvPr id="8" name="Group 7">
              <a:extLst>
                <a:ext uri="{FF2B5EF4-FFF2-40B4-BE49-F238E27FC236}">
                  <a16:creationId xmlns:a16="http://schemas.microsoft.com/office/drawing/2014/main" id="{941656EF-3F63-E538-3660-95A2606E3D38}"/>
                </a:ext>
              </a:extLst>
            </p:cNvPr>
            <p:cNvGrpSpPr/>
            <p:nvPr/>
          </p:nvGrpSpPr>
          <p:grpSpPr>
            <a:xfrm>
              <a:off x="1961117" y="1657720"/>
              <a:ext cx="1398202" cy="1292088"/>
              <a:chOff x="1961117" y="1657720"/>
              <a:chExt cx="1398202" cy="1292088"/>
            </a:xfrm>
            <a:scene3d>
              <a:camera prst="orthographicFront">
                <a:rot lat="0" lon="0" rev="0"/>
              </a:camera>
              <a:lightRig rig="balanced" dir="t">
                <a:rot lat="0" lon="0" rev="8700000"/>
              </a:lightRig>
            </a:scene3d>
          </p:grpSpPr>
          <p:sp>
            <p:nvSpPr>
              <p:cNvPr id="9" name="Oval 8">
                <a:extLst>
                  <a:ext uri="{FF2B5EF4-FFF2-40B4-BE49-F238E27FC236}">
                    <a16:creationId xmlns:a16="http://schemas.microsoft.com/office/drawing/2014/main" id="{8B063A55-53E0-A6ED-111F-3691F6EB5858}"/>
                  </a:ext>
                </a:extLst>
              </p:cNvPr>
              <p:cNvSpPr/>
              <p:nvPr/>
            </p:nvSpPr>
            <p:spPr>
              <a:xfrm>
                <a:off x="1961117" y="1657720"/>
                <a:ext cx="1398202" cy="1292088"/>
              </a:xfrm>
              <a:prstGeom prst="ellipse">
                <a:avLst/>
              </a:prstGeom>
              <a:solidFill>
                <a:srgbClr val="C0B960"/>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Oval 4">
                <a:extLst>
                  <a:ext uri="{FF2B5EF4-FFF2-40B4-BE49-F238E27FC236}">
                    <a16:creationId xmlns:a16="http://schemas.microsoft.com/office/drawing/2014/main" id="{FDBF2CE3-A3E6-7B8A-B034-8C7A8759C62A}"/>
                  </a:ext>
                </a:extLst>
              </p:cNvPr>
              <p:cNvSpPr/>
              <p:nvPr/>
            </p:nvSpPr>
            <p:spPr>
              <a:xfrm>
                <a:off x="1961117" y="1988999"/>
                <a:ext cx="1398202" cy="629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Aft>
                    <a:spcPct val="35000"/>
                  </a:spcAft>
                </a:pPr>
                <a:r>
                  <a:rPr lang="en-US" b="1" dirty="0">
                    <a:latin typeface="Arial" panose="020B0604020202020204" pitchFamily="34" charset="0"/>
                    <a:cs typeface="Arial" panose="020B0604020202020204" pitchFamily="34" charset="0"/>
                  </a:rPr>
                  <a:t>Action and Improvement</a:t>
                </a:r>
                <a:endParaRPr lang="en-US" b="1" kern="1200" dirty="0">
                  <a:solidFill>
                    <a:sysClr val="window" lastClr="FFFFFF"/>
                  </a:solidFill>
                  <a:latin typeface="Arial" panose="020B0604020202020204" pitchFamily="34" charset="0"/>
                  <a:cs typeface="Arial" panose="020B0604020202020204" pitchFamily="34" charset="0"/>
                </a:endParaRPr>
              </a:p>
            </p:txBody>
          </p:sp>
        </p:grpSp>
      </p:grpSp>
      <p:sp>
        <p:nvSpPr>
          <p:cNvPr id="11" name="Right Arrow 9">
            <a:extLst>
              <a:ext uri="{FF2B5EF4-FFF2-40B4-BE49-F238E27FC236}">
                <a16:creationId xmlns:a16="http://schemas.microsoft.com/office/drawing/2014/main" id="{5218D279-2E5C-3C8D-1C06-17EBD166D9DA}"/>
              </a:ext>
            </a:extLst>
          </p:cNvPr>
          <p:cNvSpPr/>
          <p:nvPr/>
        </p:nvSpPr>
        <p:spPr bwMode="auto">
          <a:xfrm rot="8467880">
            <a:off x="4064715" y="4080173"/>
            <a:ext cx="671350" cy="389364"/>
          </a:xfrm>
          <a:prstGeom prst="rightArrow">
            <a:avLst/>
          </a:prstGeom>
          <a:solidFill>
            <a:srgbClr val="C6BF7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2" name="Right Arrow 7">
            <a:extLst>
              <a:ext uri="{FF2B5EF4-FFF2-40B4-BE49-F238E27FC236}">
                <a16:creationId xmlns:a16="http://schemas.microsoft.com/office/drawing/2014/main" id="{BBCACB82-3EE2-F8D8-FF36-ECCF04679F75}"/>
              </a:ext>
            </a:extLst>
          </p:cNvPr>
          <p:cNvSpPr/>
          <p:nvPr/>
        </p:nvSpPr>
        <p:spPr bwMode="auto">
          <a:xfrm rot="1812170">
            <a:off x="7104625" y="3995817"/>
            <a:ext cx="671350" cy="389364"/>
          </a:xfrm>
          <a:prstGeom prst="rightArrow">
            <a:avLst/>
          </a:prstGeom>
          <a:solidFill>
            <a:srgbClr val="C6BF7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3" name="TextBox 12">
            <a:extLst>
              <a:ext uri="{FF2B5EF4-FFF2-40B4-BE49-F238E27FC236}">
                <a16:creationId xmlns:a16="http://schemas.microsoft.com/office/drawing/2014/main" id="{1A02851D-CE54-C2AE-577B-6DBE8C282C8A}"/>
              </a:ext>
            </a:extLst>
          </p:cNvPr>
          <p:cNvSpPr txBox="1"/>
          <p:nvPr/>
        </p:nvSpPr>
        <p:spPr bwMode="auto">
          <a:xfrm>
            <a:off x="1881241" y="4203433"/>
            <a:ext cx="2540385"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Communicate Findings</a:t>
            </a:r>
          </a:p>
        </p:txBody>
      </p:sp>
      <p:sp>
        <p:nvSpPr>
          <p:cNvPr id="14" name="TextBox 13">
            <a:extLst>
              <a:ext uri="{FF2B5EF4-FFF2-40B4-BE49-F238E27FC236}">
                <a16:creationId xmlns:a16="http://schemas.microsoft.com/office/drawing/2014/main" id="{E9F6F8F3-5019-985E-EEE9-D4DBFC097455}"/>
              </a:ext>
            </a:extLst>
          </p:cNvPr>
          <p:cNvSpPr txBox="1"/>
          <p:nvPr/>
        </p:nvSpPr>
        <p:spPr bwMode="auto">
          <a:xfrm>
            <a:off x="6557252" y="4298854"/>
            <a:ext cx="2912013" cy="923330"/>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Apply Findings and Feedback for Program Improvement</a:t>
            </a:r>
          </a:p>
        </p:txBody>
      </p:sp>
    </p:spTree>
    <p:extLst>
      <p:ext uri="{BB962C8B-B14F-4D97-AF65-F5344CB8AC3E}">
        <p14:creationId xmlns:p14="http://schemas.microsoft.com/office/powerpoint/2010/main" val="1484047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C34747-1CF7-82CB-0F67-46E25AEFDDD3}"/>
              </a:ext>
            </a:extLst>
          </p:cNvPr>
          <p:cNvSpPr>
            <a:spLocks noGrp="1"/>
          </p:cNvSpPr>
          <p:nvPr>
            <p:ph type="body" sz="quarter" idx="18"/>
          </p:nvPr>
        </p:nvSpPr>
        <p:spPr>
          <a:xfrm>
            <a:off x="360947" y="1347537"/>
            <a:ext cx="11022739" cy="3865475"/>
          </a:xfrm>
        </p:spPr>
        <p:txBody>
          <a:bodyPr>
            <a:normAutofit/>
          </a:bodyPr>
          <a:lstStyle/>
          <a:p>
            <a:pPr marL="0" indent="0">
              <a:buNone/>
            </a:pPr>
            <a:r>
              <a:rPr lang="en-US" sz="2400" dirty="0"/>
              <a:t>Who are the potential target audiences? </a:t>
            </a:r>
          </a:p>
          <a:p>
            <a:pPr lvl="0">
              <a:spcAft>
                <a:spcPts val="1200"/>
              </a:spcAft>
            </a:pPr>
            <a:r>
              <a:rPr lang="en-US" sz="2000" dirty="0"/>
              <a:t>Program staff, agency personnel, stakeholders, beneficiaries, funders, etc. </a:t>
            </a:r>
          </a:p>
          <a:p>
            <a:pPr marL="0" lvl="0" indent="0">
              <a:buNone/>
            </a:pPr>
            <a:endParaRPr lang="en-US" sz="2400" dirty="0"/>
          </a:p>
          <a:p>
            <a:pPr marL="0" lvl="0" indent="0">
              <a:buNone/>
            </a:pPr>
            <a:r>
              <a:rPr lang="en-US" sz="2400" dirty="0"/>
              <a:t>What are potential tools for communicating findings? </a:t>
            </a:r>
          </a:p>
          <a:p>
            <a:pPr lvl="0"/>
            <a:r>
              <a:rPr lang="en-US" sz="2000" dirty="0"/>
              <a:t>Formal report, shorter memos, PowerPoint briefings, etc. </a:t>
            </a:r>
          </a:p>
          <a:p>
            <a:endParaRPr lang="en-US" sz="2400" dirty="0"/>
          </a:p>
        </p:txBody>
      </p:sp>
      <p:sp>
        <p:nvSpPr>
          <p:cNvPr id="3" name="Title 2">
            <a:extLst>
              <a:ext uri="{FF2B5EF4-FFF2-40B4-BE49-F238E27FC236}">
                <a16:creationId xmlns:a16="http://schemas.microsoft.com/office/drawing/2014/main" id="{D63C0BB6-B66A-AD4D-64B7-665A6A103733}"/>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99EDE4A6-DFCC-0163-12D0-CB2BF207E42A}"/>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03203E2B-B3A5-4194-766B-C5AA38FE300C}"/>
              </a:ext>
            </a:extLst>
          </p:cNvPr>
          <p:cNvSpPr>
            <a:spLocks noGrp="1"/>
          </p:cNvSpPr>
          <p:nvPr>
            <p:ph type="sldNum" sz="quarter" idx="21"/>
          </p:nvPr>
        </p:nvSpPr>
        <p:spPr/>
        <p:txBody>
          <a:bodyPr/>
          <a:lstStyle/>
          <a:p>
            <a:r>
              <a:rPr lang="en-US"/>
              <a:t>  </a:t>
            </a:r>
            <a:fld id="{E0E21186-8CC3-194A-9753-0BBC1EC778BB}" type="slidenum">
              <a:rPr lang="en-US" smtClean="0"/>
              <a:pPr/>
              <a:t>42</a:t>
            </a:fld>
            <a:endParaRPr lang="en-US" dirty="0"/>
          </a:p>
        </p:txBody>
      </p:sp>
    </p:spTree>
    <p:extLst>
      <p:ext uri="{BB962C8B-B14F-4D97-AF65-F5344CB8AC3E}">
        <p14:creationId xmlns:p14="http://schemas.microsoft.com/office/powerpoint/2010/main" val="3116859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BEBD7-D7C7-F580-A12F-CDAF29A1F70C}"/>
              </a:ext>
            </a:extLst>
          </p:cNvPr>
          <p:cNvSpPr>
            <a:spLocks noGrp="1"/>
          </p:cNvSpPr>
          <p:nvPr>
            <p:ph type="body" sz="quarter" idx="18"/>
          </p:nvPr>
        </p:nvSpPr>
        <p:spPr>
          <a:xfrm>
            <a:off x="463647" y="1239253"/>
            <a:ext cx="11350571" cy="4463715"/>
          </a:xfrm>
        </p:spPr>
        <p:txBody>
          <a:bodyPr>
            <a:noAutofit/>
          </a:bodyPr>
          <a:lstStyle/>
          <a:p>
            <a:r>
              <a:rPr lang="en-US" sz="2400" dirty="0"/>
              <a:t>AmeriCorps uses evaluation reports to:</a:t>
            </a:r>
          </a:p>
          <a:p>
            <a:pPr lvl="1"/>
            <a:r>
              <a:rPr lang="en-US" sz="2000" dirty="0"/>
              <a:t>Identify training and technical assistance needs for grantees</a:t>
            </a:r>
          </a:p>
          <a:p>
            <a:pPr lvl="1"/>
            <a:r>
              <a:rPr lang="en-US" sz="2000" dirty="0"/>
              <a:t>Identify and share promising practices and models for replication</a:t>
            </a:r>
          </a:p>
          <a:p>
            <a:pPr lvl="1"/>
            <a:r>
              <a:rPr lang="en-US" sz="2000" dirty="0"/>
              <a:t>Strengthen the evidence base for national service</a:t>
            </a:r>
          </a:p>
          <a:p>
            <a:endParaRPr lang="en-US" sz="2400" dirty="0"/>
          </a:p>
          <a:p>
            <a:r>
              <a:rPr lang="en-US" sz="2400" dirty="0"/>
              <a:t>Grantees are encouraged to use their evaluation report to:</a:t>
            </a:r>
          </a:p>
          <a:p>
            <a:pPr lvl="1"/>
            <a:r>
              <a:rPr lang="en-US" sz="2000" dirty="0"/>
              <a:t>Create awareness of and demonstrate success (or lessons learned), and promote sustainability</a:t>
            </a:r>
          </a:p>
          <a:p>
            <a:pPr lvl="1"/>
            <a:r>
              <a:rPr lang="en-US" sz="2000" dirty="0"/>
              <a:t>Identify opportunities for program improvement, adjustment, and future action</a:t>
            </a:r>
          </a:p>
          <a:p>
            <a:pPr lvl="1"/>
            <a:r>
              <a:rPr lang="en-US" sz="2000" dirty="0"/>
              <a:t>Guide the development of an evaluation plan for upcoming grant cycle</a:t>
            </a:r>
          </a:p>
          <a:p>
            <a:pPr lvl="1"/>
            <a:r>
              <a:rPr lang="en-US" sz="2000" dirty="0"/>
              <a:t>Support the evidence base for future grant applications</a:t>
            </a:r>
          </a:p>
          <a:p>
            <a:endParaRPr lang="en-US" sz="2400" dirty="0"/>
          </a:p>
        </p:txBody>
      </p:sp>
      <p:sp>
        <p:nvSpPr>
          <p:cNvPr id="3" name="Title 2">
            <a:extLst>
              <a:ext uri="{FF2B5EF4-FFF2-40B4-BE49-F238E27FC236}">
                <a16:creationId xmlns:a16="http://schemas.microsoft.com/office/drawing/2014/main" id="{787E4953-8765-193B-E2B8-E0F94F67E681}"/>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ADD1E42E-B605-060D-10C5-615CD380692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9FCE2C9D-FD43-E2A3-6C56-90BC27CE8513}"/>
              </a:ext>
            </a:extLst>
          </p:cNvPr>
          <p:cNvSpPr>
            <a:spLocks noGrp="1"/>
          </p:cNvSpPr>
          <p:nvPr>
            <p:ph type="sldNum" sz="quarter" idx="21"/>
          </p:nvPr>
        </p:nvSpPr>
        <p:spPr/>
        <p:txBody>
          <a:bodyPr/>
          <a:lstStyle/>
          <a:p>
            <a:r>
              <a:rPr lang="en-US"/>
              <a:t>  </a:t>
            </a:r>
            <a:fld id="{E0E21186-8CC3-194A-9753-0BBC1EC778BB}" type="slidenum">
              <a:rPr lang="en-US" smtClean="0"/>
              <a:pPr/>
              <a:t>43</a:t>
            </a:fld>
            <a:endParaRPr lang="en-US" dirty="0"/>
          </a:p>
        </p:txBody>
      </p:sp>
    </p:spTree>
    <p:extLst>
      <p:ext uri="{BB962C8B-B14F-4D97-AF65-F5344CB8AC3E}">
        <p14:creationId xmlns:p14="http://schemas.microsoft.com/office/powerpoint/2010/main" val="1000729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7A2C8-F763-8E41-855E-FE213EC6B572}"/>
              </a:ext>
            </a:extLst>
          </p:cNvPr>
          <p:cNvSpPr>
            <a:spLocks noGrp="1"/>
          </p:cNvSpPr>
          <p:nvPr>
            <p:ph type="body" sz="quarter" idx="18"/>
          </p:nvPr>
        </p:nvSpPr>
        <p:spPr>
          <a:xfrm>
            <a:off x="463647" y="1210193"/>
            <a:ext cx="10990415" cy="3464665"/>
          </a:xfrm>
        </p:spPr>
        <p:txBody>
          <a:bodyPr>
            <a:normAutofit/>
          </a:bodyPr>
          <a:lstStyle/>
          <a:p>
            <a:pPr marL="0" indent="0">
              <a:spcAft>
                <a:spcPts val="1200"/>
              </a:spcAft>
              <a:buNone/>
            </a:pPr>
            <a:r>
              <a:rPr lang="en-US" sz="2000" dirty="0"/>
              <a:t>What is an evaluation report?</a:t>
            </a:r>
          </a:p>
          <a:p>
            <a:r>
              <a:rPr lang="en-US" sz="2000" dirty="0"/>
              <a:t>A written document that presents the evaluation’s methods and findings </a:t>
            </a:r>
          </a:p>
          <a:p>
            <a:endParaRPr lang="en-US" sz="2000" dirty="0"/>
          </a:p>
          <a:p>
            <a:r>
              <a:rPr lang="en-US" sz="2000" dirty="0"/>
              <a:t>Provides a transparent basis for: </a:t>
            </a:r>
          </a:p>
          <a:p>
            <a:pPr lvl="1"/>
            <a:r>
              <a:rPr lang="en-US" sz="2000" dirty="0"/>
              <a:t>Understanding the program’s alignment with its theory of change</a:t>
            </a:r>
          </a:p>
          <a:p>
            <a:pPr lvl="1"/>
            <a:r>
              <a:rPr lang="en-US" sz="2000" dirty="0"/>
              <a:t>Decision-making on policies and programs </a:t>
            </a:r>
          </a:p>
          <a:p>
            <a:pPr lvl="1"/>
            <a:r>
              <a:rPr lang="en-US" sz="2000" dirty="0"/>
              <a:t>Drawing lessons for program improvement</a:t>
            </a:r>
          </a:p>
          <a:p>
            <a:endParaRPr lang="en-US" sz="2000" dirty="0"/>
          </a:p>
        </p:txBody>
      </p:sp>
      <p:sp>
        <p:nvSpPr>
          <p:cNvPr id="3" name="Title 2">
            <a:extLst>
              <a:ext uri="{FF2B5EF4-FFF2-40B4-BE49-F238E27FC236}">
                <a16:creationId xmlns:a16="http://schemas.microsoft.com/office/drawing/2014/main" id="{FAEACF97-D09B-89B0-AC1A-3CF6CEE56FA7}"/>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6DD5EAA6-B8D8-DCA6-16FD-4687E66DF99B}"/>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C9D12E8D-699F-885F-CD49-FDB379F980FB}"/>
              </a:ext>
            </a:extLst>
          </p:cNvPr>
          <p:cNvSpPr>
            <a:spLocks noGrp="1"/>
          </p:cNvSpPr>
          <p:nvPr>
            <p:ph type="sldNum" sz="quarter" idx="21"/>
          </p:nvPr>
        </p:nvSpPr>
        <p:spPr/>
        <p:txBody>
          <a:bodyPr/>
          <a:lstStyle/>
          <a:p>
            <a:r>
              <a:rPr lang="en-US"/>
              <a:t>  </a:t>
            </a:r>
            <a:fld id="{E0E21186-8CC3-194A-9753-0BBC1EC778BB}" type="slidenum">
              <a:rPr lang="en-US" smtClean="0"/>
              <a:pPr/>
              <a:t>44</a:t>
            </a:fld>
            <a:endParaRPr lang="en-US" dirty="0"/>
          </a:p>
        </p:txBody>
      </p:sp>
      <p:graphicFrame>
        <p:nvGraphicFramePr>
          <p:cNvPr id="7" name="Diagram 6">
            <a:extLst>
              <a:ext uri="{FF2B5EF4-FFF2-40B4-BE49-F238E27FC236}">
                <a16:creationId xmlns:a16="http://schemas.microsoft.com/office/drawing/2014/main" id="{00471B5F-F8FC-DA6C-27FC-F51870962D26}"/>
              </a:ext>
            </a:extLst>
          </p:cNvPr>
          <p:cNvGraphicFramePr/>
          <p:nvPr>
            <p:extLst>
              <p:ext uri="{D42A27DB-BD31-4B8C-83A1-F6EECF244321}">
                <p14:modId xmlns:p14="http://schemas.microsoft.com/office/powerpoint/2010/main" val="1413235384"/>
              </p:ext>
            </p:extLst>
          </p:nvPr>
        </p:nvGraphicFramePr>
        <p:xfrm>
          <a:off x="917999" y="4399166"/>
          <a:ext cx="10599943" cy="199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8">
            <a:extLst>
              <a:ext uri="{FF2B5EF4-FFF2-40B4-BE49-F238E27FC236}">
                <a16:creationId xmlns:a16="http://schemas.microsoft.com/office/drawing/2014/main" id="{6AFF435A-AC39-C45A-FBFE-B420341BB8CE}"/>
              </a:ext>
            </a:extLst>
          </p:cNvPr>
          <p:cNvSpPr/>
          <p:nvPr/>
        </p:nvSpPr>
        <p:spPr>
          <a:xfrm>
            <a:off x="4071627" y="5086608"/>
            <a:ext cx="5091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10757BB-2401-224A-8ED4-95A4B1FDBD87}"/>
              </a:ext>
            </a:extLst>
          </p:cNvPr>
          <p:cNvSpPr/>
          <p:nvPr/>
        </p:nvSpPr>
        <p:spPr>
          <a:xfrm>
            <a:off x="7734440" y="5153160"/>
            <a:ext cx="5091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9109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8BD5A-45DD-2E5E-7053-BD803C35C30C}"/>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F95C7EC9-2291-9C8A-63D7-CC922AF984E2}"/>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9E6C82C9-A7B8-8026-D6A7-BC81F4D5268A}"/>
              </a:ext>
            </a:extLst>
          </p:cNvPr>
          <p:cNvSpPr>
            <a:spLocks noGrp="1"/>
          </p:cNvSpPr>
          <p:nvPr>
            <p:ph type="sldNum" sz="quarter" idx="21"/>
          </p:nvPr>
        </p:nvSpPr>
        <p:spPr/>
        <p:txBody>
          <a:bodyPr/>
          <a:lstStyle/>
          <a:p>
            <a:r>
              <a:rPr lang="en-US"/>
              <a:t>  </a:t>
            </a:r>
            <a:fld id="{E0E21186-8CC3-194A-9753-0BBC1EC778BB}" type="slidenum">
              <a:rPr lang="en-US" smtClean="0"/>
              <a:pPr/>
              <a:t>45</a:t>
            </a:fld>
            <a:endParaRPr lang="en-US" dirty="0"/>
          </a:p>
        </p:txBody>
      </p:sp>
      <p:sp>
        <p:nvSpPr>
          <p:cNvPr id="7" name="Text Placeholder 2">
            <a:extLst>
              <a:ext uri="{FF2B5EF4-FFF2-40B4-BE49-F238E27FC236}">
                <a16:creationId xmlns:a16="http://schemas.microsoft.com/office/drawing/2014/main" id="{801C17FB-3AB2-77E6-E630-0813B5C1D608}"/>
              </a:ext>
            </a:extLst>
          </p:cNvPr>
          <p:cNvSpPr txBox="1">
            <a:spLocks/>
          </p:cNvSpPr>
          <p:nvPr/>
        </p:nvSpPr>
        <p:spPr>
          <a:xfrm>
            <a:off x="383968" y="1277541"/>
            <a:ext cx="10288581" cy="968185"/>
          </a:xfrm>
          <a:prstGeom prst="rect">
            <a:avLst/>
          </a:prstGeom>
        </p:spPr>
        <p:txBody>
          <a:bodyPr>
            <a:noAutofit/>
          </a:bodyPr>
          <a:lst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bg1"/>
                </a:solidFill>
                <a:latin typeface="+mj-lt"/>
              </a:rPr>
              <a:t>What are the key sections of an evaluation report?</a:t>
            </a:r>
          </a:p>
        </p:txBody>
      </p:sp>
      <p:graphicFrame>
        <p:nvGraphicFramePr>
          <p:cNvPr id="10" name="Diagram 9">
            <a:extLst>
              <a:ext uri="{FF2B5EF4-FFF2-40B4-BE49-F238E27FC236}">
                <a16:creationId xmlns:a16="http://schemas.microsoft.com/office/drawing/2014/main" id="{0EB037E8-5DC1-7A3D-7093-9DBAA0156428}"/>
              </a:ext>
            </a:extLst>
          </p:cNvPr>
          <p:cNvGraphicFramePr/>
          <p:nvPr>
            <p:extLst>
              <p:ext uri="{D42A27DB-BD31-4B8C-83A1-F6EECF244321}">
                <p14:modId xmlns:p14="http://schemas.microsoft.com/office/powerpoint/2010/main" val="3858575245"/>
              </p:ext>
            </p:extLst>
          </p:nvPr>
        </p:nvGraphicFramePr>
        <p:xfrm>
          <a:off x="2664032" y="216774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602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CABE0-252F-2405-B3FD-4052E44CFF34}"/>
              </a:ext>
            </a:extLst>
          </p:cNvPr>
          <p:cNvSpPr>
            <a:spLocks noGrp="1"/>
          </p:cNvSpPr>
          <p:nvPr>
            <p:ph type="body" sz="quarter" idx="18"/>
          </p:nvPr>
        </p:nvSpPr>
        <p:spPr>
          <a:xfrm>
            <a:off x="463648" y="1431758"/>
            <a:ext cx="10920038" cy="3781254"/>
          </a:xfrm>
        </p:spPr>
        <p:txBody>
          <a:bodyPr>
            <a:normAutofit/>
          </a:bodyPr>
          <a:lstStyle/>
          <a:p>
            <a:pPr marL="0" indent="0">
              <a:spcAft>
                <a:spcPts val="1200"/>
              </a:spcAft>
              <a:buNone/>
            </a:pPr>
            <a:r>
              <a:rPr lang="en-US" sz="2400" dirty="0"/>
              <a:t>When reporting findings, it is important to: </a:t>
            </a:r>
          </a:p>
          <a:p>
            <a:pPr lvl="0">
              <a:spcAft>
                <a:spcPts val="1200"/>
              </a:spcAft>
            </a:pPr>
            <a:r>
              <a:rPr lang="en-US" sz="2400" dirty="0"/>
              <a:t>Report positive, as well as negative findings</a:t>
            </a:r>
          </a:p>
          <a:p>
            <a:pPr lvl="0">
              <a:spcAft>
                <a:spcPts val="1200"/>
              </a:spcAft>
            </a:pPr>
            <a:r>
              <a:rPr lang="en-US" sz="2400" dirty="0"/>
              <a:t>Present results that are not necessarily conclusive, but show promise and warrant further examination</a:t>
            </a:r>
          </a:p>
          <a:p>
            <a:pPr lvl="0">
              <a:spcAft>
                <a:spcPts val="1200"/>
              </a:spcAft>
            </a:pPr>
            <a:r>
              <a:rPr lang="en-US" sz="2400" dirty="0"/>
              <a:t>Be careful not to overstate your findings</a:t>
            </a:r>
          </a:p>
          <a:p>
            <a:endParaRPr lang="en-US" sz="2400" dirty="0"/>
          </a:p>
        </p:txBody>
      </p:sp>
      <p:sp>
        <p:nvSpPr>
          <p:cNvPr id="3" name="Title 2">
            <a:extLst>
              <a:ext uri="{FF2B5EF4-FFF2-40B4-BE49-F238E27FC236}">
                <a16:creationId xmlns:a16="http://schemas.microsoft.com/office/drawing/2014/main" id="{D6AC02A6-6963-C526-7961-E8296CBF215F}"/>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A5867FA8-94CB-FB4A-5561-C2B567040E43}"/>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02F44CE1-239B-B2FB-ACB0-51B94690CBAD}"/>
              </a:ext>
            </a:extLst>
          </p:cNvPr>
          <p:cNvSpPr>
            <a:spLocks noGrp="1"/>
          </p:cNvSpPr>
          <p:nvPr>
            <p:ph type="sldNum" sz="quarter" idx="21"/>
          </p:nvPr>
        </p:nvSpPr>
        <p:spPr/>
        <p:txBody>
          <a:bodyPr/>
          <a:lstStyle/>
          <a:p>
            <a:r>
              <a:rPr lang="en-US"/>
              <a:t>  </a:t>
            </a:r>
            <a:fld id="{E0E21186-8CC3-194A-9753-0BBC1EC778BB}" type="slidenum">
              <a:rPr lang="en-US" smtClean="0"/>
              <a:pPr/>
              <a:t>46</a:t>
            </a:fld>
            <a:endParaRPr lang="en-US" dirty="0"/>
          </a:p>
        </p:txBody>
      </p:sp>
    </p:spTree>
    <p:extLst>
      <p:ext uri="{BB962C8B-B14F-4D97-AF65-F5344CB8AC3E}">
        <p14:creationId xmlns:p14="http://schemas.microsoft.com/office/powerpoint/2010/main" val="1899740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4EC54-27FA-C8D7-2C9B-C2FE73653596}"/>
              </a:ext>
            </a:extLst>
          </p:cNvPr>
          <p:cNvSpPr>
            <a:spLocks noGrp="1"/>
          </p:cNvSpPr>
          <p:nvPr>
            <p:ph type="body" sz="quarter" idx="18"/>
          </p:nvPr>
        </p:nvSpPr>
        <p:spPr>
          <a:xfrm>
            <a:off x="463648" y="1203159"/>
            <a:ext cx="11255110" cy="4415588"/>
          </a:xfrm>
        </p:spPr>
        <p:txBody>
          <a:bodyPr>
            <a:noAutofit/>
          </a:bodyPr>
          <a:lstStyle/>
          <a:p>
            <a:pPr marL="0" indent="0">
              <a:buNone/>
            </a:pPr>
            <a:r>
              <a:rPr lang="en-US" sz="2400" dirty="0"/>
              <a:t>Tips to consider: </a:t>
            </a:r>
          </a:p>
          <a:p>
            <a:r>
              <a:rPr lang="en-US" sz="2000" dirty="0"/>
              <a:t>Develop an outline for your report before starting the writing process </a:t>
            </a:r>
          </a:p>
          <a:p>
            <a:r>
              <a:rPr lang="en-US" sz="2000" dirty="0"/>
              <a:t>Assume the reader has no prior knowledge </a:t>
            </a:r>
          </a:p>
          <a:p>
            <a:r>
              <a:rPr lang="en-US" sz="2000" dirty="0"/>
              <a:t>Make the information visually appealing and easy to read </a:t>
            </a:r>
          </a:p>
          <a:p>
            <a:r>
              <a:rPr lang="en-US" sz="2000" dirty="0"/>
              <a:t>Use diagrams, graphs or charts to highlight central findings</a:t>
            </a:r>
          </a:p>
          <a:p>
            <a:r>
              <a:rPr lang="en-US" sz="2000" dirty="0"/>
              <a:t>Take steps to ensure the credibility of your evaluation report</a:t>
            </a:r>
          </a:p>
          <a:p>
            <a:r>
              <a:rPr lang="en-US" sz="2000" dirty="0"/>
              <a:t>Proofread your report</a:t>
            </a:r>
          </a:p>
          <a:p>
            <a:endParaRPr lang="en-US" sz="2400" dirty="0"/>
          </a:p>
        </p:txBody>
      </p:sp>
      <p:sp>
        <p:nvSpPr>
          <p:cNvPr id="3" name="Title 2">
            <a:extLst>
              <a:ext uri="{FF2B5EF4-FFF2-40B4-BE49-F238E27FC236}">
                <a16:creationId xmlns:a16="http://schemas.microsoft.com/office/drawing/2014/main" id="{DF741789-2ED1-2486-8D1E-4DC2C10D7E2C}"/>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FE66C2DE-2D81-1A5A-8676-4C9682CC15CC}"/>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C65C1819-89C5-6419-DEB0-960B66487593}"/>
              </a:ext>
            </a:extLst>
          </p:cNvPr>
          <p:cNvSpPr>
            <a:spLocks noGrp="1"/>
          </p:cNvSpPr>
          <p:nvPr>
            <p:ph type="sldNum" sz="quarter" idx="21"/>
          </p:nvPr>
        </p:nvSpPr>
        <p:spPr/>
        <p:txBody>
          <a:bodyPr/>
          <a:lstStyle/>
          <a:p>
            <a:r>
              <a:rPr lang="en-US"/>
              <a:t>  </a:t>
            </a:r>
            <a:fld id="{E0E21186-8CC3-194A-9753-0BBC1EC778BB}" type="slidenum">
              <a:rPr lang="en-US" smtClean="0"/>
              <a:pPr/>
              <a:t>47</a:t>
            </a:fld>
            <a:endParaRPr lang="en-US" dirty="0"/>
          </a:p>
        </p:txBody>
      </p:sp>
    </p:spTree>
    <p:extLst>
      <p:ext uri="{BB962C8B-B14F-4D97-AF65-F5344CB8AC3E}">
        <p14:creationId xmlns:p14="http://schemas.microsoft.com/office/powerpoint/2010/main" val="3439877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4EC54-27FA-C8D7-2C9B-C2FE73653596}"/>
              </a:ext>
            </a:extLst>
          </p:cNvPr>
          <p:cNvSpPr>
            <a:spLocks noGrp="1"/>
          </p:cNvSpPr>
          <p:nvPr>
            <p:ph type="body" sz="quarter" idx="18"/>
          </p:nvPr>
        </p:nvSpPr>
        <p:spPr>
          <a:xfrm>
            <a:off x="463648" y="1203159"/>
            <a:ext cx="11255110" cy="4415588"/>
          </a:xfrm>
        </p:spPr>
        <p:txBody>
          <a:bodyPr>
            <a:noAutofit/>
          </a:bodyPr>
          <a:lstStyle/>
          <a:p>
            <a:pPr marL="0" indent="0">
              <a:spcAft>
                <a:spcPts val="1200"/>
              </a:spcAft>
              <a:buNone/>
            </a:pPr>
            <a:r>
              <a:rPr lang="en-US" sz="2000" dirty="0"/>
              <a:t>Other Useful Products for Communication:</a:t>
            </a:r>
          </a:p>
          <a:p>
            <a:pPr>
              <a:spcAft>
                <a:spcPts val="1200"/>
              </a:spcAft>
            </a:pPr>
            <a:r>
              <a:rPr lang="en-US" sz="2000" dirty="0"/>
              <a:t>Executive summary of final report (5-10 pages)</a:t>
            </a:r>
          </a:p>
          <a:p>
            <a:pPr>
              <a:spcAft>
                <a:spcPts val="1200"/>
              </a:spcAft>
            </a:pPr>
            <a:r>
              <a:rPr lang="en-US" sz="2000" dirty="0"/>
              <a:t>Short research briefs (2-4 pages)</a:t>
            </a:r>
          </a:p>
          <a:p>
            <a:pPr lvl="1"/>
            <a:r>
              <a:rPr lang="en-US" sz="1800" dirty="0"/>
              <a:t>Graphics and pictures</a:t>
            </a:r>
          </a:p>
          <a:p>
            <a:pPr lvl="1"/>
            <a:r>
              <a:rPr lang="en-US" sz="1800" dirty="0"/>
              <a:t>Bulleted information</a:t>
            </a:r>
          </a:p>
          <a:p>
            <a:r>
              <a:rPr lang="en-US" sz="2000" dirty="0"/>
              <a:t>Non-technical memos</a:t>
            </a:r>
          </a:p>
          <a:p>
            <a:endParaRPr lang="en-US" sz="2000" dirty="0"/>
          </a:p>
          <a:p>
            <a:endParaRPr lang="en-US" sz="2000" dirty="0"/>
          </a:p>
        </p:txBody>
      </p:sp>
      <p:sp>
        <p:nvSpPr>
          <p:cNvPr id="3" name="Title 2">
            <a:extLst>
              <a:ext uri="{FF2B5EF4-FFF2-40B4-BE49-F238E27FC236}">
                <a16:creationId xmlns:a16="http://schemas.microsoft.com/office/drawing/2014/main" id="{DF741789-2ED1-2486-8D1E-4DC2C10D7E2C}"/>
              </a:ext>
            </a:extLst>
          </p:cNvPr>
          <p:cNvSpPr>
            <a:spLocks noGrp="1"/>
          </p:cNvSpPr>
          <p:nvPr>
            <p:ph type="title"/>
          </p:nvPr>
        </p:nvSpPr>
        <p:spPr/>
        <p:txBody>
          <a:bodyPr>
            <a:normAutofit fontScale="90000"/>
          </a:bodyPr>
          <a:lstStyle/>
          <a:p>
            <a:r>
              <a:rPr lang="en-US" dirty="0"/>
              <a:t>Step 8: Communicate Findings</a:t>
            </a:r>
          </a:p>
        </p:txBody>
      </p:sp>
      <p:sp>
        <p:nvSpPr>
          <p:cNvPr id="5" name="Date Placeholder 4">
            <a:extLst>
              <a:ext uri="{FF2B5EF4-FFF2-40B4-BE49-F238E27FC236}">
                <a16:creationId xmlns:a16="http://schemas.microsoft.com/office/drawing/2014/main" id="{FE66C2DE-2D81-1A5A-8676-4C9682CC15CC}"/>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C65C1819-89C5-6419-DEB0-960B66487593}"/>
              </a:ext>
            </a:extLst>
          </p:cNvPr>
          <p:cNvSpPr>
            <a:spLocks noGrp="1"/>
          </p:cNvSpPr>
          <p:nvPr>
            <p:ph type="sldNum" sz="quarter" idx="21"/>
          </p:nvPr>
        </p:nvSpPr>
        <p:spPr/>
        <p:txBody>
          <a:bodyPr/>
          <a:lstStyle/>
          <a:p>
            <a:r>
              <a:rPr lang="en-US"/>
              <a:t>  </a:t>
            </a:r>
            <a:fld id="{E0E21186-8CC3-194A-9753-0BBC1EC778BB}" type="slidenum">
              <a:rPr lang="en-US" smtClean="0"/>
              <a:pPr/>
              <a:t>48</a:t>
            </a:fld>
            <a:endParaRPr lang="en-US" dirty="0"/>
          </a:p>
        </p:txBody>
      </p:sp>
    </p:spTree>
    <p:extLst>
      <p:ext uri="{BB962C8B-B14F-4D97-AF65-F5344CB8AC3E}">
        <p14:creationId xmlns:p14="http://schemas.microsoft.com/office/powerpoint/2010/main" val="1022687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5B5F3-F011-AD0E-FCDD-7F13EDA933FE}"/>
              </a:ext>
            </a:extLst>
          </p:cNvPr>
          <p:cNvSpPr>
            <a:spLocks noGrp="1"/>
          </p:cNvSpPr>
          <p:nvPr>
            <p:ph type="body" sz="quarter" idx="18"/>
          </p:nvPr>
        </p:nvSpPr>
        <p:spPr>
          <a:xfrm>
            <a:off x="463647" y="1407695"/>
            <a:ext cx="10920039" cy="3805317"/>
          </a:xfrm>
        </p:spPr>
        <p:txBody>
          <a:bodyPr>
            <a:normAutofit/>
          </a:bodyPr>
          <a:lstStyle/>
          <a:p>
            <a:pPr marL="0" indent="0">
              <a:spcAft>
                <a:spcPts val="1200"/>
              </a:spcAft>
              <a:buNone/>
            </a:pPr>
            <a:r>
              <a:rPr lang="en-US" sz="2400" dirty="0"/>
              <a:t>Evaluation findings can support decisions and actions with respect to:</a:t>
            </a:r>
          </a:p>
          <a:p>
            <a:pPr lvl="0">
              <a:spcAft>
                <a:spcPts val="1200"/>
              </a:spcAft>
            </a:pPr>
            <a:r>
              <a:rPr lang="en-US" sz="2400" dirty="0"/>
              <a:t>Program design, implementation and effectiveness</a:t>
            </a:r>
          </a:p>
          <a:p>
            <a:pPr lvl="0">
              <a:spcAft>
                <a:spcPts val="1200"/>
              </a:spcAft>
            </a:pPr>
            <a:r>
              <a:rPr lang="en-US" sz="2400" dirty="0"/>
              <a:t>Program improvement</a:t>
            </a:r>
          </a:p>
          <a:p>
            <a:pPr lvl="0">
              <a:spcAft>
                <a:spcPts val="1200"/>
              </a:spcAft>
            </a:pPr>
            <a:r>
              <a:rPr lang="en-US" sz="2400" dirty="0"/>
              <a:t>Implementing change</a:t>
            </a:r>
          </a:p>
          <a:p>
            <a:endParaRPr lang="en-US" sz="2400" dirty="0"/>
          </a:p>
        </p:txBody>
      </p:sp>
      <p:sp>
        <p:nvSpPr>
          <p:cNvPr id="3" name="Title 2">
            <a:extLst>
              <a:ext uri="{FF2B5EF4-FFF2-40B4-BE49-F238E27FC236}">
                <a16:creationId xmlns:a16="http://schemas.microsoft.com/office/drawing/2014/main" id="{FAD59B5C-83E0-FD13-7B59-31BDD9DF376E}"/>
              </a:ext>
            </a:extLst>
          </p:cNvPr>
          <p:cNvSpPr>
            <a:spLocks noGrp="1"/>
          </p:cNvSpPr>
          <p:nvPr>
            <p:ph type="title"/>
          </p:nvPr>
        </p:nvSpPr>
        <p:spPr>
          <a:xfrm>
            <a:off x="463647" y="567041"/>
            <a:ext cx="10364773" cy="419100"/>
          </a:xfrm>
        </p:spPr>
        <p:txBody>
          <a:bodyPr>
            <a:normAutofit fontScale="90000"/>
          </a:bodyPr>
          <a:lstStyle/>
          <a:p>
            <a:r>
              <a:rPr lang="en-US" dirty="0"/>
              <a:t>Step 9: Apply Findings and Feedback for Program Improvement</a:t>
            </a:r>
          </a:p>
        </p:txBody>
      </p:sp>
      <p:sp>
        <p:nvSpPr>
          <p:cNvPr id="5" name="Date Placeholder 4">
            <a:extLst>
              <a:ext uri="{FF2B5EF4-FFF2-40B4-BE49-F238E27FC236}">
                <a16:creationId xmlns:a16="http://schemas.microsoft.com/office/drawing/2014/main" id="{F6A0AE9C-5FBF-88BF-BEF4-F5F6455FEB53}"/>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F0A988A2-F0DD-1107-7137-DFD9D5709C0A}"/>
              </a:ext>
            </a:extLst>
          </p:cNvPr>
          <p:cNvSpPr>
            <a:spLocks noGrp="1"/>
          </p:cNvSpPr>
          <p:nvPr>
            <p:ph type="sldNum" sz="quarter" idx="21"/>
          </p:nvPr>
        </p:nvSpPr>
        <p:spPr/>
        <p:txBody>
          <a:bodyPr/>
          <a:lstStyle/>
          <a:p>
            <a:r>
              <a:rPr lang="en-US"/>
              <a:t>  </a:t>
            </a:r>
            <a:fld id="{E0E21186-8CC3-194A-9753-0BBC1EC778BB}" type="slidenum">
              <a:rPr lang="en-US" smtClean="0"/>
              <a:pPr/>
              <a:t>49</a:t>
            </a:fld>
            <a:endParaRPr lang="en-US" dirty="0"/>
          </a:p>
        </p:txBody>
      </p:sp>
    </p:spTree>
    <p:extLst>
      <p:ext uri="{BB962C8B-B14F-4D97-AF65-F5344CB8AC3E}">
        <p14:creationId xmlns:p14="http://schemas.microsoft.com/office/powerpoint/2010/main" val="247961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7904F-A534-955C-391F-3C85FD9BB420}"/>
              </a:ext>
            </a:extLst>
          </p:cNvPr>
          <p:cNvSpPr>
            <a:spLocks noGrp="1"/>
          </p:cNvSpPr>
          <p:nvPr>
            <p:ph type="title"/>
          </p:nvPr>
        </p:nvSpPr>
        <p:spPr>
          <a:xfrm>
            <a:off x="463647" y="567041"/>
            <a:ext cx="8309113" cy="419100"/>
          </a:xfrm>
        </p:spPr>
        <p:txBody>
          <a:bodyPr>
            <a:normAutofit fontScale="90000"/>
          </a:bodyPr>
          <a:lstStyle/>
          <a:p>
            <a:r>
              <a:rPr lang="en-US" dirty="0"/>
              <a:t>Basic Steps for Conducting an Evaluation</a:t>
            </a:r>
          </a:p>
        </p:txBody>
      </p:sp>
      <p:sp>
        <p:nvSpPr>
          <p:cNvPr id="5" name="Date Placeholder 4">
            <a:extLst>
              <a:ext uri="{FF2B5EF4-FFF2-40B4-BE49-F238E27FC236}">
                <a16:creationId xmlns:a16="http://schemas.microsoft.com/office/drawing/2014/main" id="{BFFFDCBD-626E-A72E-4081-A87E9BB06CA5}"/>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3CB88BEA-A3A5-372C-8632-EFB2FBAF76AC}"/>
              </a:ext>
            </a:extLst>
          </p:cNvPr>
          <p:cNvSpPr>
            <a:spLocks noGrp="1"/>
          </p:cNvSpPr>
          <p:nvPr>
            <p:ph type="sldNum" sz="quarter" idx="21"/>
          </p:nvPr>
        </p:nvSpPr>
        <p:spPr/>
        <p:txBody>
          <a:bodyPr/>
          <a:lstStyle/>
          <a:p>
            <a:r>
              <a:rPr lang="en-US"/>
              <a:t>  </a:t>
            </a:r>
            <a:fld id="{E0E21186-8CC3-194A-9753-0BBC1EC778BB}" type="slidenum">
              <a:rPr lang="en-US" smtClean="0"/>
              <a:pPr/>
              <a:t>5</a:t>
            </a:fld>
            <a:endParaRPr lang="en-US" dirty="0"/>
          </a:p>
        </p:txBody>
      </p:sp>
      <p:graphicFrame>
        <p:nvGraphicFramePr>
          <p:cNvPr id="7" name="Content Placeholder 3">
            <a:extLst>
              <a:ext uri="{FF2B5EF4-FFF2-40B4-BE49-F238E27FC236}">
                <a16:creationId xmlns:a16="http://schemas.microsoft.com/office/drawing/2014/main" id="{F19C8588-873B-1568-A96A-C4CC8F3BCBC8}"/>
              </a:ext>
            </a:extLst>
          </p:cNvPr>
          <p:cNvGraphicFramePr>
            <a:graphicFrameLocks noGrp="1"/>
          </p:cNvGraphicFramePr>
          <p:nvPr>
            <p:ph idx="1"/>
            <p:extLst>
              <p:ext uri="{D42A27DB-BD31-4B8C-83A1-F6EECF244321}">
                <p14:modId xmlns:p14="http://schemas.microsoft.com/office/powerpoint/2010/main" val="3442486626"/>
              </p:ext>
            </p:extLst>
          </p:nvPr>
        </p:nvGraphicFramePr>
        <p:xfrm>
          <a:off x="950495" y="1262062"/>
          <a:ext cx="9722054" cy="4701415"/>
        </p:xfrm>
        <a:graphic>
          <a:graphicData uri="http://schemas.openxmlformats.org/drawingml/2006/table">
            <a:tbl>
              <a:tblPr firstRow="1" bandRow="1">
                <a:tableStyleId>{21E4AEA4-8DFA-4A89-87EB-49C32662AFE0}</a:tableStyleId>
              </a:tblPr>
              <a:tblGrid>
                <a:gridCol w="2622693">
                  <a:extLst>
                    <a:ext uri="{9D8B030D-6E8A-4147-A177-3AD203B41FA5}">
                      <a16:colId xmlns:a16="http://schemas.microsoft.com/office/drawing/2014/main" val="20000"/>
                    </a:ext>
                  </a:extLst>
                </a:gridCol>
                <a:gridCol w="7099361">
                  <a:extLst>
                    <a:ext uri="{9D8B030D-6E8A-4147-A177-3AD203B41FA5}">
                      <a16:colId xmlns:a16="http://schemas.microsoft.com/office/drawing/2014/main" val="20001"/>
                    </a:ext>
                  </a:extLst>
                </a:gridCol>
              </a:tblGrid>
              <a:tr h="461869">
                <a:tc>
                  <a:txBody>
                    <a:bodyPr/>
                    <a:lstStyle/>
                    <a:p>
                      <a:pPr algn="ctr"/>
                      <a:r>
                        <a:rPr lang="en-US" sz="2000" dirty="0">
                          <a:solidFill>
                            <a:schemeClr val="bg2"/>
                          </a:solidFill>
                        </a:rPr>
                        <a:t>Phase</a:t>
                      </a:r>
                    </a:p>
                  </a:txBody>
                  <a:tcPr/>
                </a:tc>
                <a:tc>
                  <a:txBody>
                    <a:bodyPr/>
                    <a:lstStyle/>
                    <a:p>
                      <a:pPr algn="ctr"/>
                      <a:r>
                        <a:rPr lang="en-US" sz="2000" dirty="0">
                          <a:solidFill>
                            <a:schemeClr val="bg2"/>
                          </a:solidFill>
                        </a:rPr>
                        <a:t>Step</a:t>
                      </a:r>
                    </a:p>
                  </a:txBody>
                  <a:tcPr/>
                </a:tc>
                <a:extLst>
                  <a:ext uri="{0D108BD9-81ED-4DB2-BD59-A6C34878D82A}">
                    <a16:rowId xmlns:a16="http://schemas.microsoft.com/office/drawing/2014/main" val="10000"/>
                  </a:ext>
                </a:extLst>
              </a:tr>
              <a:tr h="1652131">
                <a:tc>
                  <a:txBody>
                    <a:bodyPr/>
                    <a:lstStyle/>
                    <a:p>
                      <a:r>
                        <a:rPr lang="en-US" sz="2000" dirty="0"/>
                        <a:t>Planning</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a:effectLst/>
                        </a:rPr>
                        <a:t>Step 1: Build (or Review) a Program Logic Model </a:t>
                      </a:r>
                    </a:p>
                    <a:p>
                      <a:pPr marL="0" marR="0">
                        <a:lnSpc>
                          <a:spcPct val="115000"/>
                        </a:lnSpc>
                        <a:spcBef>
                          <a:spcPts val="0"/>
                        </a:spcBef>
                        <a:spcAft>
                          <a:spcPts val="0"/>
                        </a:spcAft>
                      </a:pPr>
                      <a:r>
                        <a:rPr lang="en-US" sz="2000" dirty="0">
                          <a:effectLst/>
                        </a:rPr>
                        <a:t>Step 2: Define Purpose and Scope </a:t>
                      </a:r>
                    </a:p>
                    <a:p>
                      <a:pPr marL="0" marR="0">
                        <a:lnSpc>
                          <a:spcPct val="115000"/>
                        </a:lnSpc>
                        <a:spcBef>
                          <a:spcPts val="0"/>
                        </a:spcBef>
                        <a:spcAft>
                          <a:spcPts val="0"/>
                        </a:spcAft>
                        <a:tabLst>
                          <a:tab pos="2078990" algn="l"/>
                        </a:tabLst>
                      </a:pPr>
                      <a:r>
                        <a:rPr lang="en-US" sz="2000" dirty="0">
                          <a:effectLst/>
                        </a:rPr>
                        <a:t>Step 3: Budget for an Evaluation	</a:t>
                      </a:r>
                    </a:p>
                    <a:p>
                      <a:pPr marL="0" marR="0">
                        <a:lnSpc>
                          <a:spcPct val="115000"/>
                        </a:lnSpc>
                        <a:spcBef>
                          <a:spcPts val="0"/>
                        </a:spcBef>
                        <a:spcAft>
                          <a:spcPts val="0"/>
                        </a:spcAft>
                      </a:pPr>
                      <a:r>
                        <a:rPr lang="en-US" sz="2000" dirty="0">
                          <a:effectLst/>
                        </a:rPr>
                        <a:t>Step 4: Select an Evaluator</a:t>
                      </a:r>
                      <a:endParaRPr lang="en-US" sz="20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1"/>
                  </a:ext>
                </a:extLst>
              </a:tr>
              <a:tr h="461869">
                <a:tc>
                  <a:txBody>
                    <a:bodyPr/>
                    <a:lstStyle/>
                    <a:p>
                      <a:r>
                        <a:rPr lang="en-US" sz="2000" dirty="0"/>
                        <a:t>Development</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rPr>
                        <a:t>Step 5: Develop an Evaluation Plan</a:t>
                      </a:r>
                      <a:endParaRPr lang="en-US" sz="20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2"/>
                  </a:ext>
                </a:extLst>
              </a:tr>
              <a:tr h="866321">
                <a:tc>
                  <a:txBody>
                    <a:bodyPr/>
                    <a:lstStyle/>
                    <a:p>
                      <a:r>
                        <a:rPr lang="en-US" sz="2000" dirty="0"/>
                        <a:t>Implementation</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a:effectLst/>
                        </a:rPr>
                        <a:t>Step 6: Collect Data</a:t>
                      </a:r>
                    </a:p>
                    <a:p>
                      <a:pPr marL="0" marR="0">
                        <a:lnSpc>
                          <a:spcPct val="115000"/>
                        </a:lnSpc>
                        <a:spcBef>
                          <a:spcPts val="0"/>
                        </a:spcBef>
                        <a:spcAft>
                          <a:spcPts val="0"/>
                        </a:spcAft>
                      </a:pPr>
                      <a:r>
                        <a:rPr lang="en-US" sz="2000" dirty="0">
                          <a:effectLst/>
                        </a:rPr>
                        <a:t>Step 7: Analyze Data</a:t>
                      </a:r>
                      <a:endParaRPr lang="en-US" sz="20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3"/>
                  </a:ext>
                </a:extLst>
              </a:tr>
              <a:tr h="1259225">
                <a:tc>
                  <a:txBody>
                    <a:bodyPr/>
                    <a:lstStyle/>
                    <a:p>
                      <a:r>
                        <a:rPr lang="en-US" sz="2000" dirty="0"/>
                        <a:t>Action and Improvement</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a:effectLst/>
                        </a:rPr>
                        <a:t>Step 8: Communicate Findings</a:t>
                      </a:r>
                    </a:p>
                    <a:p>
                      <a:pPr marL="0" marR="0">
                        <a:lnSpc>
                          <a:spcPct val="115000"/>
                        </a:lnSpc>
                        <a:spcBef>
                          <a:spcPts val="0"/>
                        </a:spcBef>
                        <a:spcAft>
                          <a:spcPts val="0"/>
                        </a:spcAft>
                      </a:pPr>
                      <a:r>
                        <a:rPr lang="en-US" sz="2000" dirty="0">
                          <a:effectLst/>
                        </a:rPr>
                        <a:t>Step 9: Apply Findings and Feedback for Program Improvement</a:t>
                      </a:r>
                      <a:endParaRPr lang="en-US" sz="20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7818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5BAE1-CE2C-9CE4-A88B-07781208EF34}"/>
              </a:ext>
            </a:extLst>
          </p:cNvPr>
          <p:cNvSpPr>
            <a:spLocks noGrp="1"/>
          </p:cNvSpPr>
          <p:nvPr>
            <p:ph type="body" sz="quarter" idx="18"/>
          </p:nvPr>
        </p:nvSpPr>
        <p:spPr>
          <a:xfrm>
            <a:off x="463648" y="1395663"/>
            <a:ext cx="10920038" cy="4343400"/>
          </a:xfrm>
        </p:spPr>
        <p:txBody>
          <a:bodyPr>
            <a:normAutofit fontScale="77500" lnSpcReduction="20000"/>
          </a:bodyPr>
          <a:lstStyle/>
          <a:p>
            <a:pPr marL="0" indent="0">
              <a:buNone/>
            </a:pPr>
            <a:r>
              <a:rPr lang="en-US" sz="3400" dirty="0"/>
              <a:t>Please visit </a:t>
            </a:r>
            <a:r>
              <a:rPr lang="en-US" altLang="en-US" sz="3400" b="1" dirty="0">
                <a:latin typeface="Arial" pitchFamily="34" charset="0"/>
                <a:cs typeface="Arial" pitchFamily="34" charset="0"/>
              </a:rPr>
              <a:t>ASN’s Evaluation Resources </a:t>
            </a:r>
            <a:r>
              <a:rPr lang="en-US" sz="3400" dirty="0"/>
              <a:t>for more information:</a:t>
            </a:r>
          </a:p>
          <a:p>
            <a:pPr marL="742950" lvl="1" indent="-285750">
              <a:spcBef>
                <a:spcPct val="20000"/>
              </a:spcBef>
              <a:spcAft>
                <a:spcPct val="0"/>
              </a:spcAft>
              <a:buClrTx/>
            </a:pPr>
            <a:r>
              <a:rPr lang="en-US" sz="2000" u="sng" dirty="0">
                <a:hlinkClick r:id="rId3">
                  <a:extLst>
                    <a:ext uri="{A12FA001-AC4F-418D-AE19-62706E023703}">
                      <ahyp:hlinkClr xmlns:ahyp="http://schemas.microsoft.com/office/drawing/2018/hyperlinkcolor" val="tx"/>
                    </a:ext>
                  </a:extLst>
                </a:hlinkClick>
              </a:rPr>
              <a:t>https://www.nationalservice.gov/resources/evaluation/evaluation-resources</a:t>
            </a:r>
            <a:endParaRPr lang="en-US" sz="2000" u="sng" dirty="0"/>
          </a:p>
          <a:p>
            <a:pPr marL="742950" lvl="1" indent="-285750">
              <a:spcBef>
                <a:spcPct val="20000"/>
              </a:spcBef>
              <a:spcAft>
                <a:spcPct val="0"/>
              </a:spcAft>
              <a:buClrTx/>
            </a:pPr>
            <a:endParaRPr lang="en-US" altLang="en-US" sz="2000" dirty="0">
              <a:latin typeface="Arial" charset="0"/>
              <a:cs typeface="Arial" charset="0"/>
            </a:endParaRPr>
          </a:p>
          <a:p>
            <a:pPr marL="0" indent="0">
              <a:buNone/>
            </a:pPr>
            <a:r>
              <a:rPr lang="en-US" sz="3400" dirty="0"/>
              <a:t>ASN’s Evaluation Resources include course on many topics, such as: </a:t>
            </a:r>
          </a:p>
          <a:p>
            <a:r>
              <a:rPr lang="en-US" sz="2200" dirty="0"/>
              <a:t>Developing a Logic Model</a:t>
            </a:r>
          </a:p>
          <a:p>
            <a:r>
              <a:rPr lang="en-US" sz="2200" dirty="0"/>
              <a:t>Developing Research Questions</a:t>
            </a:r>
          </a:p>
          <a:p>
            <a:r>
              <a:rPr lang="en-US" sz="2200" dirty="0"/>
              <a:t>Designing an Evaluation</a:t>
            </a:r>
          </a:p>
          <a:p>
            <a:r>
              <a:rPr lang="en-US" sz="2200" dirty="0"/>
              <a:t>Managing an External Evaluation</a:t>
            </a:r>
          </a:p>
          <a:p>
            <a:pPr marL="0" indent="0">
              <a:buNone/>
            </a:pPr>
            <a:endParaRPr lang="en-US" dirty="0"/>
          </a:p>
          <a:p>
            <a:pPr marL="0" indent="0">
              <a:buNone/>
            </a:pPr>
            <a:r>
              <a:rPr lang="en-US" sz="3800" dirty="0"/>
              <a:t>AmeriCorps Evaluation TA Portal: </a:t>
            </a:r>
          </a:p>
          <a:p>
            <a:pPr marL="0" indent="0">
              <a:buNone/>
            </a:pPr>
            <a:r>
              <a:rPr lang="en-US" sz="3800" dirty="0">
                <a:effectLst/>
                <a:hlinkClick r:id="rId4" tooltip="https://americorpsevaluationta.norc.org/">
                  <a:extLst>
                    <a:ext uri="{A12FA001-AC4F-418D-AE19-62706E023703}">
                      <ahyp:hlinkClr xmlns:ahyp="http://schemas.microsoft.com/office/drawing/2018/hyperlinkcolor" val="tx"/>
                    </a:ext>
                  </a:extLst>
                </a:hlinkClick>
              </a:rPr>
              <a:t>https://americorpsevaluationta.norc.org/</a:t>
            </a:r>
            <a:r>
              <a:rPr lang="en-US" sz="3800" dirty="0"/>
              <a:t> </a:t>
            </a:r>
          </a:p>
          <a:p>
            <a:endParaRPr lang="en-US" dirty="0"/>
          </a:p>
        </p:txBody>
      </p:sp>
      <p:sp>
        <p:nvSpPr>
          <p:cNvPr id="3" name="Title 2">
            <a:extLst>
              <a:ext uri="{FF2B5EF4-FFF2-40B4-BE49-F238E27FC236}">
                <a16:creationId xmlns:a16="http://schemas.microsoft.com/office/drawing/2014/main" id="{7F446AD6-1163-25A2-3224-A1558AC61D12}"/>
              </a:ext>
            </a:extLst>
          </p:cNvPr>
          <p:cNvSpPr>
            <a:spLocks noGrp="1"/>
          </p:cNvSpPr>
          <p:nvPr>
            <p:ph type="title"/>
          </p:nvPr>
        </p:nvSpPr>
        <p:spPr/>
        <p:txBody>
          <a:bodyPr>
            <a:normAutofit fontScale="90000"/>
          </a:bodyPr>
          <a:lstStyle/>
          <a:p>
            <a:r>
              <a:rPr lang="en-US" dirty="0"/>
              <a:t>Resources on Evaluation</a:t>
            </a:r>
          </a:p>
        </p:txBody>
      </p:sp>
      <p:sp>
        <p:nvSpPr>
          <p:cNvPr id="5" name="Date Placeholder 4">
            <a:extLst>
              <a:ext uri="{FF2B5EF4-FFF2-40B4-BE49-F238E27FC236}">
                <a16:creationId xmlns:a16="http://schemas.microsoft.com/office/drawing/2014/main" id="{BD82D830-BC51-FADB-8AE4-74DAC0CBA068}"/>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28D5C9E9-DC5C-2E2A-EC1F-42FA20974536}"/>
              </a:ext>
            </a:extLst>
          </p:cNvPr>
          <p:cNvSpPr>
            <a:spLocks noGrp="1"/>
          </p:cNvSpPr>
          <p:nvPr>
            <p:ph type="sldNum" sz="quarter" idx="21"/>
          </p:nvPr>
        </p:nvSpPr>
        <p:spPr/>
        <p:txBody>
          <a:bodyPr/>
          <a:lstStyle/>
          <a:p>
            <a:r>
              <a:rPr lang="en-US"/>
              <a:t>  </a:t>
            </a:r>
            <a:fld id="{E0E21186-8CC3-194A-9753-0BBC1EC778BB}" type="slidenum">
              <a:rPr lang="en-US" smtClean="0"/>
              <a:pPr/>
              <a:t>50</a:t>
            </a:fld>
            <a:endParaRPr lang="en-US" dirty="0"/>
          </a:p>
        </p:txBody>
      </p:sp>
    </p:spTree>
    <p:extLst>
      <p:ext uri="{BB962C8B-B14F-4D97-AF65-F5344CB8AC3E}">
        <p14:creationId xmlns:p14="http://schemas.microsoft.com/office/powerpoint/2010/main" val="831700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2650760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F68FC753-F18C-B210-EC5B-E30A6EFC54BE}"/>
              </a:ext>
            </a:extLst>
          </p:cNvPr>
          <p:cNvSpPr txBox="1">
            <a:spLocks/>
          </p:cNvSpPr>
          <p:nvPr/>
        </p:nvSpPr>
        <p:spPr>
          <a:xfrm>
            <a:off x="1295400" y="1515546"/>
            <a:ext cx="4419600" cy="266700"/>
          </a:xfrm>
          <a:prstGeom prst="rect">
            <a:avLst/>
          </a:prstGeom>
        </p:spPr>
        <p:txBody>
          <a:bodyPr lIns="0" rIns="0"/>
          <a:lstStyle>
            <a:lvl1pPr marL="0" indent="0" algn="l" defTabSz="914400" rtl="0" eaLnBrk="1" latinLnBrk="0" hangingPunct="1">
              <a:lnSpc>
                <a:spcPct val="90000"/>
              </a:lnSpc>
              <a:spcBef>
                <a:spcPts val="1000"/>
              </a:spcBef>
              <a:buFont typeface="Arial" panose="020B0604020202020204" pitchFamily="34" charset="0"/>
              <a:buNone/>
              <a:defRPr sz="1400" kern="1200" spc="0" baseline="0">
                <a:solidFill>
                  <a:srgbClr val="102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Carrie E. Markovitz, Ph.D.</a:t>
            </a:r>
          </a:p>
          <a:p>
            <a:r>
              <a:rPr lang="en-US" sz="1800"/>
              <a:t>NORC at the University of Chicago</a:t>
            </a:r>
          </a:p>
          <a:p>
            <a:r>
              <a:rPr lang="en-US" sz="1800">
                <a:hlinkClick r:id="rId2"/>
              </a:rPr>
              <a:t>markovitz-carrie@norc.org</a:t>
            </a:r>
            <a:endParaRPr lang="en-US" sz="1800"/>
          </a:p>
          <a:p>
            <a:endParaRPr lang="en-US" sz="1800"/>
          </a:p>
          <a:p>
            <a:r>
              <a:rPr lang="en-US" sz="1800">
                <a:latin typeface="+mj-lt"/>
              </a:rPr>
              <a:t>To contact the Office of Research and Evaluation: </a:t>
            </a:r>
            <a:r>
              <a:rPr lang="en-US" sz="1800" u="sng">
                <a:solidFill>
                  <a:srgbClr val="0563C1"/>
                </a:solidFill>
                <a:latin typeface="+mj-lt"/>
                <a:ea typeface="Calibri" panose="020F0502020204030204" pitchFamily="34" charset="0"/>
                <a:cs typeface="Calibri" panose="020F0502020204030204" pitchFamily="34" charset="0"/>
                <a:hlinkClick r:id="rId3"/>
              </a:rPr>
              <a:t>evaluation@cns.gov</a:t>
            </a:r>
            <a:endParaRPr lang="en-US" sz="1800" dirty="0">
              <a:latin typeface="+mj-lt"/>
            </a:endParaRPr>
          </a:p>
        </p:txBody>
      </p:sp>
      <p:sp>
        <p:nvSpPr>
          <p:cNvPr id="11" name="Title 6">
            <a:extLst>
              <a:ext uri="{FF2B5EF4-FFF2-40B4-BE49-F238E27FC236}">
                <a16:creationId xmlns:a16="http://schemas.microsoft.com/office/drawing/2014/main" id="{6A67316A-8A39-773B-D2D6-932D87022CB9}"/>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6648C-1CCF-E326-B80E-60C869CB301D}"/>
              </a:ext>
            </a:extLst>
          </p:cNvPr>
          <p:cNvSpPr>
            <a:spLocks noGrp="1"/>
          </p:cNvSpPr>
          <p:nvPr>
            <p:ph type="title"/>
          </p:nvPr>
        </p:nvSpPr>
        <p:spPr/>
        <p:txBody>
          <a:bodyPr>
            <a:normAutofit fontScale="90000"/>
          </a:bodyPr>
          <a:lstStyle/>
          <a:p>
            <a:r>
              <a:rPr lang="en-US" dirty="0"/>
              <a:t>Planning Phase Steps</a:t>
            </a:r>
          </a:p>
        </p:txBody>
      </p:sp>
      <p:sp>
        <p:nvSpPr>
          <p:cNvPr id="5" name="Date Placeholder 4">
            <a:extLst>
              <a:ext uri="{FF2B5EF4-FFF2-40B4-BE49-F238E27FC236}">
                <a16:creationId xmlns:a16="http://schemas.microsoft.com/office/drawing/2014/main" id="{11801517-1182-4A24-DFD3-18E1CD0FCB56}"/>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B4B6A0A-DBAD-FBEC-E349-F44A871AA117}"/>
              </a:ext>
            </a:extLst>
          </p:cNvPr>
          <p:cNvSpPr>
            <a:spLocks noGrp="1"/>
          </p:cNvSpPr>
          <p:nvPr>
            <p:ph type="sldNum" sz="quarter" idx="21"/>
          </p:nvPr>
        </p:nvSpPr>
        <p:spPr/>
        <p:txBody>
          <a:bodyPr/>
          <a:lstStyle/>
          <a:p>
            <a:r>
              <a:rPr lang="en-US"/>
              <a:t>  </a:t>
            </a:r>
            <a:fld id="{E0E21186-8CC3-194A-9753-0BBC1EC778BB}" type="slidenum">
              <a:rPr lang="en-US" smtClean="0"/>
              <a:pPr/>
              <a:t>6</a:t>
            </a:fld>
            <a:endParaRPr lang="en-US" dirty="0"/>
          </a:p>
        </p:txBody>
      </p:sp>
      <p:sp>
        <p:nvSpPr>
          <p:cNvPr id="7" name="TextBox 6">
            <a:extLst>
              <a:ext uri="{FF2B5EF4-FFF2-40B4-BE49-F238E27FC236}">
                <a16:creationId xmlns:a16="http://schemas.microsoft.com/office/drawing/2014/main" id="{8DBFCE44-0779-DC0F-FD2B-1108EAF029FD}"/>
              </a:ext>
            </a:extLst>
          </p:cNvPr>
          <p:cNvSpPr txBox="1"/>
          <p:nvPr/>
        </p:nvSpPr>
        <p:spPr bwMode="auto">
          <a:xfrm>
            <a:off x="5372100" y="936897"/>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Build a Program Logic Model</a:t>
            </a:r>
          </a:p>
        </p:txBody>
      </p:sp>
      <p:sp>
        <p:nvSpPr>
          <p:cNvPr id="8" name="TextBox 7">
            <a:extLst>
              <a:ext uri="{FF2B5EF4-FFF2-40B4-BE49-F238E27FC236}">
                <a16:creationId xmlns:a16="http://schemas.microsoft.com/office/drawing/2014/main" id="{E62E0B9D-FB4F-8E01-DED5-CE02E919BCD9}"/>
              </a:ext>
            </a:extLst>
          </p:cNvPr>
          <p:cNvSpPr txBox="1"/>
          <p:nvPr/>
        </p:nvSpPr>
        <p:spPr bwMode="auto">
          <a:xfrm>
            <a:off x="8012085" y="2782669"/>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Define Purpose and Scope</a:t>
            </a:r>
          </a:p>
        </p:txBody>
      </p:sp>
      <p:sp>
        <p:nvSpPr>
          <p:cNvPr id="9" name="TextBox 8">
            <a:extLst>
              <a:ext uri="{FF2B5EF4-FFF2-40B4-BE49-F238E27FC236}">
                <a16:creationId xmlns:a16="http://schemas.microsoft.com/office/drawing/2014/main" id="{E08DFD62-9843-4440-9888-D33FC7EFCF63}"/>
              </a:ext>
            </a:extLst>
          </p:cNvPr>
          <p:cNvSpPr txBox="1"/>
          <p:nvPr/>
        </p:nvSpPr>
        <p:spPr bwMode="auto">
          <a:xfrm>
            <a:off x="5219700" y="5065264"/>
            <a:ext cx="2061552" cy="369332"/>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Select an Evaluator</a:t>
            </a:r>
          </a:p>
        </p:txBody>
      </p:sp>
      <p:sp>
        <p:nvSpPr>
          <p:cNvPr id="10" name="TextBox 9">
            <a:extLst>
              <a:ext uri="{FF2B5EF4-FFF2-40B4-BE49-F238E27FC236}">
                <a16:creationId xmlns:a16="http://schemas.microsoft.com/office/drawing/2014/main" id="{14EE519B-5003-333C-A40A-30EBBA4B2154}"/>
              </a:ext>
            </a:extLst>
          </p:cNvPr>
          <p:cNvSpPr txBox="1"/>
          <p:nvPr/>
        </p:nvSpPr>
        <p:spPr bwMode="auto">
          <a:xfrm>
            <a:off x="2812466" y="2863226"/>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a:t>Budget for an Evaluation</a:t>
            </a:r>
          </a:p>
        </p:txBody>
      </p:sp>
      <p:grpSp>
        <p:nvGrpSpPr>
          <p:cNvPr id="11" name="Diagram group">
            <a:extLst>
              <a:ext uri="{FF2B5EF4-FFF2-40B4-BE49-F238E27FC236}">
                <a16:creationId xmlns:a16="http://schemas.microsoft.com/office/drawing/2014/main" id="{0A0761B7-A217-046D-9835-FF4285DA50A2}"/>
              </a:ext>
            </a:extLst>
          </p:cNvPr>
          <p:cNvGrpSpPr/>
          <p:nvPr/>
        </p:nvGrpSpPr>
        <p:grpSpPr>
          <a:xfrm>
            <a:off x="5296008" y="2502612"/>
            <a:ext cx="1985135" cy="1934955"/>
            <a:chOff x="2287655" y="528"/>
            <a:chExt cx="1292088" cy="1292088"/>
          </a:xfrm>
          <a:scene3d>
            <a:camera prst="orthographicFront">
              <a:rot lat="0" lon="0" rev="0"/>
            </a:camera>
            <a:lightRig rig="balanced" dir="t">
              <a:rot lat="0" lon="0" rev="8700000"/>
            </a:lightRig>
          </a:scene3d>
        </p:grpSpPr>
        <p:grpSp>
          <p:nvGrpSpPr>
            <p:cNvPr id="12" name="Group 11">
              <a:extLst>
                <a:ext uri="{FF2B5EF4-FFF2-40B4-BE49-F238E27FC236}">
                  <a16:creationId xmlns:a16="http://schemas.microsoft.com/office/drawing/2014/main" id="{CBBD26CF-C5B6-EFF7-C4FE-A1B36AD81404}"/>
                </a:ext>
              </a:extLst>
            </p:cNvPr>
            <p:cNvGrpSpPr/>
            <p:nvPr/>
          </p:nvGrpSpPr>
          <p:grpSpPr>
            <a:xfrm>
              <a:off x="2287655" y="528"/>
              <a:ext cx="1292088" cy="1292088"/>
              <a:chOff x="2287655" y="528"/>
              <a:chExt cx="1292088" cy="1292088"/>
            </a:xfrm>
            <a:scene3d>
              <a:camera prst="orthographicFront">
                <a:rot lat="0" lon="0" rev="0"/>
              </a:camera>
              <a:lightRig rig="balanced" dir="t">
                <a:rot lat="0" lon="0" rev="8700000"/>
              </a:lightRig>
            </a:scene3d>
          </p:grpSpPr>
          <p:sp>
            <p:nvSpPr>
              <p:cNvPr id="13" name="Oval 12">
                <a:extLst>
                  <a:ext uri="{FF2B5EF4-FFF2-40B4-BE49-F238E27FC236}">
                    <a16:creationId xmlns:a16="http://schemas.microsoft.com/office/drawing/2014/main" id="{77D6E083-C12C-CC08-8ED1-6BD8C8A866F4}"/>
                  </a:ext>
                </a:extLst>
              </p:cNvPr>
              <p:cNvSpPr/>
              <p:nvPr/>
            </p:nvSpPr>
            <p:spPr>
              <a:xfrm>
                <a:off x="2287655" y="528"/>
                <a:ext cx="1292088" cy="1292088"/>
              </a:xfrm>
              <a:prstGeom prst="ellipse">
                <a:avLst/>
              </a:prstGeom>
              <a:solidFill>
                <a:srgbClr val="F3901D"/>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4" name="Oval 4">
                <a:extLst>
                  <a:ext uri="{FF2B5EF4-FFF2-40B4-BE49-F238E27FC236}">
                    <a16:creationId xmlns:a16="http://schemas.microsoft.com/office/drawing/2014/main" id="{10C32C2D-3E79-51A2-16A5-067BBA1730D6}"/>
                  </a:ext>
                </a:extLst>
              </p:cNvPr>
              <p:cNvSpPr/>
              <p:nvPr/>
            </p:nvSpPr>
            <p:spPr>
              <a:xfrm>
                <a:off x="2476877" y="189750"/>
                <a:ext cx="913644"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b="1" kern="1200" dirty="0">
                    <a:solidFill>
                      <a:sysClr val="window" lastClr="FFFFFF"/>
                    </a:solidFill>
                    <a:latin typeface="Arial" panose="020B0604020202020204" pitchFamily="34" charset="0"/>
                    <a:ea typeface="+mn-ea"/>
                    <a:cs typeface="Arial" panose="020B0604020202020204" pitchFamily="34" charset="0"/>
                  </a:rPr>
                  <a:t>Planning</a:t>
                </a:r>
              </a:p>
            </p:txBody>
          </p:sp>
        </p:grpSp>
      </p:grpSp>
      <p:sp>
        <p:nvSpPr>
          <p:cNvPr id="15" name="Right Arrow 9">
            <a:extLst>
              <a:ext uri="{FF2B5EF4-FFF2-40B4-BE49-F238E27FC236}">
                <a16:creationId xmlns:a16="http://schemas.microsoft.com/office/drawing/2014/main" id="{8A960BFD-7A4A-1E17-F075-6D525F7429A7}"/>
              </a:ext>
            </a:extLst>
          </p:cNvPr>
          <p:cNvSpPr/>
          <p:nvPr/>
        </p:nvSpPr>
        <p:spPr bwMode="auto">
          <a:xfrm rot="10800000">
            <a:off x="4503545" y="3062194"/>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6" name="Right Arrow 8">
            <a:extLst>
              <a:ext uri="{FF2B5EF4-FFF2-40B4-BE49-F238E27FC236}">
                <a16:creationId xmlns:a16="http://schemas.microsoft.com/office/drawing/2014/main" id="{13CF3389-5A71-7476-5CB0-63179E47841B}"/>
              </a:ext>
            </a:extLst>
          </p:cNvPr>
          <p:cNvSpPr/>
          <p:nvPr/>
        </p:nvSpPr>
        <p:spPr bwMode="auto">
          <a:xfrm>
            <a:off x="7463445" y="3095166"/>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7" name="Right Arrow 10">
            <a:extLst>
              <a:ext uri="{FF2B5EF4-FFF2-40B4-BE49-F238E27FC236}">
                <a16:creationId xmlns:a16="http://schemas.microsoft.com/office/drawing/2014/main" id="{27C4CA33-65FC-EC3A-C7D7-9BFA778BDEDA}"/>
              </a:ext>
            </a:extLst>
          </p:cNvPr>
          <p:cNvSpPr/>
          <p:nvPr/>
        </p:nvSpPr>
        <p:spPr bwMode="auto">
          <a:xfrm rot="5400000">
            <a:off x="5974080" y="4697709"/>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8" name="Right Arrow 7">
            <a:extLst>
              <a:ext uri="{FF2B5EF4-FFF2-40B4-BE49-F238E27FC236}">
                <a16:creationId xmlns:a16="http://schemas.microsoft.com/office/drawing/2014/main" id="{5EF12DC2-3AB7-2FAF-EA9C-EE1A21729692}"/>
              </a:ext>
            </a:extLst>
          </p:cNvPr>
          <p:cNvSpPr/>
          <p:nvPr/>
        </p:nvSpPr>
        <p:spPr bwMode="auto">
          <a:xfrm rot="16200000">
            <a:off x="5974080" y="1988516"/>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Tree>
    <p:extLst>
      <p:ext uri="{BB962C8B-B14F-4D97-AF65-F5344CB8AC3E}">
        <p14:creationId xmlns:p14="http://schemas.microsoft.com/office/powerpoint/2010/main" val="194391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CF45-33A0-B994-8015-733D0FE3D25B}"/>
              </a:ext>
            </a:extLst>
          </p:cNvPr>
          <p:cNvSpPr>
            <a:spLocks noGrp="1"/>
          </p:cNvSpPr>
          <p:nvPr>
            <p:ph type="body" sz="quarter" idx="18"/>
          </p:nvPr>
        </p:nvSpPr>
        <p:spPr>
          <a:xfrm>
            <a:off x="463648" y="1227221"/>
            <a:ext cx="10920038" cy="3985791"/>
          </a:xfrm>
        </p:spPr>
        <p:txBody>
          <a:bodyPr>
            <a:noAutofit/>
          </a:bodyPr>
          <a:lstStyle/>
          <a:p>
            <a:pPr>
              <a:spcBef>
                <a:spcPts val="1200"/>
              </a:spcBef>
              <a:spcAft>
                <a:spcPts val="1200"/>
              </a:spcAft>
            </a:pPr>
            <a:r>
              <a:rPr lang="en-US" sz="2000" dirty="0"/>
              <a:t>A program logic model is a detailed visual representation of a program and its</a:t>
            </a:r>
            <a:r>
              <a:rPr lang="en-US" sz="2000" b="1" dirty="0"/>
              <a:t> </a:t>
            </a:r>
            <a:r>
              <a:rPr lang="en-US" sz="2000" dirty="0"/>
              <a:t>theory of change.</a:t>
            </a:r>
          </a:p>
          <a:p>
            <a:pPr>
              <a:spcBef>
                <a:spcPts val="1200"/>
              </a:spcBef>
              <a:spcAft>
                <a:spcPts val="1200"/>
              </a:spcAft>
            </a:pPr>
            <a:r>
              <a:rPr lang="en-US" sz="2000" dirty="0"/>
              <a:t>Communicates how a program works by depicting the intended relationships among program components: </a:t>
            </a:r>
          </a:p>
          <a:p>
            <a:pPr lvl="1">
              <a:spcAft>
                <a:spcPts val="1200"/>
              </a:spcAft>
            </a:pPr>
            <a:r>
              <a:rPr lang="en-US" sz="2000" dirty="0"/>
              <a:t>Inputs or resources</a:t>
            </a:r>
          </a:p>
          <a:p>
            <a:pPr lvl="1">
              <a:spcAft>
                <a:spcPts val="1200"/>
              </a:spcAft>
            </a:pPr>
            <a:r>
              <a:rPr lang="en-US" sz="2000" dirty="0"/>
              <a:t>Activities</a:t>
            </a:r>
          </a:p>
          <a:p>
            <a:pPr lvl="1">
              <a:spcAft>
                <a:spcPts val="1200"/>
              </a:spcAft>
            </a:pPr>
            <a:r>
              <a:rPr lang="en-US" sz="2000" dirty="0"/>
              <a:t>Outputs</a:t>
            </a:r>
          </a:p>
          <a:p>
            <a:pPr lvl="1">
              <a:spcAft>
                <a:spcPts val="1200"/>
              </a:spcAft>
            </a:pPr>
            <a:r>
              <a:rPr lang="en-US" sz="2000" dirty="0"/>
              <a:t>Outcomes</a:t>
            </a:r>
          </a:p>
          <a:p>
            <a:endParaRPr lang="en-US" sz="2000" dirty="0"/>
          </a:p>
        </p:txBody>
      </p:sp>
      <p:sp>
        <p:nvSpPr>
          <p:cNvPr id="3" name="Title 2">
            <a:extLst>
              <a:ext uri="{FF2B5EF4-FFF2-40B4-BE49-F238E27FC236}">
                <a16:creationId xmlns:a16="http://schemas.microsoft.com/office/drawing/2014/main" id="{42A16E9F-7BC9-D30F-9290-ACBA4D065133}"/>
              </a:ext>
            </a:extLst>
          </p:cNvPr>
          <p:cNvSpPr>
            <a:spLocks noGrp="1"/>
          </p:cNvSpPr>
          <p:nvPr>
            <p:ph type="title"/>
          </p:nvPr>
        </p:nvSpPr>
        <p:spPr>
          <a:xfrm>
            <a:off x="463647" y="567041"/>
            <a:ext cx="8126899" cy="419100"/>
          </a:xfrm>
        </p:spPr>
        <p:txBody>
          <a:bodyPr>
            <a:normAutofit fontScale="90000"/>
          </a:bodyPr>
          <a:lstStyle/>
          <a:p>
            <a:r>
              <a:rPr lang="en-US" dirty="0"/>
              <a:t>Step 1: Build a Program Logic Model	</a:t>
            </a:r>
          </a:p>
        </p:txBody>
      </p:sp>
      <p:sp>
        <p:nvSpPr>
          <p:cNvPr id="5" name="Date Placeholder 4">
            <a:extLst>
              <a:ext uri="{FF2B5EF4-FFF2-40B4-BE49-F238E27FC236}">
                <a16:creationId xmlns:a16="http://schemas.microsoft.com/office/drawing/2014/main" id="{E9562BD9-9206-F53A-325D-FF7D3FA3E91D}"/>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B8F6EE7B-63D8-A5B2-92DE-48AB1DC08BFF}"/>
              </a:ext>
            </a:extLst>
          </p:cNvPr>
          <p:cNvSpPr>
            <a:spLocks noGrp="1"/>
          </p:cNvSpPr>
          <p:nvPr>
            <p:ph type="sldNum" sz="quarter" idx="21"/>
          </p:nvPr>
        </p:nvSpPr>
        <p:spPr/>
        <p:txBody>
          <a:bodyPr/>
          <a:lstStyle/>
          <a:p>
            <a:r>
              <a:rPr lang="en-US"/>
              <a:t>  </a:t>
            </a:r>
            <a:fld id="{E0E21186-8CC3-194A-9753-0BBC1EC778BB}" type="slidenum">
              <a:rPr lang="en-US" smtClean="0"/>
              <a:pPr/>
              <a:t>7</a:t>
            </a:fld>
            <a:endParaRPr lang="en-US" dirty="0"/>
          </a:p>
        </p:txBody>
      </p:sp>
      <p:graphicFrame>
        <p:nvGraphicFramePr>
          <p:cNvPr id="7" name="Diagram 6">
            <a:extLst>
              <a:ext uri="{FF2B5EF4-FFF2-40B4-BE49-F238E27FC236}">
                <a16:creationId xmlns:a16="http://schemas.microsoft.com/office/drawing/2014/main" id="{29547947-E338-6007-41DF-39900F32C22B}"/>
              </a:ext>
            </a:extLst>
          </p:cNvPr>
          <p:cNvGraphicFramePr/>
          <p:nvPr>
            <p:extLst>
              <p:ext uri="{D42A27DB-BD31-4B8C-83A1-F6EECF244321}">
                <p14:modId xmlns:p14="http://schemas.microsoft.com/office/powerpoint/2010/main" val="1840838445"/>
              </p:ext>
            </p:extLst>
          </p:nvPr>
        </p:nvGraphicFramePr>
        <p:xfrm>
          <a:off x="1121399" y="4779365"/>
          <a:ext cx="8662087" cy="1921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Left-Right 8">
            <a:extLst>
              <a:ext uri="{FF2B5EF4-FFF2-40B4-BE49-F238E27FC236}">
                <a16:creationId xmlns:a16="http://schemas.microsoft.com/office/drawing/2014/main" id="{21961514-23EB-4FB4-C78C-14E8740E0C3A}"/>
              </a:ext>
            </a:extLst>
          </p:cNvPr>
          <p:cNvSpPr/>
          <p:nvPr/>
        </p:nvSpPr>
        <p:spPr>
          <a:xfrm>
            <a:off x="5657352" y="4626134"/>
            <a:ext cx="3225114" cy="531340"/>
          </a:xfrm>
          <a:prstGeom prst="leftRightArrow">
            <a:avLst/>
          </a:prstGeom>
          <a:solidFill>
            <a:srgbClr val="74BC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Outcomes</a:t>
            </a:r>
          </a:p>
        </p:txBody>
      </p:sp>
    </p:spTree>
    <p:extLst>
      <p:ext uri="{BB962C8B-B14F-4D97-AF65-F5344CB8AC3E}">
        <p14:creationId xmlns:p14="http://schemas.microsoft.com/office/powerpoint/2010/main" val="71515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1D370-FE2A-0906-CB33-6FC1A2E25DCD}"/>
              </a:ext>
            </a:extLst>
          </p:cNvPr>
          <p:cNvSpPr>
            <a:spLocks noGrp="1"/>
          </p:cNvSpPr>
          <p:nvPr>
            <p:ph type="body" sz="quarter" idx="18"/>
          </p:nvPr>
        </p:nvSpPr>
        <p:spPr>
          <a:xfrm>
            <a:off x="463648" y="1431758"/>
            <a:ext cx="10920038" cy="3781254"/>
          </a:xfrm>
        </p:spPr>
        <p:txBody>
          <a:bodyPr>
            <a:normAutofit/>
          </a:bodyPr>
          <a:lstStyle/>
          <a:p>
            <a:pPr>
              <a:spcBef>
                <a:spcPts val="1200"/>
              </a:spcBef>
              <a:spcAft>
                <a:spcPts val="1200"/>
              </a:spcAft>
            </a:pPr>
            <a:r>
              <a:rPr lang="en-US" sz="2400" dirty="0"/>
              <a:t>Logic models read from left to right</a:t>
            </a:r>
          </a:p>
          <a:p>
            <a:pPr>
              <a:spcBef>
                <a:spcPts val="1200"/>
              </a:spcBef>
              <a:spcAft>
                <a:spcPts val="1200"/>
              </a:spcAft>
            </a:pPr>
            <a:r>
              <a:rPr lang="en-US" sz="2400" dirty="0"/>
              <a:t>There are two “sides” to a logic model - a process side and an outcomes side.</a:t>
            </a:r>
          </a:p>
          <a:p>
            <a:endParaRPr lang="en-US" sz="2400" dirty="0"/>
          </a:p>
        </p:txBody>
      </p:sp>
      <p:sp>
        <p:nvSpPr>
          <p:cNvPr id="3" name="Title 2">
            <a:extLst>
              <a:ext uri="{FF2B5EF4-FFF2-40B4-BE49-F238E27FC236}">
                <a16:creationId xmlns:a16="http://schemas.microsoft.com/office/drawing/2014/main" id="{AE65209E-9276-49F7-CAE0-A7C7B154234B}"/>
              </a:ext>
            </a:extLst>
          </p:cNvPr>
          <p:cNvSpPr>
            <a:spLocks noGrp="1"/>
          </p:cNvSpPr>
          <p:nvPr>
            <p:ph type="title"/>
          </p:nvPr>
        </p:nvSpPr>
        <p:spPr>
          <a:xfrm>
            <a:off x="463648" y="567041"/>
            <a:ext cx="7874236" cy="419100"/>
          </a:xfrm>
        </p:spPr>
        <p:txBody>
          <a:bodyPr>
            <a:normAutofit fontScale="90000"/>
          </a:bodyPr>
          <a:lstStyle/>
          <a:p>
            <a:r>
              <a:rPr lang="en-US" dirty="0"/>
              <a:t>Step 1: Build a Program Logic Model </a:t>
            </a:r>
          </a:p>
        </p:txBody>
      </p:sp>
      <p:sp>
        <p:nvSpPr>
          <p:cNvPr id="5" name="Date Placeholder 4">
            <a:extLst>
              <a:ext uri="{FF2B5EF4-FFF2-40B4-BE49-F238E27FC236}">
                <a16:creationId xmlns:a16="http://schemas.microsoft.com/office/drawing/2014/main" id="{D33B030C-C04A-0001-C677-E0996D872BF4}"/>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4CF41AF9-F4CF-E91D-D8B7-176E1AB88505}"/>
              </a:ext>
            </a:extLst>
          </p:cNvPr>
          <p:cNvSpPr>
            <a:spLocks noGrp="1"/>
          </p:cNvSpPr>
          <p:nvPr>
            <p:ph type="sldNum" sz="quarter" idx="21"/>
          </p:nvPr>
        </p:nvSpPr>
        <p:spPr/>
        <p:txBody>
          <a:bodyPr/>
          <a:lstStyle/>
          <a:p>
            <a:r>
              <a:rPr lang="en-US"/>
              <a:t>  </a:t>
            </a:r>
            <a:fld id="{E0E21186-8CC3-194A-9753-0BBC1EC778BB}" type="slidenum">
              <a:rPr lang="en-US" smtClean="0"/>
              <a:pPr/>
              <a:t>8</a:t>
            </a:fld>
            <a:endParaRPr lang="en-US" dirty="0"/>
          </a:p>
        </p:txBody>
      </p:sp>
      <p:pic>
        <p:nvPicPr>
          <p:cNvPr id="7" name="Picture 6" descr="P:\DTP\SURVEY\ECON\AmeriCorps Grantee Evaluation Monitoring &amp; Guidance Project\Kim Nguyen_graphics\logic model_evaluation domains_2 sides.jpg">
            <a:extLst>
              <a:ext uri="{FF2B5EF4-FFF2-40B4-BE49-F238E27FC236}">
                <a16:creationId xmlns:a16="http://schemas.microsoft.com/office/drawing/2014/main" id="{16927BF9-AAF8-B128-0DD6-562BE4A2AA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469" y="3934327"/>
            <a:ext cx="7921261" cy="1701572"/>
          </a:xfrm>
          <a:prstGeom prst="rect">
            <a:avLst/>
          </a:prstGeom>
          <a:noFill/>
          <a:ln>
            <a:noFill/>
          </a:ln>
        </p:spPr>
      </p:pic>
    </p:spTree>
    <p:extLst>
      <p:ext uri="{BB962C8B-B14F-4D97-AF65-F5344CB8AC3E}">
        <p14:creationId xmlns:p14="http://schemas.microsoft.com/office/powerpoint/2010/main" val="250536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56ADF-1D15-AFCF-FEAE-615F98A1563F}"/>
              </a:ext>
            </a:extLst>
          </p:cNvPr>
          <p:cNvSpPr>
            <a:spLocks noGrp="1"/>
          </p:cNvSpPr>
          <p:nvPr>
            <p:ph type="title"/>
          </p:nvPr>
        </p:nvSpPr>
        <p:spPr/>
        <p:txBody>
          <a:bodyPr>
            <a:normAutofit fontScale="90000"/>
          </a:bodyPr>
          <a:lstStyle/>
          <a:p>
            <a:r>
              <a:rPr lang="en-US" dirty="0"/>
              <a:t>Step 1: Example Logic Model </a:t>
            </a:r>
          </a:p>
        </p:txBody>
      </p:sp>
      <p:sp>
        <p:nvSpPr>
          <p:cNvPr id="5" name="Date Placeholder 4">
            <a:extLst>
              <a:ext uri="{FF2B5EF4-FFF2-40B4-BE49-F238E27FC236}">
                <a16:creationId xmlns:a16="http://schemas.microsoft.com/office/drawing/2014/main" id="{B3FA0F1A-801D-16F5-C8F7-BCC0D6F91409}"/>
              </a:ext>
            </a:extLst>
          </p:cNvPr>
          <p:cNvSpPr>
            <a:spLocks noGrp="1"/>
          </p:cNvSpPr>
          <p:nvPr>
            <p:ph type="dt" sz="half" idx="19"/>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AFC0EB20-A28D-DF04-5896-E35EE8004328}"/>
              </a:ext>
            </a:extLst>
          </p:cNvPr>
          <p:cNvSpPr>
            <a:spLocks noGrp="1"/>
          </p:cNvSpPr>
          <p:nvPr>
            <p:ph type="sldNum" sz="quarter" idx="21"/>
          </p:nvPr>
        </p:nvSpPr>
        <p:spPr/>
        <p:txBody>
          <a:bodyPr/>
          <a:lstStyle/>
          <a:p>
            <a:r>
              <a:rPr lang="en-US"/>
              <a:t>  </a:t>
            </a:r>
            <a:fld id="{E0E21186-8CC3-194A-9753-0BBC1EC778BB}" type="slidenum">
              <a:rPr lang="en-US" smtClean="0"/>
              <a:pPr/>
              <a:t>9</a:t>
            </a:fld>
            <a:endParaRPr lang="en-US" dirty="0"/>
          </a:p>
        </p:txBody>
      </p:sp>
      <p:graphicFrame>
        <p:nvGraphicFramePr>
          <p:cNvPr id="7" name="Table 6">
            <a:extLst>
              <a:ext uri="{FF2B5EF4-FFF2-40B4-BE49-F238E27FC236}">
                <a16:creationId xmlns:a16="http://schemas.microsoft.com/office/drawing/2014/main" id="{FFAECF6F-ECDF-6BA2-96E6-AD52A870BA1D}"/>
              </a:ext>
            </a:extLst>
          </p:cNvPr>
          <p:cNvGraphicFramePr>
            <a:graphicFrameLocks noGrp="1"/>
          </p:cNvGraphicFramePr>
          <p:nvPr>
            <p:extLst>
              <p:ext uri="{D42A27DB-BD31-4B8C-83A1-F6EECF244321}">
                <p14:modId xmlns:p14="http://schemas.microsoft.com/office/powerpoint/2010/main" val="2973387761"/>
              </p:ext>
            </p:extLst>
          </p:nvPr>
        </p:nvGraphicFramePr>
        <p:xfrm>
          <a:off x="360948" y="1539645"/>
          <a:ext cx="11453271" cy="4694890"/>
        </p:xfrm>
        <a:graphic>
          <a:graphicData uri="http://schemas.openxmlformats.org/drawingml/2006/table">
            <a:tbl>
              <a:tblPr firstRow="1" firstCol="1" bandRow="1"/>
              <a:tblGrid>
                <a:gridCol w="1331374">
                  <a:extLst>
                    <a:ext uri="{9D8B030D-6E8A-4147-A177-3AD203B41FA5}">
                      <a16:colId xmlns:a16="http://schemas.microsoft.com/office/drawing/2014/main" val="20000"/>
                    </a:ext>
                  </a:extLst>
                </a:gridCol>
                <a:gridCol w="1869694">
                  <a:extLst>
                    <a:ext uri="{9D8B030D-6E8A-4147-A177-3AD203B41FA5}">
                      <a16:colId xmlns:a16="http://schemas.microsoft.com/office/drawing/2014/main" val="20001"/>
                    </a:ext>
                  </a:extLst>
                </a:gridCol>
                <a:gridCol w="1978390">
                  <a:extLst>
                    <a:ext uri="{9D8B030D-6E8A-4147-A177-3AD203B41FA5}">
                      <a16:colId xmlns:a16="http://schemas.microsoft.com/office/drawing/2014/main" val="20002"/>
                    </a:ext>
                  </a:extLst>
                </a:gridCol>
                <a:gridCol w="2273978">
                  <a:extLst>
                    <a:ext uri="{9D8B030D-6E8A-4147-A177-3AD203B41FA5}">
                      <a16:colId xmlns:a16="http://schemas.microsoft.com/office/drawing/2014/main" val="20003"/>
                    </a:ext>
                  </a:extLst>
                </a:gridCol>
                <a:gridCol w="2110565">
                  <a:extLst>
                    <a:ext uri="{9D8B030D-6E8A-4147-A177-3AD203B41FA5}">
                      <a16:colId xmlns:a16="http://schemas.microsoft.com/office/drawing/2014/main" val="20004"/>
                    </a:ext>
                  </a:extLst>
                </a:gridCol>
                <a:gridCol w="1889270">
                  <a:extLst>
                    <a:ext uri="{9D8B030D-6E8A-4147-A177-3AD203B41FA5}">
                      <a16:colId xmlns:a16="http://schemas.microsoft.com/office/drawing/2014/main" val="20005"/>
                    </a:ext>
                  </a:extLst>
                </a:gridCol>
              </a:tblGrid>
              <a:tr h="205201">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INPUTS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ACTIVITIES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52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3464">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invest</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do</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Direct products from program activities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knowledge, skills, attitudes, opinions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behavior or action that result from participants’ new knowledge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Meaningful changes, often in their condition or status in life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1050">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Funding </a:t>
                      </a:r>
                      <a:endParaRPr lang="en-US" sz="140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Staff</a:t>
                      </a:r>
                      <a:endParaRPr lang="en-US" sz="140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100 AmeriCorps State and National</a:t>
                      </a:r>
                      <a:r>
                        <a:rPr lang="en-US" sz="1400" baseline="0" dirty="0">
                          <a:solidFill>
                            <a:srgbClr val="595959"/>
                          </a:solidFill>
                          <a:effectLst/>
                          <a:latin typeface="Arial"/>
                          <a:ea typeface="Calibri"/>
                          <a:cs typeface="Times New Roman"/>
                        </a:rPr>
                        <a:t> </a:t>
                      </a:r>
                      <a:r>
                        <a:rPr lang="en-US" sz="1400" dirty="0">
                          <a:solidFill>
                            <a:srgbClr val="595959"/>
                          </a:solidFill>
                          <a:effectLst/>
                          <a:latin typeface="Arial"/>
                          <a:ea typeface="Calibri"/>
                          <a:cs typeface="Times New Roman"/>
                        </a:rPr>
                        <a:t>members</a:t>
                      </a:r>
                    </a:p>
                    <a:p>
                      <a:pPr marL="0" marR="0">
                        <a:lnSpc>
                          <a:spcPct val="100000"/>
                        </a:lnSpc>
                        <a:spcBef>
                          <a:spcPts val="0"/>
                        </a:spcBef>
                        <a:spcAft>
                          <a:spcPts val="0"/>
                        </a:spcAft>
                      </a:pPr>
                      <a:endParaRPr lang="en-US" sz="90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50</a:t>
                      </a:r>
                      <a:r>
                        <a:rPr lang="en-US" sz="1400" baseline="0" dirty="0">
                          <a:solidFill>
                            <a:srgbClr val="595959"/>
                          </a:solidFill>
                          <a:effectLst/>
                          <a:latin typeface="Arial"/>
                          <a:ea typeface="Calibri"/>
                          <a:cs typeface="Times New Roman"/>
                        </a:rPr>
                        <a:t> non-AmeriCorps volunteers</a:t>
                      </a:r>
                      <a:endParaRPr lang="en-US" sz="14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Research</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Conduct job readiness workshops</a:t>
                      </a:r>
                      <a:endParaRPr lang="en-US" sz="140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Provide</a:t>
                      </a:r>
                      <a:r>
                        <a:rPr lang="en-US" sz="1400" baseline="0" dirty="0">
                          <a:solidFill>
                            <a:srgbClr val="595959"/>
                          </a:solidFill>
                          <a:effectLst/>
                          <a:latin typeface="Arial"/>
                          <a:ea typeface="Calibri"/>
                          <a:cs typeface="Times New Roman"/>
                        </a:rPr>
                        <a:t> job search assistance</a:t>
                      </a:r>
                      <a:endParaRPr lang="en-US" sz="14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Provide</a:t>
                      </a:r>
                      <a:r>
                        <a:rPr lang="en-US" sz="1400" baseline="0" dirty="0">
                          <a:solidFill>
                            <a:srgbClr val="595959"/>
                          </a:solidFill>
                          <a:effectLst/>
                          <a:latin typeface="Arial"/>
                          <a:ea typeface="Calibri"/>
                          <a:cs typeface="Times New Roman"/>
                        </a:rPr>
                        <a:t> peer counseling services </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Provide referrals to transitioning services</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Educate potential employers</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a:t>
                      </a:r>
                      <a:r>
                        <a:rPr lang="en-US" sz="1400" baseline="0" dirty="0">
                          <a:solidFill>
                            <a:srgbClr val="595959"/>
                          </a:solidFill>
                          <a:effectLst/>
                          <a:latin typeface="Arial"/>
                          <a:ea typeface="Calibri"/>
                          <a:cs typeface="Times New Roman"/>
                        </a:rPr>
                        <a:t> individuals participating in workshops</a:t>
                      </a:r>
                      <a:endParaRPr lang="en-US" sz="14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 individuals receiving</a:t>
                      </a:r>
                      <a:r>
                        <a:rPr lang="en-US" sz="1400" baseline="0" dirty="0">
                          <a:solidFill>
                            <a:srgbClr val="595959"/>
                          </a:solidFill>
                          <a:effectLst/>
                          <a:latin typeface="Arial"/>
                          <a:ea typeface="Calibri"/>
                          <a:cs typeface="Times New Roman"/>
                        </a:rPr>
                        <a:t> </a:t>
                      </a:r>
                      <a:r>
                        <a:rPr lang="en-US" sz="1400" dirty="0">
                          <a:solidFill>
                            <a:srgbClr val="595959"/>
                          </a:solidFill>
                          <a:effectLst/>
                          <a:latin typeface="Arial"/>
                          <a:ea typeface="Calibri"/>
                          <a:cs typeface="Times New Roman"/>
                        </a:rPr>
                        <a:t>job search assistance</a:t>
                      </a:r>
                      <a:r>
                        <a:rPr lang="en-US" sz="1400" baseline="0" dirty="0">
                          <a:solidFill>
                            <a:srgbClr val="595959"/>
                          </a:solidFill>
                          <a:effectLst/>
                          <a:latin typeface="Arial"/>
                          <a:ea typeface="Calibri"/>
                          <a:cs typeface="Times New Roman"/>
                        </a:rPr>
                        <a:t> </a:t>
                      </a:r>
                      <a:r>
                        <a:rPr lang="en-US" sz="1400" dirty="0">
                          <a:solidFill>
                            <a:srgbClr val="595959"/>
                          </a:solidFill>
                          <a:effectLst/>
                          <a:latin typeface="Arial"/>
                          <a:ea typeface="Calibri"/>
                          <a:cs typeface="Times New Roman"/>
                        </a:rPr>
                        <a:t>  </a:t>
                      </a:r>
                    </a:p>
                    <a:p>
                      <a:pPr marL="0" marR="0">
                        <a:lnSpc>
                          <a:spcPct val="100000"/>
                        </a:lnSpc>
                        <a:spcBef>
                          <a:spcPts val="0"/>
                        </a:spcBef>
                        <a:spcAft>
                          <a:spcPts val="0"/>
                        </a:spcAft>
                      </a:pPr>
                      <a:endParaRPr lang="en-US" sz="900" dirty="0">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 individuals receiving</a:t>
                      </a:r>
                      <a:r>
                        <a:rPr lang="en-US" sz="1400" baseline="0" dirty="0">
                          <a:solidFill>
                            <a:srgbClr val="595959"/>
                          </a:solidFill>
                          <a:effectLst/>
                          <a:latin typeface="Arial"/>
                          <a:ea typeface="Calibri"/>
                          <a:cs typeface="Times New Roman"/>
                        </a:rPr>
                        <a:t> counseling services</a:t>
                      </a:r>
                      <a:endParaRPr lang="en-US" sz="1400" dirty="0">
                        <a:solidFill>
                          <a:srgbClr val="595959"/>
                        </a:solidFill>
                        <a:effectLst/>
                        <a:latin typeface="Arial"/>
                        <a:ea typeface="Calibri"/>
                        <a:cs typeface="Times New Roman"/>
                      </a:endParaRPr>
                    </a:p>
                    <a:p>
                      <a:pPr marL="0" marR="0">
                        <a:lnSpc>
                          <a:spcPct val="100000"/>
                        </a:lnSpc>
                        <a:spcBef>
                          <a:spcPts val="0"/>
                        </a:spcBef>
                        <a:spcAft>
                          <a:spcPts val="0"/>
                        </a:spcAft>
                      </a:pPr>
                      <a:endParaRPr lang="en-US" sz="90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 families</a:t>
                      </a:r>
                      <a:r>
                        <a:rPr lang="en-US" sz="1400" baseline="0" dirty="0">
                          <a:solidFill>
                            <a:srgbClr val="595959"/>
                          </a:solidFill>
                          <a:effectLst/>
                          <a:latin typeface="Arial"/>
                          <a:ea typeface="Calibri"/>
                          <a:cs typeface="Times New Roman"/>
                        </a:rPr>
                        <a:t> receiving referrals  </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 employers receiving education</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Increased confidence in gaining</a:t>
                      </a:r>
                      <a:r>
                        <a:rPr lang="en-US" sz="1400" baseline="0" dirty="0">
                          <a:solidFill>
                            <a:srgbClr val="595959"/>
                          </a:solidFill>
                          <a:effectLst/>
                          <a:latin typeface="Arial"/>
                          <a:ea typeface="Calibri"/>
                          <a:cs typeface="Times New Roman"/>
                        </a:rPr>
                        <a:t> employment</a:t>
                      </a:r>
                      <a:endParaRPr lang="en-US" sz="1400" dirty="0">
                        <a:solidFill>
                          <a:srgbClr val="595959"/>
                        </a:solidFill>
                        <a:effectLst/>
                        <a:latin typeface="Arial"/>
                        <a:ea typeface="Calibri"/>
                        <a:cs typeface="Times New Roman"/>
                      </a:endParaRPr>
                    </a:p>
                    <a:p>
                      <a:pPr marL="0" marR="0">
                        <a:lnSpc>
                          <a:spcPct val="100000"/>
                        </a:lnSpc>
                        <a:spcBef>
                          <a:spcPts val="0"/>
                        </a:spcBef>
                        <a:spcAft>
                          <a:spcPts val="0"/>
                        </a:spcAft>
                      </a:pPr>
                      <a:endParaRPr lang="en-US" sz="90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 in job readiness skills</a:t>
                      </a:r>
                    </a:p>
                    <a:p>
                      <a:pPr marL="0" marR="0">
                        <a:lnSpc>
                          <a:spcPct val="100000"/>
                        </a:lnSpc>
                        <a:spcBef>
                          <a:spcPts val="0"/>
                        </a:spcBef>
                        <a:spcAft>
                          <a:spcPts val="0"/>
                        </a:spcAft>
                      </a:pPr>
                      <a:endParaRPr lang="en-US" sz="90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Increased knowledge of effective</a:t>
                      </a:r>
                      <a:r>
                        <a:rPr lang="en-US" sz="1400" baseline="0" dirty="0">
                          <a:solidFill>
                            <a:srgbClr val="595959"/>
                          </a:solidFill>
                          <a:effectLst/>
                          <a:latin typeface="Arial"/>
                          <a:ea typeface="Calibri"/>
                          <a:cs typeface="Times New Roman"/>
                        </a:rPr>
                        <a:t> job search strategies</a:t>
                      </a:r>
                      <a:r>
                        <a:rPr lang="en-US" sz="1400" dirty="0">
                          <a:solidFill>
                            <a:srgbClr val="595959"/>
                          </a:solidFill>
                          <a:effectLst/>
                          <a:latin typeface="Arial"/>
                          <a:ea typeface="Calibri"/>
                          <a:cs typeface="Times New Roman"/>
                        </a:rPr>
                        <a:t> </a:t>
                      </a:r>
                    </a:p>
                    <a:p>
                      <a:pPr marL="0" marR="0">
                        <a:lnSpc>
                          <a:spcPct val="100000"/>
                        </a:lnSpc>
                        <a:spcBef>
                          <a:spcPts val="0"/>
                        </a:spcBef>
                        <a:spcAft>
                          <a:spcPts val="0"/>
                        </a:spcAft>
                      </a:pPr>
                      <a:endParaRPr lang="en-US" sz="900" dirty="0">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a:t>
                      </a:r>
                      <a:r>
                        <a:rPr lang="en-US" sz="1400" baseline="0" dirty="0">
                          <a:solidFill>
                            <a:srgbClr val="595959"/>
                          </a:solidFill>
                          <a:effectLst/>
                          <a:latin typeface="Arial"/>
                          <a:ea typeface="Calibri"/>
                          <a:cs typeface="Times New Roman"/>
                        </a:rPr>
                        <a:t>d knowledge of community services</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Increased employer knowledge</a:t>
                      </a:r>
                      <a:r>
                        <a:rPr lang="en-US" sz="1400" baseline="0" dirty="0">
                          <a:solidFill>
                            <a:srgbClr val="595959"/>
                          </a:solidFill>
                          <a:effectLst/>
                          <a:latin typeface="Arial"/>
                          <a:ea typeface="Calibri"/>
                          <a:cs typeface="Times New Roman"/>
                        </a:rPr>
                        <a:t> of hiring benefits</a:t>
                      </a: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a:t>
                      </a:r>
                      <a:r>
                        <a:rPr lang="en-US" sz="1400" baseline="0" dirty="0">
                          <a:solidFill>
                            <a:srgbClr val="595959"/>
                          </a:solidFill>
                          <a:effectLst/>
                          <a:latin typeface="Arial"/>
                          <a:ea typeface="Calibri"/>
                          <a:cs typeface="Times New Roman"/>
                        </a:rPr>
                        <a:t> in job placement</a:t>
                      </a:r>
                      <a:endParaRPr lang="en-US" sz="14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9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Increase</a:t>
                      </a:r>
                      <a:r>
                        <a:rPr lang="en-US" sz="1400" baseline="0" dirty="0">
                          <a:solidFill>
                            <a:srgbClr val="595959"/>
                          </a:solidFill>
                          <a:effectLst/>
                          <a:latin typeface="Arial"/>
                          <a:ea typeface="Calibri"/>
                          <a:cs typeface="Times New Roman"/>
                        </a:rPr>
                        <a:t>d capacity of families to manage transition from military to civilian work and family life</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Increased adoption of military-friendly practices by employers</a:t>
                      </a:r>
                      <a:endParaRPr lang="en-US" sz="1400" dirty="0">
                        <a:effectLst/>
                        <a:latin typeface="Calibri"/>
                        <a:ea typeface="Calibri"/>
                        <a:cs typeface="Times New Roman"/>
                      </a:endParaRPr>
                    </a:p>
                    <a:p>
                      <a:pPr marL="0" marR="0">
                        <a:lnSpc>
                          <a:spcPct val="100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solidFill>
                            <a:srgbClr val="595959"/>
                          </a:solidFill>
                          <a:effectLst/>
                          <a:latin typeface="Arial"/>
                          <a:ea typeface="Calibri"/>
                          <a:cs typeface="Times New Roman"/>
                        </a:rPr>
                        <a:t>Individuals</a:t>
                      </a:r>
                      <a:r>
                        <a:rPr lang="en-US" sz="1400" baseline="0" dirty="0">
                          <a:solidFill>
                            <a:srgbClr val="595959"/>
                          </a:solidFill>
                          <a:effectLst/>
                          <a:latin typeface="Arial"/>
                          <a:ea typeface="Calibri"/>
                          <a:cs typeface="Times New Roman"/>
                        </a:rPr>
                        <a:t> maintain stable employment</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Increased family well-being</a:t>
                      </a:r>
                    </a:p>
                    <a:p>
                      <a:pPr marL="0" marR="0">
                        <a:lnSpc>
                          <a:spcPct val="100000"/>
                        </a:lnSpc>
                        <a:spcBef>
                          <a:spcPts val="0"/>
                        </a:spcBef>
                        <a:spcAft>
                          <a:spcPts val="0"/>
                        </a:spcAft>
                      </a:pPr>
                      <a:endParaRPr lang="en-US" sz="900" baseline="0" dirty="0">
                        <a:solidFill>
                          <a:srgbClr val="595959"/>
                        </a:solidFill>
                        <a:effectLst/>
                        <a:latin typeface="Arial"/>
                        <a:ea typeface="Calibri"/>
                        <a:cs typeface="Times New Roman"/>
                      </a:endParaRPr>
                    </a:p>
                    <a:p>
                      <a:pPr marL="0" marR="0">
                        <a:lnSpc>
                          <a:spcPct val="100000"/>
                        </a:lnSpc>
                        <a:spcBef>
                          <a:spcPts val="0"/>
                        </a:spcBef>
                        <a:spcAft>
                          <a:spcPts val="0"/>
                        </a:spcAft>
                      </a:pPr>
                      <a:r>
                        <a:rPr lang="en-US" sz="1400" baseline="0" dirty="0">
                          <a:solidFill>
                            <a:srgbClr val="595959"/>
                          </a:solidFill>
                          <a:effectLst/>
                          <a:latin typeface="Arial"/>
                          <a:ea typeface="Calibri"/>
                          <a:cs typeface="Times New Roman"/>
                        </a:rPr>
                        <a:t>Employers routinely hire veterans and military spouses</a:t>
                      </a:r>
                      <a:endParaRPr lang="en-US" sz="14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6FE678F0-1048-359A-D146-9992587F2968}"/>
              </a:ext>
            </a:extLst>
          </p:cNvPr>
          <p:cNvSpPr txBox="1">
            <a:spLocks/>
          </p:cNvSpPr>
          <p:nvPr/>
        </p:nvSpPr>
        <p:spPr>
          <a:xfrm flipH="1">
            <a:off x="1082841" y="1056859"/>
            <a:ext cx="10422221" cy="419100"/>
          </a:xfrm>
          <a:prstGeom prst="rect">
            <a:avLst/>
          </a:prstGeom>
        </p:spPr>
        <p:txBody>
          <a:bodyPr>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                        Process                                                                     Outcomes</a:t>
            </a:r>
          </a:p>
        </p:txBody>
      </p:sp>
    </p:spTree>
    <p:extLst>
      <p:ext uri="{BB962C8B-B14F-4D97-AF65-F5344CB8AC3E}">
        <p14:creationId xmlns:p14="http://schemas.microsoft.com/office/powerpoint/2010/main" val="35588333"/>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955b5658-c4af-4367-aaf7-f4b787d2e46e">
      <UserInfo>
        <DisplayName>OIT Help Desk</DisplayName>
        <AccountId>106</AccountId>
        <AccountType/>
      </UserInfo>
      <UserInfo>
        <DisplayName>Lane, Paul</DisplayName>
        <AccountId>107</AccountId>
        <AccountType/>
      </UserInfo>
      <UserInfo>
        <DisplayName>Parker, Katherine</DisplayName>
        <AccountId>21</AccountId>
        <AccountType/>
      </UserInfo>
      <UserInfo>
        <DisplayName>Manco, Dina</DisplayName>
        <AccountId>6</AccountId>
        <AccountType/>
      </UserInfo>
    </SharedWithUsers>
    <_dlc_DocId xmlns="955b5658-c4af-4367-aaf7-f4b787d2e46e">25QQF44XQPZD-1066501208-724</_dlc_DocId>
    <_dlc_DocIdUrl xmlns="955b5658-c4af-4367-aaf7-f4b787d2e46e">
      <Url>https://cnsgov.sharepoint.com/sites/extranet/ResearchandEvaluation/_layouts/15/DocIdRedir.aspx?ID=25QQF44XQPZD-1066501208-724</Url>
      <Description>25QQF44XQPZD-1066501208-724</Description>
    </_dlc_DocIdUrl>
    <TaxCatchAll xmlns="61b39957-9d5e-4835-b5de-b3c922b7ec39" xsi:nil="true"/>
    <lcf76f155ced4ddcb4097134ff3c332f xmlns="58ab5f5f-f818-4e03-801e-aa8555ba86d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7E36F16966760408F08A15A1C922BF2" ma:contentTypeVersion="14" ma:contentTypeDescription="Create a new document." ma:contentTypeScope="" ma:versionID="596a86ba6aecab5c33eb29620e6b89ca">
  <xsd:schema xmlns:xsd="http://www.w3.org/2001/XMLSchema" xmlns:xs="http://www.w3.org/2001/XMLSchema" xmlns:p="http://schemas.microsoft.com/office/2006/metadata/properties" xmlns:ns2="955b5658-c4af-4367-aaf7-f4b787d2e46e" xmlns:ns3="58ab5f5f-f818-4e03-801e-aa8555ba86d7" xmlns:ns4="61b39957-9d5e-4835-b5de-b3c922b7ec39" targetNamespace="http://schemas.microsoft.com/office/2006/metadata/properties" ma:root="true" ma:fieldsID="e8002f699838e09395c3fb3007c88e33" ns2:_="" ns3:_="" ns4:_="">
    <xsd:import namespace="955b5658-c4af-4367-aaf7-f4b787d2e46e"/>
    <xsd:import namespace="58ab5f5f-f818-4e03-801e-aa8555ba86d7"/>
    <xsd:import namespace="61b39957-9d5e-4835-b5de-b3c922b7ec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2:SharedWithUsers" minOccurs="0"/>
                <xsd:element ref="ns2:SharedWithDetail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b5658-c4af-4367-aaf7-f4b787d2e4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ab5f5f-f818-4e03-801e-aa8555ba86d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27761d9-e01b-4aa1-be90-d0aca08ff79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b39957-9d5e-4835-b5de-b3c922b7ec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1e81100-0521-4337-adaf-e834af5e2469}" ma:internalName="TaxCatchAll" ma:showField="CatchAllData" ma:web="3c2fb4b1-7b7c-431c-aa37-1ef704a23f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2.xml><?xml version="1.0" encoding="utf-8"?>
<ds:datastoreItem xmlns:ds="http://schemas.openxmlformats.org/officeDocument/2006/customXml" ds:itemID="{44B5A7EE-618F-4E08-9840-26CD2F18675B}">
  <ds:schemaRefs>
    <ds:schemaRef ds:uri="http://schemas.microsoft.com/sharepoint/events"/>
  </ds:schemaRefs>
</ds:datastoreItem>
</file>

<file path=customXml/itemProps3.xml><?xml version="1.0" encoding="utf-8"?>
<ds:datastoreItem xmlns:ds="http://schemas.openxmlformats.org/officeDocument/2006/customXml" ds:itemID="{BEE9CF3D-C1D8-46D8-AE69-48DAE5AB17ED}">
  <ds:schemaRefs>
    <ds:schemaRef ds:uri="http://purl.org/dc/elements/1.1/"/>
    <ds:schemaRef ds:uri="58ab5f5f-f818-4e03-801e-aa8555ba86d7"/>
    <ds:schemaRef ds:uri="http://schemas.microsoft.com/office/2006/documentManagement/types"/>
    <ds:schemaRef ds:uri="955b5658-c4af-4367-aaf7-f4b787d2e46e"/>
    <ds:schemaRef ds:uri="61b39957-9d5e-4835-b5de-b3c922b7ec39"/>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740DA7F3-5472-482B-9643-66FD8975A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b5658-c4af-4367-aaf7-f4b787d2e46e"/>
    <ds:schemaRef ds:uri="58ab5f5f-f818-4e03-801e-aa8555ba86d7"/>
    <ds:schemaRef ds:uri="61b39957-9d5e-4835-b5de-b3c922b7e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2513</TotalTime>
  <Words>15351</Words>
  <Application>Microsoft Office PowerPoint</Application>
  <PresentationFormat>Widescreen</PresentationFormat>
  <Paragraphs>987</Paragraphs>
  <Slides>52</Slides>
  <Notes>50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Century Gothic</vt:lpstr>
      <vt:lpstr>Segoe UI</vt:lpstr>
      <vt:lpstr>Symbol</vt:lpstr>
      <vt:lpstr>Times New Roman</vt:lpstr>
      <vt:lpstr>COVER ALT </vt:lpstr>
      <vt:lpstr>ALT Interior Slide</vt:lpstr>
      <vt:lpstr>1_Interior Slide</vt:lpstr>
      <vt:lpstr>Basic Steps in Conducting an Evaluation</vt:lpstr>
      <vt:lpstr>Learning Objectives</vt:lpstr>
      <vt:lpstr>Overview of Presentation</vt:lpstr>
      <vt:lpstr>Evaluation Cycle—Four Phases</vt:lpstr>
      <vt:lpstr>Basic Steps for Conducting an Evaluation</vt:lpstr>
      <vt:lpstr>Planning Phase Steps</vt:lpstr>
      <vt:lpstr>Step 1: Build a Program Logic Model </vt:lpstr>
      <vt:lpstr>Step 1: Build a Program Logic Model </vt:lpstr>
      <vt:lpstr>Step 1: Example Logic Model </vt:lpstr>
      <vt:lpstr>Step 1: Build a Program Logic Model </vt:lpstr>
      <vt:lpstr>Step 1: Build a Program Logic Model </vt:lpstr>
      <vt:lpstr>Step 2: Define Purpose and Scope</vt:lpstr>
      <vt:lpstr>Step 2: Define Purpose and Scope</vt:lpstr>
      <vt:lpstr>Group Exercise: Develop Research Questions for a Veterans Job Readiness Program</vt:lpstr>
      <vt:lpstr>Step 3: Budget for an Evaluation</vt:lpstr>
      <vt:lpstr>Step 3: Budget for an evaluation</vt:lpstr>
      <vt:lpstr>Step 4: Select an Evaluator</vt:lpstr>
      <vt:lpstr>Step 4: Select an Evaluator</vt:lpstr>
      <vt:lpstr>Step 4: Select an Evaluator</vt:lpstr>
      <vt:lpstr>Step 4: Select an Evaluator</vt:lpstr>
      <vt:lpstr>Step 4: Select an Evaluator</vt:lpstr>
      <vt:lpstr>Development Step: Developing an Evaluation Plan</vt:lpstr>
      <vt:lpstr>What is an Evaluation Plan?</vt:lpstr>
      <vt:lpstr>Purpose of an Evaluation Plan</vt:lpstr>
      <vt:lpstr>Step 5: Develop an Evaluation Plan</vt:lpstr>
      <vt:lpstr>Step 5: Develop an Evaluation Plan</vt:lpstr>
      <vt:lpstr>Step 5: Develop an Evaluation Plan</vt:lpstr>
      <vt:lpstr>Step 5: Develop an Evaluation Plan</vt:lpstr>
      <vt:lpstr>Step 5: Develop an Evaluation Plan </vt:lpstr>
      <vt:lpstr>Step 5: Develop an evaluation plan </vt:lpstr>
      <vt:lpstr>Step 5: Develop an Evaluation Plan </vt:lpstr>
      <vt:lpstr>Step 5: Develop an Evaluation Plan </vt:lpstr>
      <vt:lpstr>Step 5: Develop an evaluation plan </vt:lpstr>
      <vt:lpstr>Implementation Steps: Collecting and Analyzing Data</vt:lpstr>
      <vt:lpstr>Step 6: Collect Data</vt:lpstr>
      <vt:lpstr>Step 6: Collect Data</vt:lpstr>
      <vt:lpstr>Step 7: Analyze Data</vt:lpstr>
      <vt:lpstr>Step 7: Example Data Collection and Analysis Crosswalk</vt:lpstr>
      <vt:lpstr>Step 7: Example Data Collection and Analysis Crosswalk</vt:lpstr>
      <vt:lpstr>Step 7: Analyze Data</vt:lpstr>
      <vt:lpstr>Action and Improvement Steps: Reporting and Utilizing Results</vt:lpstr>
      <vt:lpstr>Step 8: Communicate Findings</vt:lpstr>
      <vt:lpstr>Step 8: Communicate Findings</vt:lpstr>
      <vt:lpstr>Step 8: Communicate Findings</vt:lpstr>
      <vt:lpstr>Step 8: Communicate Findings</vt:lpstr>
      <vt:lpstr>Step 8: Communicate Findings</vt:lpstr>
      <vt:lpstr>Step 8: Communicate Findings</vt:lpstr>
      <vt:lpstr>Step 8: Communicate Findings</vt:lpstr>
      <vt:lpstr>Step 9: Apply Findings and Feedback for Program Improvement</vt:lpstr>
      <vt:lpstr>Resources on Evaluation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72</cp:revision>
  <dcterms:created xsi:type="dcterms:W3CDTF">2022-03-22T14:49:49Z</dcterms:created>
  <dcterms:modified xsi:type="dcterms:W3CDTF">2023-12-15T21:40:34Z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0x010100F7E36F16966760408F08A15A1C922BF2</vt:lpwstr>
  </property>
  <property fmtid="{D5CDD505-2E9C-101B-9397-08002B2CF9AE}" pid="3" name="_dlc_DocIdItemGuid">
    <vt:lpwstr>575aa335-3a55-40d2-9189-602222e8db30</vt:lpwstr>
  </property>
  <property fmtid="{D5CDD505-2E9C-101B-9397-08002B2CF9AE}" pid="4" name="MediaServiceImageTags">
    <vt:lpwstr/>
  </property>
</Properties>
</file>