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1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30.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31.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37.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6.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2.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notesSlides/notesSlide25.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28.xml" ContentType="application/vnd.openxmlformats-officedocument.presentationml.slideLayout+xml"/>
  <Override PartName="/ppt/notesSlides/notesSlide26.xml" ContentType="application/vnd.openxmlformats-officedocument.presentationml.notesSlide+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notesSlides/notesSlide27.xml" ContentType="application/vnd.openxmlformats-officedocument.presentationml.notesSlide+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3.xml" ContentType="application/vnd.openxmlformats-officedocument.theme+xml"/>
  <Override PartName="/ppt/diagrams/layout9.xml" ContentType="application/vnd.openxmlformats-officedocument.drawingml.diagramLayout+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drawing12.xml" ContentType="application/vnd.ms-office.drawingml.diagramDrawing+xml"/>
  <Override PartName="/ppt/commentAuthors.xml" ContentType="application/vnd.openxmlformats-officedocument.presentationml.commentAuthors+xml"/>
  <Override PartName="/ppt/diagrams/drawing7.xml" ContentType="application/vnd.ms-office.drawingml.diagramDrawing+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notesMasters/notesMaster1.xml" ContentType="application/vnd.openxmlformats-officedocument.presentationml.notesMaster+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11.xml" ContentType="application/vnd.openxmlformats-officedocument.drawingml.diagramLayout+xml"/>
  <Override PartName="/ppt/diagrams/colors8.xml" ContentType="application/vnd.openxmlformats-officedocument.drawingml.diagramColors+xml"/>
  <Override PartName="/ppt/diagrams/drawing8.xml" ContentType="application/vnd.ms-office.drawingml.diagramDrawing+xml"/>
  <Override PartName="/ppt/diagrams/drawing10.xml" ContentType="application/vnd.ms-office.drawingml.diagramDrawing+xml"/>
  <Override PartName="/ppt/theme/theme7.xml" ContentType="application/vnd.openxmlformats-officedocument.theme+xml"/>
  <Override PartName="/ppt/diagrams/colors6.xml" ContentType="application/vnd.openxmlformats-officedocument.drawingml.diagramColors+xml"/>
  <Override PartName="/ppt/diagrams/layout6.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6.xml" ContentType="application/vnd.openxmlformats-officedocument.drawingml.diagramStyle+xml"/>
  <Override PartName="/ppt/diagrams/layout4.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5.xml" ContentType="application/vnd.ms-office.drawingml.diagramDrawing+xml"/>
  <Override PartName="/ppt/theme/theme1.xml" ContentType="application/vnd.openxmlformats-officedocument.theme+xml"/>
  <Override PartName="/ppt/diagrams/drawing4.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Lst>
  <p:notesMasterIdLst>
    <p:notesMasterId r:id="rId41"/>
  </p:notesMasterIdLst>
  <p:handoutMasterIdLst>
    <p:handoutMasterId r:id="rId42"/>
  </p:handoutMasterIdLst>
  <p:sldIdLst>
    <p:sldId id="267" r:id="rId6"/>
    <p:sldId id="334" r:id="rId7"/>
    <p:sldId id="378" r:id="rId8"/>
    <p:sldId id="420" r:id="rId9"/>
    <p:sldId id="424" r:id="rId10"/>
    <p:sldId id="439" r:id="rId11"/>
    <p:sldId id="380" r:id="rId12"/>
    <p:sldId id="443" r:id="rId13"/>
    <p:sldId id="409" r:id="rId14"/>
    <p:sldId id="416" r:id="rId15"/>
    <p:sldId id="440" r:id="rId16"/>
    <p:sldId id="381" r:id="rId17"/>
    <p:sldId id="382" r:id="rId18"/>
    <p:sldId id="438" r:id="rId19"/>
    <p:sldId id="432" r:id="rId20"/>
    <p:sldId id="383" r:id="rId21"/>
    <p:sldId id="431" r:id="rId22"/>
    <p:sldId id="418" r:id="rId23"/>
    <p:sldId id="384" r:id="rId24"/>
    <p:sldId id="388" r:id="rId25"/>
    <p:sldId id="441" r:id="rId26"/>
    <p:sldId id="442" r:id="rId27"/>
    <p:sldId id="411" r:id="rId28"/>
    <p:sldId id="428" r:id="rId29"/>
    <p:sldId id="400" r:id="rId30"/>
    <p:sldId id="429" r:id="rId31"/>
    <p:sldId id="419" r:id="rId32"/>
    <p:sldId id="433" r:id="rId33"/>
    <p:sldId id="434" r:id="rId34"/>
    <p:sldId id="435" r:id="rId35"/>
    <p:sldId id="436" r:id="rId36"/>
    <p:sldId id="437" r:id="rId37"/>
    <p:sldId id="395" r:id="rId38"/>
    <p:sldId id="351" r:id="rId39"/>
    <p:sldId id="352"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49">
          <p15:clr>
            <a:srgbClr val="A4A3A4"/>
          </p15:clr>
        </p15:guide>
        <p15:guide id="2" pos="344">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C" initials="N" lastIdx="19" clrIdx="0"/>
  <p:cmAuthor id="1" name="Epstein, Diana" initials="DE" lastIdx="37" clrIdx="1"/>
  <p:cmAuthor id="2" name="Ganiel, Carla" initials="GC" lastIdx="36" clrIdx="2"/>
  <p:cmAuthor id="3" name="DiTommaso, Adrienne (Guest)" initials="DA(" lastIdx="25" clrIdx="3"/>
  <p:cmAuthor id="4" name="Epstein, Diana" initials="ED" lastIdx="89" clrIdx="4">
    <p:extLst/>
  </p:cmAuthor>
  <p:cmAuthor id="5" name="Robles, Andrea" initials="RA" lastIdx="53" clrIdx="5">
    <p:extLst/>
  </p:cmAuthor>
  <p:cmAuthor id="6" name="DiTommaso, Adrienne" initials="DA" lastIdx="37"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623"/>
    <a:srgbClr val="5B9BD5"/>
    <a:srgbClr val="FCCF4A"/>
    <a:srgbClr val="095BAB"/>
    <a:srgbClr val="BBDDF7"/>
    <a:srgbClr val="74BCF0"/>
    <a:srgbClr val="A84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3" autoAdjust="0"/>
    <p:restoredTop sz="61740" autoAdjust="0"/>
  </p:normalViewPr>
  <p:slideViewPr>
    <p:cSldViewPr snapToGrid="0">
      <p:cViewPr varScale="1">
        <p:scale>
          <a:sx n="51" d="100"/>
          <a:sy n="51" d="100"/>
        </p:scale>
        <p:origin x="-1963" y="-86"/>
      </p:cViewPr>
      <p:guideLst>
        <p:guide orient="horz" pos="4249"/>
        <p:guide pos="344"/>
      </p:guideLst>
    </p:cSldViewPr>
  </p:slideViewPr>
  <p:outlineViewPr>
    <p:cViewPr>
      <p:scale>
        <a:sx n="33" d="100"/>
        <a:sy n="33" d="100"/>
      </p:scale>
      <p:origin x="0" y="9582"/>
    </p:cViewPr>
  </p:outlineViewPr>
  <p:notesTextViewPr>
    <p:cViewPr>
      <p:scale>
        <a:sx n="125" d="100"/>
        <a:sy n="125" d="100"/>
      </p:scale>
      <p:origin x="0" y="0"/>
    </p:cViewPr>
  </p:notesTextViewPr>
  <p:sorterViewPr>
    <p:cViewPr>
      <p:scale>
        <a:sx n="100" d="100"/>
        <a:sy n="100" d="100"/>
      </p:scale>
      <p:origin x="0" y="582"/>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F50E6-6BFC-43C9-A4AF-2FFB94EFE0BA}" type="doc">
      <dgm:prSet loTypeId="urn:microsoft.com/office/officeart/2005/8/layout/cycle2" loCatId="cycle" qsTypeId="urn:microsoft.com/office/officeart/2005/8/quickstyle/3d2" qsCatId="3D" csTypeId="urn:microsoft.com/office/officeart/2005/8/colors/colorful1" csCatId="colorful" phldr="1"/>
      <dgm:spPr/>
      <dgm:t>
        <a:bodyPr/>
        <a:lstStyle/>
        <a:p>
          <a:endParaRPr lang="en-US"/>
        </a:p>
      </dgm:t>
    </dgm:pt>
    <dgm:pt modelId="{6D13C77E-7B89-4AD0-9FAF-82E628AA1586}">
      <dgm:prSet phldrT="[Text]" custT="1"/>
      <dgm:spPr>
        <a:xfrm>
          <a:off x="3342693" y="588156"/>
          <a:ext cx="1450969" cy="1276754"/>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smtClean="0">
              <a:ln>
                <a:noFill/>
              </a:ln>
              <a:solidFill>
                <a:sysClr val="window" lastClr="FFFFFF"/>
              </a:solidFill>
              <a:latin typeface="Calibri" panose="020F0502020204030204"/>
              <a:ea typeface="+mn-ea"/>
              <a:cs typeface="+mn-cs"/>
            </a:rPr>
            <a:t>Planning</a:t>
          </a:r>
          <a:endParaRPr lang="en-US" sz="1400" b="1" dirty="0">
            <a:ln>
              <a:noFill/>
            </a:ln>
            <a:solidFill>
              <a:sysClr val="window" lastClr="FFFFFF"/>
            </a:solidFill>
            <a:latin typeface="Calibri" panose="020F0502020204030204"/>
            <a:ea typeface="+mn-ea"/>
            <a:cs typeface="+mn-cs"/>
          </a:endParaRPr>
        </a:p>
      </dgm:t>
    </dgm:pt>
    <dgm:pt modelId="{F57BA9F4-95A1-483F-BBDF-F58CFACB53A6}" type="parTrans" cxnId="{B0002F60-2183-4638-9180-AAC5ABD393EF}">
      <dgm:prSet/>
      <dgm:spPr/>
      <dgm:t>
        <a:bodyPr/>
        <a:lstStyle/>
        <a:p>
          <a:endParaRPr lang="en-US"/>
        </a:p>
      </dgm:t>
    </dgm:pt>
    <dgm:pt modelId="{FE9E5FFC-CE83-4319-8DF3-54A8654713D6}" type="sibTrans" cxnId="{B0002F60-2183-4638-9180-AAC5ABD393EF}">
      <dgm:prSet/>
      <dgm:spPr>
        <a:xfrm rot="2565064">
          <a:off x="4676389" y="1694370"/>
          <a:ext cx="419828" cy="585341"/>
        </a:xfrm>
        <a:prstGeom prst="rightArrow">
          <a:avLst>
            <a:gd name="adj1" fmla="val 60000"/>
            <a:gd name="adj2" fmla="val 50000"/>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Calibri" panose="020F0502020204030204"/>
            <a:ea typeface="+mn-ea"/>
            <a:cs typeface="+mn-cs"/>
          </a:endParaRPr>
        </a:p>
      </dgm:t>
    </dgm:pt>
    <dgm:pt modelId="{97087901-56C7-481B-A9EE-D23D3669E072}">
      <dgm:prSet phldrT="[Text]" custT="1"/>
      <dgm:spPr>
        <a:xfrm>
          <a:off x="4919453" y="1939562"/>
          <a:ext cx="1754965" cy="1770157"/>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300" b="1" dirty="0" smtClean="0">
              <a:ln>
                <a:noFill/>
              </a:ln>
              <a:solidFill>
                <a:sysClr val="window" lastClr="FFFFFF"/>
              </a:solidFill>
              <a:latin typeface="Calibri" panose="020F0502020204030204"/>
              <a:ea typeface="+mn-ea"/>
              <a:cs typeface="+mn-cs"/>
            </a:rPr>
            <a:t>Implementation</a:t>
          </a:r>
          <a:endParaRPr lang="en-US" sz="1300" b="1" dirty="0">
            <a:ln>
              <a:noFill/>
            </a:ln>
            <a:solidFill>
              <a:sysClr val="window" lastClr="FFFFFF"/>
            </a:solidFill>
            <a:latin typeface="Calibri" panose="020F0502020204030204"/>
            <a:ea typeface="+mn-ea"/>
            <a:cs typeface="+mn-cs"/>
          </a:endParaRPr>
        </a:p>
      </dgm:t>
    </dgm:pt>
    <dgm:pt modelId="{0D3E28AA-C003-49E0-9DEA-B9515D3C3D7E}" type="parTrans" cxnId="{A4E3EDFA-27D1-4739-AC6B-F08D9C0F90C9}">
      <dgm:prSet/>
      <dgm:spPr/>
      <dgm:t>
        <a:bodyPr/>
        <a:lstStyle/>
        <a:p>
          <a:endParaRPr lang="en-US"/>
        </a:p>
      </dgm:t>
    </dgm:pt>
    <dgm:pt modelId="{8496E746-97A8-4E3F-8436-5ED2DD3157A2}" type="sibTrans" cxnId="{A4E3EDFA-27D1-4739-AC6B-F08D9C0F90C9}">
      <dgm:prSet/>
      <dgm:spPr>
        <a:xfrm rot="8185554">
          <a:off x="4811147" y="3617387"/>
          <a:ext cx="462121" cy="585341"/>
        </a:xfrm>
        <a:prstGeom prst="rightArrow">
          <a:avLst>
            <a:gd name="adj1" fmla="val 60000"/>
            <a:gd name="adj2" fmla="val 50000"/>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Calibri" panose="020F0502020204030204"/>
            <a:ea typeface="+mn-ea"/>
            <a:cs typeface="+mn-cs"/>
          </a:endParaRPr>
        </a:p>
      </dgm:t>
    </dgm:pt>
    <dgm:pt modelId="{F13B89ED-592B-40A1-92AC-C8B5056D8BA1}">
      <dgm:prSet phldrT="[Text]" custT="1"/>
      <dgm:spPr>
        <a:xfrm>
          <a:off x="3398680" y="3870189"/>
          <a:ext cx="1339000" cy="1198466"/>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smtClean="0">
              <a:ln>
                <a:noFill/>
              </a:ln>
              <a:solidFill>
                <a:sysClr val="window" lastClr="FFFFFF"/>
              </a:solidFill>
              <a:latin typeface="Calibri" panose="020F0502020204030204"/>
              <a:ea typeface="+mn-ea"/>
              <a:cs typeface="+mn-cs"/>
            </a:rPr>
            <a:t>Analysis and Reporting</a:t>
          </a:r>
          <a:endParaRPr lang="en-US" sz="1400" b="1" dirty="0">
            <a:ln>
              <a:noFill/>
            </a:ln>
            <a:solidFill>
              <a:sysClr val="window" lastClr="FFFFFF"/>
            </a:solidFill>
            <a:latin typeface="Calibri" panose="020F0502020204030204"/>
            <a:ea typeface="+mn-ea"/>
            <a:cs typeface="+mn-cs"/>
          </a:endParaRPr>
        </a:p>
      </dgm:t>
    </dgm:pt>
    <dgm:pt modelId="{D25E3524-2705-43BD-AE84-8A3472FE83D7}" type="parTrans" cxnId="{B87AF13A-D108-4518-A071-E99A8C0A6541}">
      <dgm:prSet/>
      <dgm:spPr/>
      <dgm:t>
        <a:bodyPr/>
        <a:lstStyle/>
        <a:p>
          <a:endParaRPr lang="en-US"/>
        </a:p>
      </dgm:t>
    </dgm:pt>
    <dgm:pt modelId="{F484F08D-BAC2-44B2-A459-A61D2D0845D2}" type="sibTrans" cxnId="{B87AF13A-D108-4518-A071-E99A8C0A6541}">
      <dgm:prSet/>
      <dgm:spPr>
        <a:xfrm rot="13372925">
          <a:off x="2771478" y="3553340"/>
          <a:ext cx="503039" cy="585341"/>
        </a:xfrm>
        <a:prstGeom prst="rightArrow">
          <a:avLst>
            <a:gd name="adj1" fmla="val 60000"/>
            <a:gd name="adj2" fmla="val 50000"/>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Calibri" panose="020F0502020204030204"/>
            <a:ea typeface="+mn-ea"/>
            <a:cs typeface="+mn-cs"/>
          </a:endParaRPr>
        </a:p>
      </dgm:t>
    </dgm:pt>
    <dgm:pt modelId="{6018E95A-0179-4733-82A4-C7EC8500EEE7}">
      <dgm:prSet phldrT="[Text]" custT="1"/>
      <dgm:spPr>
        <a:xfrm>
          <a:off x="1629989" y="2151516"/>
          <a:ext cx="1474833" cy="1476880"/>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smtClean="0">
              <a:ln>
                <a:noFill/>
              </a:ln>
              <a:solidFill>
                <a:sysClr val="window" lastClr="FFFFFF"/>
              </a:solidFill>
              <a:latin typeface="Calibri" panose="020F0502020204030204"/>
              <a:ea typeface="+mn-ea"/>
              <a:cs typeface="+mn-cs"/>
            </a:rPr>
            <a:t>Action and Improvement</a:t>
          </a:r>
          <a:endParaRPr lang="en-US" sz="1400" b="1" dirty="0">
            <a:ln>
              <a:noFill/>
            </a:ln>
            <a:solidFill>
              <a:sysClr val="window" lastClr="FFFFFF"/>
            </a:solidFill>
            <a:latin typeface="Calibri" panose="020F0502020204030204"/>
            <a:ea typeface="+mn-ea"/>
            <a:cs typeface="+mn-cs"/>
          </a:endParaRPr>
        </a:p>
      </dgm:t>
    </dgm:pt>
    <dgm:pt modelId="{3AE5D309-312A-4707-815F-7B60E51771CC}" type="parTrans" cxnId="{324520A7-F4BD-41DB-ACDC-10A080497F82}">
      <dgm:prSet/>
      <dgm:spPr/>
      <dgm:t>
        <a:bodyPr/>
        <a:lstStyle/>
        <a:p>
          <a:endParaRPr lang="en-US"/>
        </a:p>
      </dgm:t>
    </dgm:pt>
    <dgm:pt modelId="{ED5AC423-C92C-4BED-8FF9-444D93B55893}" type="sibTrans" cxnId="{324520A7-F4BD-41DB-ACDC-10A080497F82}">
      <dgm:prSet/>
      <dgm:spPr>
        <a:xfrm rot="18938163">
          <a:off x="2977203" y="1708323"/>
          <a:ext cx="510043" cy="585341"/>
        </a:xfrm>
        <a:prstGeom prst="rightArrow">
          <a:avLst>
            <a:gd name="adj1" fmla="val 60000"/>
            <a:gd name="adj2" fmla="val 50000"/>
          </a:avLst>
        </a:prstGeom>
        <a:solidFill>
          <a:srgbClr val="4472C4">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Calibri" panose="020F0502020204030204"/>
            <a:ea typeface="+mn-ea"/>
            <a:cs typeface="+mn-cs"/>
          </a:endParaRPr>
        </a:p>
      </dgm:t>
    </dgm:pt>
    <dgm:pt modelId="{67160615-BED7-4E7F-9AD8-3144FD5AB039}" type="pres">
      <dgm:prSet presAssocID="{91EF50E6-6BFC-43C9-A4AF-2FFB94EFE0BA}" presName="cycle" presStyleCnt="0">
        <dgm:presLayoutVars>
          <dgm:dir/>
          <dgm:resizeHandles val="exact"/>
        </dgm:presLayoutVars>
      </dgm:prSet>
      <dgm:spPr/>
      <dgm:t>
        <a:bodyPr/>
        <a:lstStyle/>
        <a:p>
          <a:endParaRPr lang="en-US"/>
        </a:p>
      </dgm:t>
    </dgm:pt>
    <dgm:pt modelId="{BCABB0FF-C0E0-4F03-92EE-20DB53001774}" type="pres">
      <dgm:prSet presAssocID="{6D13C77E-7B89-4AD0-9FAF-82E628AA1586}" presName="node" presStyleLbl="node1" presStyleIdx="0" presStyleCnt="4" custScaleX="83661" custScaleY="73616" custRadScaleRad="87835" custRadScaleInc="735">
        <dgm:presLayoutVars>
          <dgm:bulletEnabled val="1"/>
        </dgm:presLayoutVars>
      </dgm:prSet>
      <dgm:spPr/>
      <dgm:t>
        <a:bodyPr/>
        <a:lstStyle/>
        <a:p>
          <a:endParaRPr lang="en-US"/>
        </a:p>
      </dgm:t>
    </dgm:pt>
    <dgm:pt modelId="{6AD6E21D-05CB-42D6-8F9E-60247543AF3A}" type="pres">
      <dgm:prSet presAssocID="{FE9E5FFC-CE83-4319-8DF3-54A8654713D6}" presName="sibTrans" presStyleLbl="sibTrans2D1" presStyleIdx="0" presStyleCnt="4" custLinFactNeighborX="8533" custLinFactNeighborY="6377"/>
      <dgm:spPr/>
      <dgm:t>
        <a:bodyPr/>
        <a:lstStyle/>
        <a:p>
          <a:endParaRPr lang="en-US"/>
        </a:p>
      </dgm:t>
    </dgm:pt>
    <dgm:pt modelId="{A4608F58-D49A-4549-A7F2-0F192766ECE6}" type="pres">
      <dgm:prSet presAssocID="{FE9E5FFC-CE83-4319-8DF3-54A8654713D6}" presName="connectorText" presStyleLbl="sibTrans2D1" presStyleIdx="0" presStyleCnt="4"/>
      <dgm:spPr/>
      <dgm:t>
        <a:bodyPr/>
        <a:lstStyle/>
        <a:p>
          <a:endParaRPr lang="en-US"/>
        </a:p>
      </dgm:t>
    </dgm:pt>
    <dgm:pt modelId="{1132CBE2-5928-43DA-A6CF-5E0FFAA51B66}" type="pres">
      <dgm:prSet presAssocID="{97087901-56C7-481B-A9EE-D23D3669E072}" presName="node" presStyleLbl="node1" presStyleIdx="1" presStyleCnt="4" custScaleX="98596" custScaleY="78296" custRadScaleRad="94430" custRadScaleInc="-1367">
        <dgm:presLayoutVars>
          <dgm:bulletEnabled val="1"/>
        </dgm:presLayoutVars>
      </dgm:prSet>
      <dgm:spPr/>
      <dgm:t>
        <a:bodyPr/>
        <a:lstStyle/>
        <a:p>
          <a:endParaRPr lang="en-US"/>
        </a:p>
      </dgm:t>
    </dgm:pt>
    <dgm:pt modelId="{D22E6981-3419-4C9F-A2C4-D66B754A0968}" type="pres">
      <dgm:prSet presAssocID="{8496E746-97A8-4E3F-8436-5ED2DD3157A2}" presName="sibTrans" presStyleLbl="sibTrans2D1" presStyleIdx="1" presStyleCnt="4" custLinFactNeighborX="41107" custLinFactNeighborY="31881"/>
      <dgm:spPr/>
      <dgm:t>
        <a:bodyPr/>
        <a:lstStyle/>
        <a:p>
          <a:endParaRPr lang="en-US"/>
        </a:p>
      </dgm:t>
    </dgm:pt>
    <dgm:pt modelId="{21D4829D-3909-49D0-89EF-73754C3162DF}" type="pres">
      <dgm:prSet presAssocID="{8496E746-97A8-4E3F-8436-5ED2DD3157A2}" presName="connectorText" presStyleLbl="sibTrans2D1" presStyleIdx="1" presStyleCnt="4"/>
      <dgm:spPr/>
      <dgm:t>
        <a:bodyPr/>
        <a:lstStyle/>
        <a:p>
          <a:endParaRPr lang="en-US"/>
        </a:p>
      </dgm:t>
    </dgm:pt>
    <dgm:pt modelId="{3D0624F7-1A9F-4C39-947F-9838E18C283B}" type="pres">
      <dgm:prSet presAssocID="{F13B89ED-592B-40A1-92AC-C8B5056D8BA1}" presName="node" presStyleLbl="node1" presStyleIdx="2" presStyleCnt="4" custScaleX="77205" custScaleY="77129" custRadScaleRad="86331" custRadScaleInc="-9638">
        <dgm:presLayoutVars>
          <dgm:bulletEnabled val="1"/>
        </dgm:presLayoutVars>
      </dgm:prSet>
      <dgm:spPr/>
      <dgm:t>
        <a:bodyPr/>
        <a:lstStyle/>
        <a:p>
          <a:endParaRPr lang="en-US"/>
        </a:p>
      </dgm:t>
    </dgm:pt>
    <dgm:pt modelId="{C9B91D53-1B98-4914-8554-29352FAE4B99}" type="pres">
      <dgm:prSet presAssocID="{F484F08D-BAC2-44B2-A459-A61D2D0845D2}" presName="sibTrans" presStyleLbl="sibTrans2D1" presStyleIdx="2" presStyleCnt="4" custLinFactNeighborX="-48361" custLinFactNeighborY="20723"/>
      <dgm:spPr/>
      <dgm:t>
        <a:bodyPr/>
        <a:lstStyle/>
        <a:p>
          <a:endParaRPr lang="en-US"/>
        </a:p>
      </dgm:t>
    </dgm:pt>
    <dgm:pt modelId="{13EA0A69-C929-468E-BD9A-F93205856EB8}" type="pres">
      <dgm:prSet presAssocID="{F484F08D-BAC2-44B2-A459-A61D2D0845D2}" presName="connectorText" presStyleLbl="sibTrans2D1" presStyleIdx="2" presStyleCnt="4"/>
      <dgm:spPr/>
      <dgm:t>
        <a:bodyPr/>
        <a:lstStyle/>
        <a:p>
          <a:endParaRPr lang="en-US"/>
        </a:p>
      </dgm:t>
    </dgm:pt>
    <dgm:pt modelId="{026FC463-0FF3-4F39-A353-967D63BF33FA}" type="pres">
      <dgm:prSet presAssocID="{6018E95A-0179-4733-82A4-C7EC8500EEE7}" presName="node" presStyleLbl="node1" presStyleIdx="3" presStyleCnt="4" custScaleX="85037" custScaleY="85155" custRadScaleRad="91925" custRadScaleInc="-3511">
        <dgm:presLayoutVars>
          <dgm:bulletEnabled val="1"/>
        </dgm:presLayoutVars>
      </dgm:prSet>
      <dgm:spPr/>
      <dgm:t>
        <a:bodyPr/>
        <a:lstStyle/>
        <a:p>
          <a:endParaRPr lang="en-US"/>
        </a:p>
      </dgm:t>
    </dgm:pt>
    <dgm:pt modelId="{B733D021-0C62-4DDD-B3B1-AE45866EF895}" type="pres">
      <dgm:prSet presAssocID="{ED5AC423-C92C-4BED-8FF9-444D93B55893}" presName="sibTrans" presStyleLbl="sibTrans2D1" presStyleIdx="3" presStyleCnt="4" custLinFactNeighborX="705" custLinFactNeighborY="-7970"/>
      <dgm:spPr/>
      <dgm:t>
        <a:bodyPr/>
        <a:lstStyle/>
        <a:p>
          <a:endParaRPr lang="en-US"/>
        </a:p>
      </dgm:t>
    </dgm:pt>
    <dgm:pt modelId="{237C9778-B0BD-4812-BD23-346F0758818D}" type="pres">
      <dgm:prSet presAssocID="{ED5AC423-C92C-4BED-8FF9-444D93B55893}" presName="connectorText" presStyleLbl="sibTrans2D1" presStyleIdx="3" presStyleCnt="4"/>
      <dgm:spPr/>
      <dgm:t>
        <a:bodyPr/>
        <a:lstStyle/>
        <a:p>
          <a:endParaRPr lang="en-US"/>
        </a:p>
      </dgm:t>
    </dgm:pt>
  </dgm:ptLst>
  <dgm:cxnLst>
    <dgm:cxn modelId="{B0002F60-2183-4638-9180-AAC5ABD393EF}" srcId="{91EF50E6-6BFC-43C9-A4AF-2FFB94EFE0BA}" destId="{6D13C77E-7B89-4AD0-9FAF-82E628AA1586}" srcOrd="0" destOrd="0" parTransId="{F57BA9F4-95A1-483F-BBDF-F58CFACB53A6}" sibTransId="{FE9E5FFC-CE83-4319-8DF3-54A8654713D6}"/>
    <dgm:cxn modelId="{15C303EC-1701-4BA7-83D7-6E02E3479BA9}" type="presOf" srcId="{FE9E5FFC-CE83-4319-8DF3-54A8654713D6}" destId="{6AD6E21D-05CB-42D6-8F9E-60247543AF3A}" srcOrd="0" destOrd="0" presId="urn:microsoft.com/office/officeart/2005/8/layout/cycle2"/>
    <dgm:cxn modelId="{A3767ABA-A7EC-4C6A-8C20-74FE595A6A27}" type="presOf" srcId="{ED5AC423-C92C-4BED-8FF9-444D93B55893}" destId="{B733D021-0C62-4DDD-B3B1-AE45866EF895}" srcOrd="0" destOrd="0" presId="urn:microsoft.com/office/officeart/2005/8/layout/cycle2"/>
    <dgm:cxn modelId="{BB02DA0D-697F-4935-ADAC-2E47F44AC3D0}" type="presOf" srcId="{F484F08D-BAC2-44B2-A459-A61D2D0845D2}" destId="{13EA0A69-C929-468E-BD9A-F93205856EB8}" srcOrd="1" destOrd="0" presId="urn:microsoft.com/office/officeart/2005/8/layout/cycle2"/>
    <dgm:cxn modelId="{AFEC988A-4518-40EB-AAB4-45D748862F3E}" type="presOf" srcId="{8496E746-97A8-4E3F-8436-5ED2DD3157A2}" destId="{21D4829D-3909-49D0-89EF-73754C3162DF}" srcOrd="1" destOrd="0" presId="urn:microsoft.com/office/officeart/2005/8/layout/cycle2"/>
    <dgm:cxn modelId="{16BF2F39-125C-477C-90FB-7600A6BCF2F9}" type="presOf" srcId="{8496E746-97A8-4E3F-8436-5ED2DD3157A2}" destId="{D22E6981-3419-4C9F-A2C4-D66B754A0968}" srcOrd="0" destOrd="0" presId="urn:microsoft.com/office/officeart/2005/8/layout/cycle2"/>
    <dgm:cxn modelId="{324520A7-F4BD-41DB-ACDC-10A080497F82}" srcId="{91EF50E6-6BFC-43C9-A4AF-2FFB94EFE0BA}" destId="{6018E95A-0179-4733-82A4-C7EC8500EEE7}" srcOrd="3" destOrd="0" parTransId="{3AE5D309-312A-4707-815F-7B60E51771CC}" sibTransId="{ED5AC423-C92C-4BED-8FF9-444D93B55893}"/>
    <dgm:cxn modelId="{8B69E489-CFBC-460D-A875-EF0D724E3765}" type="presOf" srcId="{6018E95A-0179-4733-82A4-C7EC8500EEE7}" destId="{026FC463-0FF3-4F39-A353-967D63BF33FA}" srcOrd="0" destOrd="0" presId="urn:microsoft.com/office/officeart/2005/8/layout/cycle2"/>
    <dgm:cxn modelId="{9AECE7B2-D4E8-4310-8DCD-86252F090350}" type="presOf" srcId="{FE9E5FFC-CE83-4319-8DF3-54A8654713D6}" destId="{A4608F58-D49A-4549-A7F2-0F192766ECE6}" srcOrd="1" destOrd="0" presId="urn:microsoft.com/office/officeart/2005/8/layout/cycle2"/>
    <dgm:cxn modelId="{A4E3EDFA-27D1-4739-AC6B-F08D9C0F90C9}" srcId="{91EF50E6-6BFC-43C9-A4AF-2FFB94EFE0BA}" destId="{97087901-56C7-481B-A9EE-D23D3669E072}" srcOrd="1" destOrd="0" parTransId="{0D3E28AA-C003-49E0-9DEA-B9515D3C3D7E}" sibTransId="{8496E746-97A8-4E3F-8436-5ED2DD3157A2}"/>
    <dgm:cxn modelId="{04FFDBDC-D2AC-49A6-9972-82EB81F00E91}" type="presOf" srcId="{F484F08D-BAC2-44B2-A459-A61D2D0845D2}" destId="{C9B91D53-1B98-4914-8554-29352FAE4B99}" srcOrd="0" destOrd="0" presId="urn:microsoft.com/office/officeart/2005/8/layout/cycle2"/>
    <dgm:cxn modelId="{5E9A728D-8570-47D1-83FB-6E3FE6FF7714}" type="presOf" srcId="{91EF50E6-6BFC-43C9-A4AF-2FFB94EFE0BA}" destId="{67160615-BED7-4E7F-9AD8-3144FD5AB039}" srcOrd="0" destOrd="0" presId="urn:microsoft.com/office/officeart/2005/8/layout/cycle2"/>
    <dgm:cxn modelId="{B87AF13A-D108-4518-A071-E99A8C0A6541}" srcId="{91EF50E6-6BFC-43C9-A4AF-2FFB94EFE0BA}" destId="{F13B89ED-592B-40A1-92AC-C8B5056D8BA1}" srcOrd="2" destOrd="0" parTransId="{D25E3524-2705-43BD-AE84-8A3472FE83D7}" sibTransId="{F484F08D-BAC2-44B2-A459-A61D2D0845D2}"/>
    <dgm:cxn modelId="{CC98446E-75BE-47A9-9C63-9867F3D31F08}" type="presOf" srcId="{ED5AC423-C92C-4BED-8FF9-444D93B55893}" destId="{237C9778-B0BD-4812-BD23-346F0758818D}" srcOrd="1" destOrd="0" presId="urn:microsoft.com/office/officeart/2005/8/layout/cycle2"/>
    <dgm:cxn modelId="{BAE7544F-67BC-479C-B304-0C9700DF1068}" type="presOf" srcId="{97087901-56C7-481B-A9EE-D23D3669E072}" destId="{1132CBE2-5928-43DA-A6CF-5E0FFAA51B66}" srcOrd="0" destOrd="0" presId="urn:microsoft.com/office/officeart/2005/8/layout/cycle2"/>
    <dgm:cxn modelId="{B7C903B1-F47E-41D1-90B7-EEE4284204CF}" type="presOf" srcId="{6D13C77E-7B89-4AD0-9FAF-82E628AA1586}" destId="{BCABB0FF-C0E0-4F03-92EE-20DB53001774}" srcOrd="0" destOrd="0" presId="urn:microsoft.com/office/officeart/2005/8/layout/cycle2"/>
    <dgm:cxn modelId="{5F08CD42-A874-4D48-A7C1-3938CC5A521F}" type="presOf" srcId="{F13B89ED-592B-40A1-92AC-C8B5056D8BA1}" destId="{3D0624F7-1A9F-4C39-947F-9838E18C283B}" srcOrd="0" destOrd="0" presId="urn:microsoft.com/office/officeart/2005/8/layout/cycle2"/>
    <dgm:cxn modelId="{416FC3C6-F755-4EE0-8D1A-D2825DD74EED}" type="presParOf" srcId="{67160615-BED7-4E7F-9AD8-3144FD5AB039}" destId="{BCABB0FF-C0E0-4F03-92EE-20DB53001774}" srcOrd="0" destOrd="0" presId="urn:microsoft.com/office/officeart/2005/8/layout/cycle2"/>
    <dgm:cxn modelId="{8366BB84-C11B-44B3-B350-0963AF84480A}" type="presParOf" srcId="{67160615-BED7-4E7F-9AD8-3144FD5AB039}" destId="{6AD6E21D-05CB-42D6-8F9E-60247543AF3A}" srcOrd="1" destOrd="0" presId="urn:microsoft.com/office/officeart/2005/8/layout/cycle2"/>
    <dgm:cxn modelId="{7A773098-7881-46DC-8C4D-3BAFF00533D8}" type="presParOf" srcId="{6AD6E21D-05CB-42D6-8F9E-60247543AF3A}" destId="{A4608F58-D49A-4549-A7F2-0F192766ECE6}" srcOrd="0" destOrd="0" presId="urn:microsoft.com/office/officeart/2005/8/layout/cycle2"/>
    <dgm:cxn modelId="{8F899501-DF08-4B81-9FBB-7E1AF5A2705A}" type="presParOf" srcId="{67160615-BED7-4E7F-9AD8-3144FD5AB039}" destId="{1132CBE2-5928-43DA-A6CF-5E0FFAA51B66}" srcOrd="2" destOrd="0" presId="urn:microsoft.com/office/officeart/2005/8/layout/cycle2"/>
    <dgm:cxn modelId="{A7766942-3247-4450-A0BD-3C1975234331}" type="presParOf" srcId="{67160615-BED7-4E7F-9AD8-3144FD5AB039}" destId="{D22E6981-3419-4C9F-A2C4-D66B754A0968}" srcOrd="3" destOrd="0" presId="urn:microsoft.com/office/officeart/2005/8/layout/cycle2"/>
    <dgm:cxn modelId="{6F18458E-7FCD-4FB5-9544-8D109085A007}" type="presParOf" srcId="{D22E6981-3419-4C9F-A2C4-D66B754A0968}" destId="{21D4829D-3909-49D0-89EF-73754C3162DF}" srcOrd="0" destOrd="0" presId="urn:microsoft.com/office/officeart/2005/8/layout/cycle2"/>
    <dgm:cxn modelId="{63A02C6F-7FAB-4CE1-A3D2-ACBD01916067}" type="presParOf" srcId="{67160615-BED7-4E7F-9AD8-3144FD5AB039}" destId="{3D0624F7-1A9F-4C39-947F-9838E18C283B}" srcOrd="4" destOrd="0" presId="urn:microsoft.com/office/officeart/2005/8/layout/cycle2"/>
    <dgm:cxn modelId="{DA432256-2820-469A-B5E3-736A1DE759C4}" type="presParOf" srcId="{67160615-BED7-4E7F-9AD8-3144FD5AB039}" destId="{C9B91D53-1B98-4914-8554-29352FAE4B99}" srcOrd="5" destOrd="0" presId="urn:microsoft.com/office/officeart/2005/8/layout/cycle2"/>
    <dgm:cxn modelId="{157E52E2-12F7-4E14-938F-67252A707B37}" type="presParOf" srcId="{C9B91D53-1B98-4914-8554-29352FAE4B99}" destId="{13EA0A69-C929-468E-BD9A-F93205856EB8}" srcOrd="0" destOrd="0" presId="urn:microsoft.com/office/officeart/2005/8/layout/cycle2"/>
    <dgm:cxn modelId="{31251866-8FC4-421B-9997-79F41A5C00BA}" type="presParOf" srcId="{67160615-BED7-4E7F-9AD8-3144FD5AB039}" destId="{026FC463-0FF3-4F39-A353-967D63BF33FA}" srcOrd="6" destOrd="0" presId="urn:microsoft.com/office/officeart/2005/8/layout/cycle2"/>
    <dgm:cxn modelId="{CFA26A5A-8352-43DC-98BE-187CBF8F252E}" type="presParOf" srcId="{67160615-BED7-4E7F-9AD8-3144FD5AB039}" destId="{B733D021-0C62-4DDD-B3B1-AE45866EF895}" srcOrd="7" destOrd="0" presId="urn:microsoft.com/office/officeart/2005/8/layout/cycle2"/>
    <dgm:cxn modelId="{9C0E6E25-62FA-49C1-9D7D-3CF7A68A8F6E}" type="presParOf" srcId="{B733D021-0C62-4DDD-B3B1-AE45866EF895}" destId="{237C9778-B0BD-4812-BD23-346F0758818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FF5A35-A307-465A-9F9E-C0FC5FDA28D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BCFC0C-CC9C-420C-A330-2147792F30E6}">
      <dgm:prSet phldrT="[Text]"/>
      <dgm:spPr>
        <a:solidFill>
          <a:srgbClr val="ED2623"/>
        </a:solidFill>
      </dgm:spPr>
      <dgm:t>
        <a:bodyPr/>
        <a:lstStyle/>
        <a:p>
          <a:r>
            <a:rPr lang="en-US" dirty="0" smtClean="0"/>
            <a:t>Positive RCT findings: clients improve compared to comparison group</a:t>
          </a:r>
          <a:endParaRPr lang="en-US" dirty="0"/>
        </a:p>
      </dgm:t>
    </dgm:pt>
    <dgm:pt modelId="{DA24E8D6-7132-4C4F-9295-E30694772745}" type="parTrans" cxnId="{AA7D7FE2-F117-40E4-8A7C-B8967215C511}">
      <dgm:prSet/>
      <dgm:spPr/>
      <dgm:t>
        <a:bodyPr/>
        <a:lstStyle/>
        <a:p>
          <a:endParaRPr lang="en-US"/>
        </a:p>
      </dgm:t>
    </dgm:pt>
    <dgm:pt modelId="{05F4A2A4-CBCF-49C8-9522-FFEE792469A9}" type="sibTrans" cxnId="{AA7D7FE2-F117-40E4-8A7C-B8967215C511}">
      <dgm:prSet/>
      <dgm:spPr/>
      <dgm:t>
        <a:bodyPr/>
        <a:lstStyle/>
        <a:p>
          <a:endParaRPr lang="en-US"/>
        </a:p>
      </dgm:t>
    </dgm:pt>
    <dgm:pt modelId="{653310E8-981A-466D-B45D-7F5614C63BEE}">
      <dgm:prSet phldrT="[Text]"/>
      <dgm:spPr/>
      <dgm:t>
        <a:bodyPr/>
        <a:lstStyle/>
        <a:p>
          <a:r>
            <a:rPr lang="en-US" dirty="0" smtClean="0"/>
            <a:t>Plan for and enact improvements</a:t>
          </a:r>
          <a:endParaRPr lang="en-US" dirty="0"/>
        </a:p>
      </dgm:t>
    </dgm:pt>
    <dgm:pt modelId="{428E6A6D-ED4B-49FA-96FC-DF009F7D99B9}" type="parTrans" cxnId="{3A671CED-4E71-4C8F-8797-F6FA704DA45A}">
      <dgm:prSet/>
      <dgm:spPr/>
      <dgm:t>
        <a:bodyPr/>
        <a:lstStyle/>
        <a:p>
          <a:endParaRPr lang="en-US"/>
        </a:p>
      </dgm:t>
    </dgm:pt>
    <dgm:pt modelId="{B974F098-03B0-43AF-B2EB-3DB8482830B3}" type="sibTrans" cxnId="{3A671CED-4E71-4C8F-8797-F6FA704DA45A}">
      <dgm:prSet/>
      <dgm:spPr/>
      <dgm:t>
        <a:bodyPr/>
        <a:lstStyle/>
        <a:p>
          <a:endParaRPr lang="en-US"/>
        </a:p>
      </dgm:t>
    </dgm:pt>
    <dgm:pt modelId="{9E60EF2A-646E-48EC-9407-33CB61B0868F}">
      <dgm:prSet/>
      <dgm:spPr>
        <a:solidFill>
          <a:srgbClr val="00B050"/>
        </a:solidFill>
      </dgm:spPr>
      <dgm:t>
        <a:bodyPr/>
        <a:lstStyle/>
        <a:p>
          <a:r>
            <a:rPr lang="en-US" dirty="0" smtClean="0"/>
            <a:t>Compare results to logic model, theory of change to determine improvements</a:t>
          </a:r>
          <a:endParaRPr lang="en-US" dirty="0"/>
        </a:p>
      </dgm:t>
    </dgm:pt>
    <dgm:pt modelId="{2FF5B0AB-3C10-401A-9FFD-1502729440C0}" type="parTrans" cxnId="{BFB8DF7F-4BF0-47E5-99C3-3F73A48B76A5}">
      <dgm:prSet/>
      <dgm:spPr/>
      <dgm:t>
        <a:bodyPr/>
        <a:lstStyle/>
        <a:p>
          <a:endParaRPr lang="en-US"/>
        </a:p>
      </dgm:t>
    </dgm:pt>
    <dgm:pt modelId="{27A3B9A6-47B8-453F-A003-91EF47EDB73F}" type="sibTrans" cxnId="{BFB8DF7F-4BF0-47E5-99C3-3F73A48B76A5}">
      <dgm:prSet/>
      <dgm:spPr/>
      <dgm:t>
        <a:bodyPr/>
        <a:lstStyle/>
        <a:p>
          <a:endParaRPr lang="en-US"/>
        </a:p>
      </dgm:t>
    </dgm:pt>
    <dgm:pt modelId="{4042D495-75E3-4BA6-923E-64D56B56D988}">
      <dgm:prSet/>
      <dgm:spPr/>
      <dgm:t>
        <a:bodyPr/>
        <a:lstStyle/>
        <a:p>
          <a:r>
            <a:rPr lang="en-US" dirty="0" smtClean="0"/>
            <a:t>Consult document review, performance measures data</a:t>
          </a:r>
          <a:endParaRPr lang="en-US" dirty="0"/>
        </a:p>
      </dgm:t>
    </dgm:pt>
    <dgm:pt modelId="{521B4EFE-8C16-4512-87AE-9C990B90060C}" type="parTrans" cxnId="{EC5E6FD3-109C-4108-BCE9-60DE50FE7F48}">
      <dgm:prSet/>
      <dgm:spPr/>
      <dgm:t>
        <a:bodyPr/>
        <a:lstStyle/>
        <a:p>
          <a:endParaRPr lang="en-US"/>
        </a:p>
      </dgm:t>
    </dgm:pt>
    <dgm:pt modelId="{114E1BAB-2F7D-4E15-872F-BF53B0AAACF2}" type="sibTrans" cxnId="{EC5E6FD3-109C-4108-BCE9-60DE50FE7F48}">
      <dgm:prSet/>
      <dgm:spPr/>
      <dgm:t>
        <a:bodyPr/>
        <a:lstStyle/>
        <a:p>
          <a:endParaRPr lang="en-US"/>
        </a:p>
      </dgm:t>
    </dgm:pt>
    <dgm:pt modelId="{D82891B7-DF2A-4D70-B436-D828E78AB63F}" type="pres">
      <dgm:prSet presAssocID="{79FF5A35-A307-465A-9F9E-C0FC5FDA28D1}" presName="Name0" presStyleCnt="0">
        <dgm:presLayoutVars>
          <dgm:dir/>
          <dgm:resizeHandles val="exact"/>
        </dgm:presLayoutVars>
      </dgm:prSet>
      <dgm:spPr/>
      <dgm:t>
        <a:bodyPr/>
        <a:lstStyle/>
        <a:p>
          <a:endParaRPr lang="en-US"/>
        </a:p>
      </dgm:t>
    </dgm:pt>
    <dgm:pt modelId="{7B80160B-7D28-4182-932D-69A6689D3D4F}" type="pres">
      <dgm:prSet presAssocID="{1CBCFC0C-CC9C-420C-A330-2147792F30E6}" presName="node" presStyleLbl="node1" presStyleIdx="0" presStyleCnt="4" custLinFactNeighborX="5519" custLinFactNeighborY="-90170">
        <dgm:presLayoutVars>
          <dgm:bulletEnabled val="1"/>
        </dgm:presLayoutVars>
      </dgm:prSet>
      <dgm:spPr/>
      <dgm:t>
        <a:bodyPr/>
        <a:lstStyle/>
        <a:p>
          <a:endParaRPr lang="en-US"/>
        </a:p>
      </dgm:t>
    </dgm:pt>
    <dgm:pt modelId="{722F0E42-BEE2-420E-BACD-4AFA786DD25D}" type="pres">
      <dgm:prSet presAssocID="{05F4A2A4-CBCF-49C8-9522-FFEE792469A9}" presName="sibTrans" presStyleLbl="sibTrans2D1" presStyleIdx="0" presStyleCnt="3"/>
      <dgm:spPr/>
      <dgm:t>
        <a:bodyPr/>
        <a:lstStyle/>
        <a:p>
          <a:endParaRPr lang="en-US"/>
        </a:p>
      </dgm:t>
    </dgm:pt>
    <dgm:pt modelId="{F817FBBA-3C66-4D18-9D20-DF40D6839AE0}" type="pres">
      <dgm:prSet presAssocID="{05F4A2A4-CBCF-49C8-9522-FFEE792469A9}" presName="connectorText" presStyleLbl="sibTrans2D1" presStyleIdx="0" presStyleCnt="3"/>
      <dgm:spPr/>
      <dgm:t>
        <a:bodyPr/>
        <a:lstStyle/>
        <a:p>
          <a:endParaRPr lang="en-US"/>
        </a:p>
      </dgm:t>
    </dgm:pt>
    <dgm:pt modelId="{30BC28CB-D46F-4DDD-9CC8-330B0DA99E61}" type="pres">
      <dgm:prSet presAssocID="{4042D495-75E3-4BA6-923E-64D56B56D988}" presName="node" presStyleLbl="node1" presStyleIdx="1" presStyleCnt="4" custLinFactNeighborX="5519" custLinFactNeighborY="-90170">
        <dgm:presLayoutVars>
          <dgm:bulletEnabled val="1"/>
        </dgm:presLayoutVars>
      </dgm:prSet>
      <dgm:spPr/>
      <dgm:t>
        <a:bodyPr/>
        <a:lstStyle/>
        <a:p>
          <a:endParaRPr lang="en-US"/>
        </a:p>
      </dgm:t>
    </dgm:pt>
    <dgm:pt modelId="{C0138B2D-1D1C-4EE2-AC58-63E00D01A95F}" type="pres">
      <dgm:prSet presAssocID="{114E1BAB-2F7D-4E15-872F-BF53B0AAACF2}" presName="sibTrans" presStyleLbl="sibTrans2D1" presStyleIdx="1" presStyleCnt="3"/>
      <dgm:spPr/>
      <dgm:t>
        <a:bodyPr/>
        <a:lstStyle/>
        <a:p>
          <a:endParaRPr lang="en-US"/>
        </a:p>
      </dgm:t>
    </dgm:pt>
    <dgm:pt modelId="{2D2BF498-8E46-4BEA-B862-039FB52450F3}" type="pres">
      <dgm:prSet presAssocID="{114E1BAB-2F7D-4E15-872F-BF53B0AAACF2}" presName="connectorText" presStyleLbl="sibTrans2D1" presStyleIdx="1" presStyleCnt="3"/>
      <dgm:spPr/>
      <dgm:t>
        <a:bodyPr/>
        <a:lstStyle/>
        <a:p>
          <a:endParaRPr lang="en-US"/>
        </a:p>
      </dgm:t>
    </dgm:pt>
    <dgm:pt modelId="{0AB3A780-2EF5-4268-B64C-0E00E5479A1D}" type="pres">
      <dgm:prSet presAssocID="{9E60EF2A-646E-48EC-9407-33CB61B0868F}" presName="node" presStyleLbl="node1" presStyleIdx="2" presStyleCnt="4" custLinFactNeighborX="5519" custLinFactNeighborY="-90170">
        <dgm:presLayoutVars>
          <dgm:bulletEnabled val="1"/>
        </dgm:presLayoutVars>
      </dgm:prSet>
      <dgm:spPr/>
      <dgm:t>
        <a:bodyPr/>
        <a:lstStyle/>
        <a:p>
          <a:endParaRPr lang="en-US"/>
        </a:p>
      </dgm:t>
    </dgm:pt>
    <dgm:pt modelId="{93E51775-AF73-4E0B-A43E-936B764AD990}" type="pres">
      <dgm:prSet presAssocID="{27A3B9A6-47B8-453F-A003-91EF47EDB73F}" presName="sibTrans" presStyleLbl="sibTrans2D1" presStyleIdx="2" presStyleCnt="3"/>
      <dgm:spPr/>
      <dgm:t>
        <a:bodyPr/>
        <a:lstStyle/>
        <a:p>
          <a:endParaRPr lang="en-US"/>
        </a:p>
      </dgm:t>
    </dgm:pt>
    <dgm:pt modelId="{59F03E91-A69D-4ED7-93EC-3CE5EAA8159E}" type="pres">
      <dgm:prSet presAssocID="{27A3B9A6-47B8-453F-A003-91EF47EDB73F}" presName="connectorText" presStyleLbl="sibTrans2D1" presStyleIdx="2" presStyleCnt="3"/>
      <dgm:spPr/>
      <dgm:t>
        <a:bodyPr/>
        <a:lstStyle/>
        <a:p>
          <a:endParaRPr lang="en-US"/>
        </a:p>
      </dgm:t>
    </dgm:pt>
    <dgm:pt modelId="{B52B4576-51F6-4277-91AC-827C2726025C}" type="pres">
      <dgm:prSet presAssocID="{653310E8-981A-466D-B45D-7F5614C63BEE}" presName="node" presStyleLbl="node1" presStyleIdx="3" presStyleCnt="4" custLinFactNeighborX="5519" custLinFactNeighborY="-90170">
        <dgm:presLayoutVars>
          <dgm:bulletEnabled val="1"/>
        </dgm:presLayoutVars>
      </dgm:prSet>
      <dgm:spPr/>
      <dgm:t>
        <a:bodyPr/>
        <a:lstStyle/>
        <a:p>
          <a:endParaRPr lang="en-US"/>
        </a:p>
      </dgm:t>
    </dgm:pt>
  </dgm:ptLst>
  <dgm:cxnLst>
    <dgm:cxn modelId="{3A671CED-4E71-4C8F-8797-F6FA704DA45A}" srcId="{79FF5A35-A307-465A-9F9E-C0FC5FDA28D1}" destId="{653310E8-981A-466D-B45D-7F5614C63BEE}" srcOrd="3" destOrd="0" parTransId="{428E6A6D-ED4B-49FA-96FC-DF009F7D99B9}" sibTransId="{B974F098-03B0-43AF-B2EB-3DB8482830B3}"/>
    <dgm:cxn modelId="{7E7C7FA4-977E-464A-859D-7F8EF9797117}" type="presOf" srcId="{4042D495-75E3-4BA6-923E-64D56B56D988}" destId="{30BC28CB-D46F-4DDD-9CC8-330B0DA99E61}" srcOrd="0" destOrd="0" presId="urn:microsoft.com/office/officeart/2005/8/layout/process1"/>
    <dgm:cxn modelId="{BFB8DF7F-4BF0-47E5-99C3-3F73A48B76A5}" srcId="{79FF5A35-A307-465A-9F9E-C0FC5FDA28D1}" destId="{9E60EF2A-646E-48EC-9407-33CB61B0868F}" srcOrd="2" destOrd="0" parTransId="{2FF5B0AB-3C10-401A-9FFD-1502729440C0}" sibTransId="{27A3B9A6-47B8-453F-A003-91EF47EDB73F}"/>
    <dgm:cxn modelId="{DFE74C78-8B74-47B8-931D-CE42D9705B81}" type="presOf" srcId="{27A3B9A6-47B8-453F-A003-91EF47EDB73F}" destId="{93E51775-AF73-4E0B-A43E-936B764AD990}" srcOrd="0" destOrd="0" presId="urn:microsoft.com/office/officeart/2005/8/layout/process1"/>
    <dgm:cxn modelId="{AA7D7FE2-F117-40E4-8A7C-B8967215C511}" srcId="{79FF5A35-A307-465A-9F9E-C0FC5FDA28D1}" destId="{1CBCFC0C-CC9C-420C-A330-2147792F30E6}" srcOrd="0" destOrd="0" parTransId="{DA24E8D6-7132-4C4F-9295-E30694772745}" sibTransId="{05F4A2A4-CBCF-49C8-9522-FFEE792469A9}"/>
    <dgm:cxn modelId="{480AB3E1-DE46-4AD5-8FFF-DE363F91648D}" type="presOf" srcId="{653310E8-981A-466D-B45D-7F5614C63BEE}" destId="{B52B4576-51F6-4277-91AC-827C2726025C}" srcOrd="0" destOrd="0" presId="urn:microsoft.com/office/officeart/2005/8/layout/process1"/>
    <dgm:cxn modelId="{D7ACD006-546E-4605-BD56-4E75FC32B55D}" type="presOf" srcId="{05F4A2A4-CBCF-49C8-9522-FFEE792469A9}" destId="{F817FBBA-3C66-4D18-9D20-DF40D6839AE0}" srcOrd="1" destOrd="0" presId="urn:microsoft.com/office/officeart/2005/8/layout/process1"/>
    <dgm:cxn modelId="{EC5E6FD3-109C-4108-BCE9-60DE50FE7F48}" srcId="{79FF5A35-A307-465A-9F9E-C0FC5FDA28D1}" destId="{4042D495-75E3-4BA6-923E-64D56B56D988}" srcOrd="1" destOrd="0" parTransId="{521B4EFE-8C16-4512-87AE-9C990B90060C}" sibTransId="{114E1BAB-2F7D-4E15-872F-BF53B0AAACF2}"/>
    <dgm:cxn modelId="{4F72D0BD-66CE-47AF-BA40-963C0EC359F1}" type="presOf" srcId="{114E1BAB-2F7D-4E15-872F-BF53B0AAACF2}" destId="{2D2BF498-8E46-4BEA-B862-039FB52450F3}" srcOrd="1" destOrd="0" presId="urn:microsoft.com/office/officeart/2005/8/layout/process1"/>
    <dgm:cxn modelId="{C0184FD1-1698-4945-9996-CA008D5AB265}" type="presOf" srcId="{114E1BAB-2F7D-4E15-872F-BF53B0AAACF2}" destId="{C0138B2D-1D1C-4EE2-AC58-63E00D01A95F}" srcOrd="0" destOrd="0" presId="urn:microsoft.com/office/officeart/2005/8/layout/process1"/>
    <dgm:cxn modelId="{0711051F-3C96-4359-AE96-099EB9BC94E5}" type="presOf" srcId="{1CBCFC0C-CC9C-420C-A330-2147792F30E6}" destId="{7B80160B-7D28-4182-932D-69A6689D3D4F}" srcOrd="0" destOrd="0" presId="urn:microsoft.com/office/officeart/2005/8/layout/process1"/>
    <dgm:cxn modelId="{3BAF18F1-2A8B-492F-8995-C9930711999D}" type="presOf" srcId="{05F4A2A4-CBCF-49C8-9522-FFEE792469A9}" destId="{722F0E42-BEE2-420E-BACD-4AFA786DD25D}" srcOrd="0" destOrd="0" presId="urn:microsoft.com/office/officeart/2005/8/layout/process1"/>
    <dgm:cxn modelId="{AEE0706F-70A3-420F-BE6A-B597EEA34500}" type="presOf" srcId="{79FF5A35-A307-465A-9F9E-C0FC5FDA28D1}" destId="{D82891B7-DF2A-4D70-B436-D828E78AB63F}" srcOrd="0" destOrd="0" presId="urn:microsoft.com/office/officeart/2005/8/layout/process1"/>
    <dgm:cxn modelId="{D05546FE-26E4-4044-AFF3-29492BEC8D23}" type="presOf" srcId="{9E60EF2A-646E-48EC-9407-33CB61B0868F}" destId="{0AB3A780-2EF5-4268-B64C-0E00E5479A1D}" srcOrd="0" destOrd="0" presId="urn:microsoft.com/office/officeart/2005/8/layout/process1"/>
    <dgm:cxn modelId="{C4D14C13-2F24-4FD9-BEF3-19255F7A9450}" type="presOf" srcId="{27A3B9A6-47B8-453F-A003-91EF47EDB73F}" destId="{59F03E91-A69D-4ED7-93EC-3CE5EAA8159E}" srcOrd="1" destOrd="0" presId="urn:microsoft.com/office/officeart/2005/8/layout/process1"/>
    <dgm:cxn modelId="{8143E672-B02F-4362-A953-9E9E1141AF7D}" type="presParOf" srcId="{D82891B7-DF2A-4D70-B436-D828E78AB63F}" destId="{7B80160B-7D28-4182-932D-69A6689D3D4F}" srcOrd="0" destOrd="0" presId="urn:microsoft.com/office/officeart/2005/8/layout/process1"/>
    <dgm:cxn modelId="{2A999F22-E7FB-46A6-B75B-5C7E078B2A4C}" type="presParOf" srcId="{D82891B7-DF2A-4D70-B436-D828E78AB63F}" destId="{722F0E42-BEE2-420E-BACD-4AFA786DD25D}" srcOrd="1" destOrd="0" presId="urn:microsoft.com/office/officeart/2005/8/layout/process1"/>
    <dgm:cxn modelId="{072D53C5-5197-4DDA-A5A3-CA21EEEA46F2}" type="presParOf" srcId="{722F0E42-BEE2-420E-BACD-4AFA786DD25D}" destId="{F817FBBA-3C66-4D18-9D20-DF40D6839AE0}" srcOrd="0" destOrd="0" presId="urn:microsoft.com/office/officeart/2005/8/layout/process1"/>
    <dgm:cxn modelId="{1AB7D1D4-2056-4B1F-842C-455CC7E56637}" type="presParOf" srcId="{D82891B7-DF2A-4D70-B436-D828E78AB63F}" destId="{30BC28CB-D46F-4DDD-9CC8-330B0DA99E61}" srcOrd="2" destOrd="0" presId="urn:microsoft.com/office/officeart/2005/8/layout/process1"/>
    <dgm:cxn modelId="{618217E5-68DA-454E-B728-0582AE6DF7D3}" type="presParOf" srcId="{D82891B7-DF2A-4D70-B436-D828E78AB63F}" destId="{C0138B2D-1D1C-4EE2-AC58-63E00D01A95F}" srcOrd="3" destOrd="0" presId="urn:microsoft.com/office/officeart/2005/8/layout/process1"/>
    <dgm:cxn modelId="{B34062B8-269D-4D72-BA19-22BA7CC566F8}" type="presParOf" srcId="{C0138B2D-1D1C-4EE2-AC58-63E00D01A95F}" destId="{2D2BF498-8E46-4BEA-B862-039FB52450F3}" srcOrd="0" destOrd="0" presId="urn:microsoft.com/office/officeart/2005/8/layout/process1"/>
    <dgm:cxn modelId="{E666E44C-BA4A-4B02-900E-760784876757}" type="presParOf" srcId="{D82891B7-DF2A-4D70-B436-D828E78AB63F}" destId="{0AB3A780-2EF5-4268-B64C-0E00E5479A1D}" srcOrd="4" destOrd="0" presId="urn:microsoft.com/office/officeart/2005/8/layout/process1"/>
    <dgm:cxn modelId="{B35FA46D-37B7-4FF9-81A2-514EA59EB784}" type="presParOf" srcId="{D82891B7-DF2A-4D70-B436-D828E78AB63F}" destId="{93E51775-AF73-4E0B-A43E-936B764AD990}" srcOrd="5" destOrd="0" presId="urn:microsoft.com/office/officeart/2005/8/layout/process1"/>
    <dgm:cxn modelId="{67F06354-1BE6-424D-8EA4-2D410FE52D63}" type="presParOf" srcId="{93E51775-AF73-4E0B-A43E-936B764AD990}" destId="{59F03E91-A69D-4ED7-93EC-3CE5EAA8159E}" srcOrd="0" destOrd="0" presId="urn:microsoft.com/office/officeart/2005/8/layout/process1"/>
    <dgm:cxn modelId="{77A7673D-AFC1-4B13-9FE1-2B87C8FCAFDB}" type="presParOf" srcId="{D82891B7-DF2A-4D70-B436-D828E78AB63F}" destId="{B52B4576-51F6-4277-91AC-827C2726025C}"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FF5A35-A307-465A-9F9E-C0FC5FDA28D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BCFC0C-CC9C-420C-A330-2147792F30E6}">
      <dgm:prSet phldrT="[Text]"/>
      <dgm:spPr>
        <a:solidFill>
          <a:srgbClr val="ED2623"/>
        </a:solidFill>
      </dgm:spPr>
      <dgm:t>
        <a:bodyPr/>
        <a:lstStyle/>
        <a:p>
          <a:r>
            <a:rPr lang="en-US" dirty="0" smtClean="0"/>
            <a:t>Positive RCT findings: clients improve compared to comparison group</a:t>
          </a:r>
          <a:endParaRPr lang="en-US" dirty="0"/>
        </a:p>
      </dgm:t>
    </dgm:pt>
    <dgm:pt modelId="{DA24E8D6-7132-4C4F-9295-E30694772745}" type="parTrans" cxnId="{AA7D7FE2-F117-40E4-8A7C-B8967215C511}">
      <dgm:prSet/>
      <dgm:spPr/>
      <dgm:t>
        <a:bodyPr/>
        <a:lstStyle/>
        <a:p>
          <a:endParaRPr lang="en-US"/>
        </a:p>
      </dgm:t>
    </dgm:pt>
    <dgm:pt modelId="{05F4A2A4-CBCF-49C8-9522-FFEE792469A9}" type="sibTrans" cxnId="{AA7D7FE2-F117-40E4-8A7C-B8967215C511}">
      <dgm:prSet/>
      <dgm:spPr/>
      <dgm:t>
        <a:bodyPr/>
        <a:lstStyle/>
        <a:p>
          <a:endParaRPr lang="en-US"/>
        </a:p>
      </dgm:t>
    </dgm:pt>
    <dgm:pt modelId="{653310E8-981A-466D-B45D-7F5614C63BEE}">
      <dgm:prSet phldrT="[Text]"/>
      <dgm:spPr>
        <a:solidFill>
          <a:srgbClr val="00B050"/>
        </a:solidFill>
      </dgm:spPr>
      <dgm:t>
        <a:bodyPr/>
        <a:lstStyle/>
        <a:p>
          <a:r>
            <a:rPr lang="en-US" dirty="0" smtClean="0"/>
            <a:t>Plan for and enact improvements</a:t>
          </a:r>
          <a:endParaRPr lang="en-US" dirty="0"/>
        </a:p>
      </dgm:t>
    </dgm:pt>
    <dgm:pt modelId="{428E6A6D-ED4B-49FA-96FC-DF009F7D99B9}" type="parTrans" cxnId="{3A671CED-4E71-4C8F-8797-F6FA704DA45A}">
      <dgm:prSet/>
      <dgm:spPr/>
      <dgm:t>
        <a:bodyPr/>
        <a:lstStyle/>
        <a:p>
          <a:endParaRPr lang="en-US"/>
        </a:p>
      </dgm:t>
    </dgm:pt>
    <dgm:pt modelId="{B974F098-03B0-43AF-B2EB-3DB8482830B3}" type="sibTrans" cxnId="{3A671CED-4E71-4C8F-8797-F6FA704DA45A}">
      <dgm:prSet/>
      <dgm:spPr/>
      <dgm:t>
        <a:bodyPr/>
        <a:lstStyle/>
        <a:p>
          <a:endParaRPr lang="en-US"/>
        </a:p>
      </dgm:t>
    </dgm:pt>
    <dgm:pt modelId="{9E60EF2A-646E-48EC-9407-33CB61B0868F}">
      <dgm:prSet/>
      <dgm:spPr>
        <a:solidFill>
          <a:srgbClr val="ED2623"/>
        </a:solidFill>
      </dgm:spPr>
      <dgm:t>
        <a:bodyPr/>
        <a:lstStyle/>
        <a:p>
          <a:r>
            <a:rPr lang="en-US" dirty="0" smtClean="0"/>
            <a:t>Compare results to logic model, theory of change to determine improvements</a:t>
          </a:r>
          <a:endParaRPr lang="en-US" dirty="0"/>
        </a:p>
      </dgm:t>
    </dgm:pt>
    <dgm:pt modelId="{2FF5B0AB-3C10-401A-9FFD-1502729440C0}" type="parTrans" cxnId="{BFB8DF7F-4BF0-47E5-99C3-3F73A48B76A5}">
      <dgm:prSet/>
      <dgm:spPr/>
      <dgm:t>
        <a:bodyPr/>
        <a:lstStyle/>
        <a:p>
          <a:endParaRPr lang="en-US"/>
        </a:p>
      </dgm:t>
    </dgm:pt>
    <dgm:pt modelId="{27A3B9A6-47B8-453F-A003-91EF47EDB73F}" type="sibTrans" cxnId="{BFB8DF7F-4BF0-47E5-99C3-3F73A48B76A5}">
      <dgm:prSet/>
      <dgm:spPr/>
      <dgm:t>
        <a:bodyPr/>
        <a:lstStyle/>
        <a:p>
          <a:endParaRPr lang="en-US"/>
        </a:p>
      </dgm:t>
    </dgm:pt>
    <dgm:pt modelId="{4042D495-75E3-4BA6-923E-64D56B56D988}">
      <dgm:prSet/>
      <dgm:spPr/>
      <dgm:t>
        <a:bodyPr/>
        <a:lstStyle/>
        <a:p>
          <a:r>
            <a:rPr lang="en-US" dirty="0" smtClean="0"/>
            <a:t>Consult document review, performance measures data</a:t>
          </a:r>
          <a:endParaRPr lang="en-US" dirty="0"/>
        </a:p>
      </dgm:t>
    </dgm:pt>
    <dgm:pt modelId="{521B4EFE-8C16-4512-87AE-9C990B90060C}" type="parTrans" cxnId="{EC5E6FD3-109C-4108-BCE9-60DE50FE7F48}">
      <dgm:prSet/>
      <dgm:spPr/>
      <dgm:t>
        <a:bodyPr/>
        <a:lstStyle/>
        <a:p>
          <a:endParaRPr lang="en-US"/>
        </a:p>
      </dgm:t>
    </dgm:pt>
    <dgm:pt modelId="{114E1BAB-2F7D-4E15-872F-BF53B0AAACF2}" type="sibTrans" cxnId="{EC5E6FD3-109C-4108-BCE9-60DE50FE7F48}">
      <dgm:prSet/>
      <dgm:spPr/>
      <dgm:t>
        <a:bodyPr/>
        <a:lstStyle/>
        <a:p>
          <a:endParaRPr lang="en-US"/>
        </a:p>
      </dgm:t>
    </dgm:pt>
    <dgm:pt modelId="{D82891B7-DF2A-4D70-B436-D828E78AB63F}" type="pres">
      <dgm:prSet presAssocID="{79FF5A35-A307-465A-9F9E-C0FC5FDA28D1}" presName="Name0" presStyleCnt="0">
        <dgm:presLayoutVars>
          <dgm:dir/>
          <dgm:resizeHandles val="exact"/>
        </dgm:presLayoutVars>
      </dgm:prSet>
      <dgm:spPr/>
      <dgm:t>
        <a:bodyPr/>
        <a:lstStyle/>
        <a:p>
          <a:endParaRPr lang="en-US"/>
        </a:p>
      </dgm:t>
    </dgm:pt>
    <dgm:pt modelId="{7B80160B-7D28-4182-932D-69A6689D3D4F}" type="pres">
      <dgm:prSet presAssocID="{1CBCFC0C-CC9C-420C-A330-2147792F30E6}" presName="node" presStyleLbl="node1" presStyleIdx="0" presStyleCnt="4" custLinFactNeighborX="5519" custLinFactNeighborY="-90170">
        <dgm:presLayoutVars>
          <dgm:bulletEnabled val="1"/>
        </dgm:presLayoutVars>
      </dgm:prSet>
      <dgm:spPr/>
      <dgm:t>
        <a:bodyPr/>
        <a:lstStyle/>
        <a:p>
          <a:endParaRPr lang="en-US"/>
        </a:p>
      </dgm:t>
    </dgm:pt>
    <dgm:pt modelId="{722F0E42-BEE2-420E-BACD-4AFA786DD25D}" type="pres">
      <dgm:prSet presAssocID="{05F4A2A4-CBCF-49C8-9522-FFEE792469A9}" presName="sibTrans" presStyleLbl="sibTrans2D1" presStyleIdx="0" presStyleCnt="3"/>
      <dgm:spPr/>
      <dgm:t>
        <a:bodyPr/>
        <a:lstStyle/>
        <a:p>
          <a:endParaRPr lang="en-US"/>
        </a:p>
      </dgm:t>
    </dgm:pt>
    <dgm:pt modelId="{F817FBBA-3C66-4D18-9D20-DF40D6839AE0}" type="pres">
      <dgm:prSet presAssocID="{05F4A2A4-CBCF-49C8-9522-FFEE792469A9}" presName="connectorText" presStyleLbl="sibTrans2D1" presStyleIdx="0" presStyleCnt="3"/>
      <dgm:spPr/>
      <dgm:t>
        <a:bodyPr/>
        <a:lstStyle/>
        <a:p>
          <a:endParaRPr lang="en-US"/>
        </a:p>
      </dgm:t>
    </dgm:pt>
    <dgm:pt modelId="{30BC28CB-D46F-4DDD-9CC8-330B0DA99E61}" type="pres">
      <dgm:prSet presAssocID="{4042D495-75E3-4BA6-923E-64D56B56D988}" presName="node" presStyleLbl="node1" presStyleIdx="1" presStyleCnt="4" custLinFactNeighborX="5519" custLinFactNeighborY="-90170">
        <dgm:presLayoutVars>
          <dgm:bulletEnabled val="1"/>
        </dgm:presLayoutVars>
      </dgm:prSet>
      <dgm:spPr/>
      <dgm:t>
        <a:bodyPr/>
        <a:lstStyle/>
        <a:p>
          <a:endParaRPr lang="en-US"/>
        </a:p>
      </dgm:t>
    </dgm:pt>
    <dgm:pt modelId="{C0138B2D-1D1C-4EE2-AC58-63E00D01A95F}" type="pres">
      <dgm:prSet presAssocID="{114E1BAB-2F7D-4E15-872F-BF53B0AAACF2}" presName="sibTrans" presStyleLbl="sibTrans2D1" presStyleIdx="1" presStyleCnt="3"/>
      <dgm:spPr/>
      <dgm:t>
        <a:bodyPr/>
        <a:lstStyle/>
        <a:p>
          <a:endParaRPr lang="en-US"/>
        </a:p>
      </dgm:t>
    </dgm:pt>
    <dgm:pt modelId="{2D2BF498-8E46-4BEA-B862-039FB52450F3}" type="pres">
      <dgm:prSet presAssocID="{114E1BAB-2F7D-4E15-872F-BF53B0AAACF2}" presName="connectorText" presStyleLbl="sibTrans2D1" presStyleIdx="1" presStyleCnt="3"/>
      <dgm:spPr/>
      <dgm:t>
        <a:bodyPr/>
        <a:lstStyle/>
        <a:p>
          <a:endParaRPr lang="en-US"/>
        </a:p>
      </dgm:t>
    </dgm:pt>
    <dgm:pt modelId="{0AB3A780-2EF5-4268-B64C-0E00E5479A1D}" type="pres">
      <dgm:prSet presAssocID="{9E60EF2A-646E-48EC-9407-33CB61B0868F}" presName="node" presStyleLbl="node1" presStyleIdx="2" presStyleCnt="4" custLinFactNeighborX="5519" custLinFactNeighborY="-90170">
        <dgm:presLayoutVars>
          <dgm:bulletEnabled val="1"/>
        </dgm:presLayoutVars>
      </dgm:prSet>
      <dgm:spPr/>
      <dgm:t>
        <a:bodyPr/>
        <a:lstStyle/>
        <a:p>
          <a:endParaRPr lang="en-US"/>
        </a:p>
      </dgm:t>
    </dgm:pt>
    <dgm:pt modelId="{93E51775-AF73-4E0B-A43E-936B764AD990}" type="pres">
      <dgm:prSet presAssocID="{27A3B9A6-47B8-453F-A003-91EF47EDB73F}" presName="sibTrans" presStyleLbl="sibTrans2D1" presStyleIdx="2" presStyleCnt="3"/>
      <dgm:spPr/>
      <dgm:t>
        <a:bodyPr/>
        <a:lstStyle/>
        <a:p>
          <a:endParaRPr lang="en-US"/>
        </a:p>
      </dgm:t>
    </dgm:pt>
    <dgm:pt modelId="{59F03E91-A69D-4ED7-93EC-3CE5EAA8159E}" type="pres">
      <dgm:prSet presAssocID="{27A3B9A6-47B8-453F-A003-91EF47EDB73F}" presName="connectorText" presStyleLbl="sibTrans2D1" presStyleIdx="2" presStyleCnt="3"/>
      <dgm:spPr/>
      <dgm:t>
        <a:bodyPr/>
        <a:lstStyle/>
        <a:p>
          <a:endParaRPr lang="en-US"/>
        </a:p>
      </dgm:t>
    </dgm:pt>
    <dgm:pt modelId="{B52B4576-51F6-4277-91AC-827C2726025C}" type="pres">
      <dgm:prSet presAssocID="{653310E8-981A-466D-B45D-7F5614C63BEE}" presName="node" presStyleLbl="node1" presStyleIdx="3" presStyleCnt="4" custLinFactNeighborX="5519" custLinFactNeighborY="-90170">
        <dgm:presLayoutVars>
          <dgm:bulletEnabled val="1"/>
        </dgm:presLayoutVars>
      </dgm:prSet>
      <dgm:spPr/>
      <dgm:t>
        <a:bodyPr/>
        <a:lstStyle/>
        <a:p>
          <a:endParaRPr lang="en-US"/>
        </a:p>
      </dgm:t>
    </dgm:pt>
  </dgm:ptLst>
  <dgm:cxnLst>
    <dgm:cxn modelId="{45518531-D703-477D-BF74-314E8C89AE02}" type="presOf" srcId="{05F4A2A4-CBCF-49C8-9522-FFEE792469A9}" destId="{F817FBBA-3C66-4D18-9D20-DF40D6839AE0}" srcOrd="1" destOrd="0" presId="urn:microsoft.com/office/officeart/2005/8/layout/process1"/>
    <dgm:cxn modelId="{22F5CF4D-A6E4-468F-BE73-4B8FD378146B}" type="presOf" srcId="{05F4A2A4-CBCF-49C8-9522-FFEE792469A9}" destId="{722F0E42-BEE2-420E-BACD-4AFA786DD25D}" srcOrd="0" destOrd="0" presId="urn:microsoft.com/office/officeart/2005/8/layout/process1"/>
    <dgm:cxn modelId="{5F1E6BA8-A90C-4323-B6DC-9A5E5F3F09F7}" type="presOf" srcId="{114E1BAB-2F7D-4E15-872F-BF53B0AAACF2}" destId="{2D2BF498-8E46-4BEA-B862-039FB52450F3}" srcOrd="1" destOrd="0" presId="urn:microsoft.com/office/officeart/2005/8/layout/process1"/>
    <dgm:cxn modelId="{4768C831-BC67-415B-92EA-1AC852959DD9}" type="presOf" srcId="{9E60EF2A-646E-48EC-9407-33CB61B0868F}" destId="{0AB3A780-2EF5-4268-B64C-0E00E5479A1D}" srcOrd="0" destOrd="0" presId="urn:microsoft.com/office/officeart/2005/8/layout/process1"/>
    <dgm:cxn modelId="{3A671CED-4E71-4C8F-8797-F6FA704DA45A}" srcId="{79FF5A35-A307-465A-9F9E-C0FC5FDA28D1}" destId="{653310E8-981A-466D-B45D-7F5614C63BEE}" srcOrd="3" destOrd="0" parTransId="{428E6A6D-ED4B-49FA-96FC-DF009F7D99B9}" sibTransId="{B974F098-03B0-43AF-B2EB-3DB8482830B3}"/>
    <dgm:cxn modelId="{918B43FC-9A77-4C81-B90A-9681D642C180}" type="presOf" srcId="{653310E8-981A-466D-B45D-7F5614C63BEE}" destId="{B52B4576-51F6-4277-91AC-827C2726025C}" srcOrd="0" destOrd="0" presId="urn:microsoft.com/office/officeart/2005/8/layout/process1"/>
    <dgm:cxn modelId="{AA7D7FE2-F117-40E4-8A7C-B8967215C511}" srcId="{79FF5A35-A307-465A-9F9E-C0FC5FDA28D1}" destId="{1CBCFC0C-CC9C-420C-A330-2147792F30E6}" srcOrd="0" destOrd="0" parTransId="{DA24E8D6-7132-4C4F-9295-E30694772745}" sibTransId="{05F4A2A4-CBCF-49C8-9522-FFEE792469A9}"/>
    <dgm:cxn modelId="{B99AE3E7-D88C-4233-9014-805BCCA1F535}" type="presOf" srcId="{79FF5A35-A307-465A-9F9E-C0FC5FDA28D1}" destId="{D82891B7-DF2A-4D70-B436-D828E78AB63F}" srcOrd="0" destOrd="0" presId="urn:microsoft.com/office/officeart/2005/8/layout/process1"/>
    <dgm:cxn modelId="{BFB8DF7F-4BF0-47E5-99C3-3F73A48B76A5}" srcId="{79FF5A35-A307-465A-9F9E-C0FC5FDA28D1}" destId="{9E60EF2A-646E-48EC-9407-33CB61B0868F}" srcOrd="2" destOrd="0" parTransId="{2FF5B0AB-3C10-401A-9FFD-1502729440C0}" sibTransId="{27A3B9A6-47B8-453F-A003-91EF47EDB73F}"/>
    <dgm:cxn modelId="{CE7D97F7-53DD-48A7-AE26-4B4B4001D404}" type="presOf" srcId="{1CBCFC0C-CC9C-420C-A330-2147792F30E6}" destId="{7B80160B-7D28-4182-932D-69A6689D3D4F}" srcOrd="0" destOrd="0" presId="urn:microsoft.com/office/officeart/2005/8/layout/process1"/>
    <dgm:cxn modelId="{5411AB3B-66C7-427D-9F3F-89EF21923206}" type="presOf" srcId="{27A3B9A6-47B8-453F-A003-91EF47EDB73F}" destId="{59F03E91-A69D-4ED7-93EC-3CE5EAA8159E}" srcOrd="1" destOrd="0" presId="urn:microsoft.com/office/officeart/2005/8/layout/process1"/>
    <dgm:cxn modelId="{513CCCC7-0C4C-4236-997F-9DDB090BF765}" type="presOf" srcId="{4042D495-75E3-4BA6-923E-64D56B56D988}" destId="{30BC28CB-D46F-4DDD-9CC8-330B0DA99E61}" srcOrd="0" destOrd="0" presId="urn:microsoft.com/office/officeart/2005/8/layout/process1"/>
    <dgm:cxn modelId="{EC5E6FD3-109C-4108-BCE9-60DE50FE7F48}" srcId="{79FF5A35-A307-465A-9F9E-C0FC5FDA28D1}" destId="{4042D495-75E3-4BA6-923E-64D56B56D988}" srcOrd="1" destOrd="0" parTransId="{521B4EFE-8C16-4512-87AE-9C990B90060C}" sibTransId="{114E1BAB-2F7D-4E15-872F-BF53B0AAACF2}"/>
    <dgm:cxn modelId="{7879D696-E65E-45D1-ABC7-699936A1F804}" type="presOf" srcId="{114E1BAB-2F7D-4E15-872F-BF53B0AAACF2}" destId="{C0138B2D-1D1C-4EE2-AC58-63E00D01A95F}" srcOrd="0" destOrd="0" presId="urn:microsoft.com/office/officeart/2005/8/layout/process1"/>
    <dgm:cxn modelId="{A5F45A2E-95CB-44F0-BFB4-8DCF57589E64}" type="presOf" srcId="{27A3B9A6-47B8-453F-A003-91EF47EDB73F}" destId="{93E51775-AF73-4E0B-A43E-936B764AD990}" srcOrd="0" destOrd="0" presId="urn:microsoft.com/office/officeart/2005/8/layout/process1"/>
    <dgm:cxn modelId="{AE6226A6-D267-4244-9100-2D32294320C0}" type="presParOf" srcId="{D82891B7-DF2A-4D70-B436-D828E78AB63F}" destId="{7B80160B-7D28-4182-932D-69A6689D3D4F}" srcOrd="0" destOrd="0" presId="urn:microsoft.com/office/officeart/2005/8/layout/process1"/>
    <dgm:cxn modelId="{112278C9-FED6-45C5-B2C4-F87DC1649374}" type="presParOf" srcId="{D82891B7-DF2A-4D70-B436-D828E78AB63F}" destId="{722F0E42-BEE2-420E-BACD-4AFA786DD25D}" srcOrd="1" destOrd="0" presId="urn:microsoft.com/office/officeart/2005/8/layout/process1"/>
    <dgm:cxn modelId="{CEEF3AF8-FFD2-4CE5-8CB2-D366111B3509}" type="presParOf" srcId="{722F0E42-BEE2-420E-BACD-4AFA786DD25D}" destId="{F817FBBA-3C66-4D18-9D20-DF40D6839AE0}" srcOrd="0" destOrd="0" presId="urn:microsoft.com/office/officeart/2005/8/layout/process1"/>
    <dgm:cxn modelId="{AFE76D1D-568B-4BD9-9DDD-8BD0436A8F24}" type="presParOf" srcId="{D82891B7-DF2A-4D70-B436-D828E78AB63F}" destId="{30BC28CB-D46F-4DDD-9CC8-330B0DA99E61}" srcOrd="2" destOrd="0" presId="urn:microsoft.com/office/officeart/2005/8/layout/process1"/>
    <dgm:cxn modelId="{A0790D23-777C-4DC0-A20F-0E458F976EEA}" type="presParOf" srcId="{D82891B7-DF2A-4D70-B436-D828E78AB63F}" destId="{C0138B2D-1D1C-4EE2-AC58-63E00D01A95F}" srcOrd="3" destOrd="0" presId="urn:microsoft.com/office/officeart/2005/8/layout/process1"/>
    <dgm:cxn modelId="{453AD1D2-5103-40E5-AA9C-B2F7C28AA534}" type="presParOf" srcId="{C0138B2D-1D1C-4EE2-AC58-63E00D01A95F}" destId="{2D2BF498-8E46-4BEA-B862-039FB52450F3}" srcOrd="0" destOrd="0" presId="urn:microsoft.com/office/officeart/2005/8/layout/process1"/>
    <dgm:cxn modelId="{C81B21B0-43D8-46AC-8865-FBE414A5FD9F}" type="presParOf" srcId="{D82891B7-DF2A-4D70-B436-D828E78AB63F}" destId="{0AB3A780-2EF5-4268-B64C-0E00E5479A1D}" srcOrd="4" destOrd="0" presId="urn:microsoft.com/office/officeart/2005/8/layout/process1"/>
    <dgm:cxn modelId="{3E85B632-D0AD-4F4A-A6A0-028E19B1E9DC}" type="presParOf" srcId="{D82891B7-DF2A-4D70-B436-D828E78AB63F}" destId="{93E51775-AF73-4E0B-A43E-936B764AD990}" srcOrd="5" destOrd="0" presId="urn:microsoft.com/office/officeart/2005/8/layout/process1"/>
    <dgm:cxn modelId="{28C9D39E-1D87-4A1A-9D13-A95423B9D89E}" type="presParOf" srcId="{93E51775-AF73-4E0B-A43E-936B764AD990}" destId="{59F03E91-A69D-4ED7-93EC-3CE5EAA8159E}" srcOrd="0" destOrd="0" presId="urn:microsoft.com/office/officeart/2005/8/layout/process1"/>
    <dgm:cxn modelId="{7622602C-5781-451A-AA71-CA58ABEAE453}" type="presParOf" srcId="{D82891B7-DF2A-4D70-B436-D828E78AB63F}" destId="{B52B4576-51F6-4277-91AC-827C2726025C}"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FF5A35-A307-465A-9F9E-C0FC5FDA28D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BCFC0C-CC9C-420C-A330-2147792F30E6}">
      <dgm:prSet phldrT="[Text]"/>
      <dgm:spPr/>
      <dgm:t>
        <a:bodyPr/>
        <a:lstStyle/>
        <a:p>
          <a:r>
            <a:rPr lang="en-US" dirty="0" smtClean="0"/>
            <a:t>Positive RCT findings: clients improve compared to comparison group</a:t>
          </a:r>
          <a:endParaRPr lang="en-US" dirty="0"/>
        </a:p>
      </dgm:t>
    </dgm:pt>
    <dgm:pt modelId="{DA24E8D6-7132-4C4F-9295-E30694772745}" type="parTrans" cxnId="{AA7D7FE2-F117-40E4-8A7C-B8967215C511}">
      <dgm:prSet/>
      <dgm:spPr/>
      <dgm:t>
        <a:bodyPr/>
        <a:lstStyle/>
        <a:p>
          <a:endParaRPr lang="en-US"/>
        </a:p>
      </dgm:t>
    </dgm:pt>
    <dgm:pt modelId="{05F4A2A4-CBCF-49C8-9522-FFEE792469A9}" type="sibTrans" cxnId="{AA7D7FE2-F117-40E4-8A7C-B8967215C511}">
      <dgm:prSet/>
      <dgm:spPr/>
      <dgm:t>
        <a:bodyPr/>
        <a:lstStyle/>
        <a:p>
          <a:endParaRPr lang="en-US"/>
        </a:p>
      </dgm:t>
    </dgm:pt>
    <dgm:pt modelId="{653310E8-981A-466D-B45D-7F5614C63BEE}">
      <dgm:prSet phldrT="[Text]"/>
      <dgm:spPr/>
      <dgm:t>
        <a:bodyPr/>
        <a:lstStyle/>
        <a:p>
          <a:r>
            <a:rPr lang="en-US" dirty="0" smtClean="0"/>
            <a:t>Plan for and enact improvements</a:t>
          </a:r>
          <a:endParaRPr lang="en-US" dirty="0"/>
        </a:p>
      </dgm:t>
    </dgm:pt>
    <dgm:pt modelId="{428E6A6D-ED4B-49FA-96FC-DF009F7D99B9}" type="parTrans" cxnId="{3A671CED-4E71-4C8F-8797-F6FA704DA45A}">
      <dgm:prSet/>
      <dgm:spPr/>
      <dgm:t>
        <a:bodyPr/>
        <a:lstStyle/>
        <a:p>
          <a:endParaRPr lang="en-US"/>
        </a:p>
      </dgm:t>
    </dgm:pt>
    <dgm:pt modelId="{B974F098-03B0-43AF-B2EB-3DB8482830B3}" type="sibTrans" cxnId="{3A671CED-4E71-4C8F-8797-F6FA704DA45A}">
      <dgm:prSet/>
      <dgm:spPr/>
      <dgm:t>
        <a:bodyPr/>
        <a:lstStyle/>
        <a:p>
          <a:endParaRPr lang="en-US"/>
        </a:p>
      </dgm:t>
    </dgm:pt>
    <dgm:pt modelId="{9E60EF2A-646E-48EC-9407-33CB61B0868F}">
      <dgm:prSet/>
      <dgm:spPr/>
      <dgm:t>
        <a:bodyPr/>
        <a:lstStyle/>
        <a:p>
          <a:r>
            <a:rPr lang="en-US" dirty="0" smtClean="0"/>
            <a:t>Compare results to logic model, theory of change to determine improvements</a:t>
          </a:r>
          <a:endParaRPr lang="en-US" dirty="0"/>
        </a:p>
      </dgm:t>
    </dgm:pt>
    <dgm:pt modelId="{2FF5B0AB-3C10-401A-9FFD-1502729440C0}" type="parTrans" cxnId="{BFB8DF7F-4BF0-47E5-99C3-3F73A48B76A5}">
      <dgm:prSet/>
      <dgm:spPr/>
      <dgm:t>
        <a:bodyPr/>
        <a:lstStyle/>
        <a:p>
          <a:endParaRPr lang="en-US"/>
        </a:p>
      </dgm:t>
    </dgm:pt>
    <dgm:pt modelId="{27A3B9A6-47B8-453F-A003-91EF47EDB73F}" type="sibTrans" cxnId="{BFB8DF7F-4BF0-47E5-99C3-3F73A48B76A5}">
      <dgm:prSet/>
      <dgm:spPr/>
      <dgm:t>
        <a:bodyPr/>
        <a:lstStyle/>
        <a:p>
          <a:endParaRPr lang="en-US"/>
        </a:p>
      </dgm:t>
    </dgm:pt>
    <dgm:pt modelId="{4042D495-75E3-4BA6-923E-64D56B56D988}">
      <dgm:prSet/>
      <dgm:spPr/>
      <dgm:t>
        <a:bodyPr/>
        <a:lstStyle/>
        <a:p>
          <a:r>
            <a:rPr lang="en-US" dirty="0" smtClean="0"/>
            <a:t>Consult document review, performance measures data</a:t>
          </a:r>
          <a:endParaRPr lang="en-US" dirty="0"/>
        </a:p>
      </dgm:t>
    </dgm:pt>
    <dgm:pt modelId="{521B4EFE-8C16-4512-87AE-9C990B90060C}" type="parTrans" cxnId="{EC5E6FD3-109C-4108-BCE9-60DE50FE7F48}">
      <dgm:prSet/>
      <dgm:spPr/>
      <dgm:t>
        <a:bodyPr/>
        <a:lstStyle/>
        <a:p>
          <a:endParaRPr lang="en-US"/>
        </a:p>
      </dgm:t>
    </dgm:pt>
    <dgm:pt modelId="{114E1BAB-2F7D-4E15-872F-BF53B0AAACF2}" type="sibTrans" cxnId="{EC5E6FD3-109C-4108-BCE9-60DE50FE7F48}">
      <dgm:prSet/>
      <dgm:spPr/>
      <dgm:t>
        <a:bodyPr/>
        <a:lstStyle/>
        <a:p>
          <a:endParaRPr lang="en-US"/>
        </a:p>
      </dgm:t>
    </dgm:pt>
    <dgm:pt modelId="{D82891B7-DF2A-4D70-B436-D828E78AB63F}" type="pres">
      <dgm:prSet presAssocID="{79FF5A35-A307-465A-9F9E-C0FC5FDA28D1}" presName="Name0" presStyleCnt="0">
        <dgm:presLayoutVars>
          <dgm:dir/>
          <dgm:resizeHandles val="exact"/>
        </dgm:presLayoutVars>
      </dgm:prSet>
      <dgm:spPr/>
      <dgm:t>
        <a:bodyPr/>
        <a:lstStyle/>
        <a:p>
          <a:endParaRPr lang="en-US"/>
        </a:p>
      </dgm:t>
    </dgm:pt>
    <dgm:pt modelId="{7B80160B-7D28-4182-932D-69A6689D3D4F}" type="pres">
      <dgm:prSet presAssocID="{1CBCFC0C-CC9C-420C-A330-2147792F30E6}" presName="node" presStyleLbl="node1" presStyleIdx="0" presStyleCnt="4" custLinFactNeighborX="-572" custLinFactNeighborY="-80436">
        <dgm:presLayoutVars>
          <dgm:bulletEnabled val="1"/>
        </dgm:presLayoutVars>
      </dgm:prSet>
      <dgm:spPr/>
      <dgm:t>
        <a:bodyPr/>
        <a:lstStyle/>
        <a:p>
          <a:endParaRPr lang="en-US"/>
        </a:p>
      </dgm:t>
    </dgm:pt>
    <dgm:pt modelId="{722F0E42-BEE2-420E-BACD-4AFA786DD25D}" type="pres">
      <dgm:prSet presAssocID="{05F4A2A4-CBCF-49C8-9522-FFEE792469A9}" presName="sibTrans" presStyleLbl="sibTrans2D1" presStyleIdx="0" presStyleCnt="3"/>
      <dgm:spPr/>
      <dgm:t>
        <a:bodyPr/>
        <a:lstStyle/>
        <a:p>
          <a:endParaRPr lang="en-US"/>
        </a:p>
      </dgm:t>
    </dgm:pt>
    <dgm:pt modelId="{F817FBBA-3C66-4D18-9D20-DF40D6839AE0}" type="pres">
      <dgm:prSet presAssocID="{05F4A2A4-CBCF-49C8-9522-FFEE792469A9}" presName="connectorText" presStyleLbl="sibTrans2D1" presStyleIdx="0" presStyleCnt="3"/>
      <dgm:spPr/>
      <dgm:t>
        <a:bodyPr/>
        <a:lstStyle/>
        <a:p>
          <a:endParaRPr lang="en-US"/>
        </a:p>
      </dgm:t>
    </dgm:pt>
    <dgm:pt modelId="{30BC28CB-D46F-4DDD-9CC8-330B0DA99E61}" type="pres">
      <dgm:prSet presAssocID="{4042D495-75E3-4BA6-923E-64D56B56D988}" presName="node" presStyleLbl="node1" presStyleIdx="1" presStyleCnt="4" custLinFactNeighborY="-81060">
        <dgm:presLayoutVars>
          <dgm:bulletEnabled val="1"/>
        </dgm:presLayoutVars>
      </dgm:prSet>
      <dgm:spPr/>
      <dgm:t>
        <a:bodyPr/>
        <a:lstStyle/>
        <a:p>
          <a:endParaRPr lang="en-US"/>
        </a:p>
      </dgm:t>
    </dgm:pt>
    <dgm:pt modelId="{C0138B2D-1D1C-4EE2-AC58-63E00D01A95F}" type="pres">
      <dgm:prSet presAssocID="{114E1BAB-2F7D-4E15-872F-BF53B0AAACF2}" presName="sibTrans" presStyleLbl="sibTrans2D1" presStyleIdx="1" presStyleCnt="3"/>
      <dgm:spPr/>
      <dgm:t>
        <a:bodyPr/>
        <a:lstStyle/>
        <a:p>
          <a:endParaRPr lang="en-US"/>
        </a:p>
      </dgm:t>
    </dgm:pt>
    <dgm:pt modelId="{2D2BF498-8E46-4BEA-B862-039FB52450F3}" type="pres">
      <dgm:prSet presAssocID="{114E1BAB-2F7D-4E15-872F-BF53B0AAACF2}" presName="connectorText" presStyleLbl="sibTrans2D1" presStyleIdx="1" presStyleCnt="3"/>
      <dgm:spPr/>
      <dgm:t>
        <a:bodyPr/>
        <a:lstStyle/>
        <a:p>
          <a:endParaRPr lang="en-US"/>
        </a:p>
      </dgm:t>
    </dgm:pt>
    <dgm:pt modelId="{0AB3A780-2EF5-4268-B64C-0E00E5479A1D}" type="pres">
      <dgm:prSet presAssocID="{9E60EF2A-646E-48EC-9407-33CB61B0868F}" presName="node" presStyleLbl="node1" presStyleIdx="2" presStyleCnt="4" custLinFactNeighborY="-81060">
        <dgm:presLayoutVars>
          <dgm:bulletEnabled val="1"/>
        </dgm:presLayoutVars>
      </dgm:prSet>
      <dgm:spPr/>
      <dgm:t>
        <a:bodyPr/>
        <a:lstStyle/>
        <a:p>
          <a:endParaRPr lang="en-US"/>
        </a:p>
      </dgm:t>
    </dgm:pt>
    <dgm:pt modelId="{93E51775-AF73-4E0B-A43E-936B764AD990}" type="pres">
      <dgm:prSet presAssocID="{27A3B9A6-47B8-453F-A003-91EF47EDB73F}" presName="sibTrans" presStyleLbl="sibTrans2D1" presStyleIdx="2" presStyleCnt="3"/>
      <dgm:spPr/>
      <dgm:t>
        <a:bodyPr/>
        <a:lstStyle/>
        <a:p>
          <a:endParaRPr lang="en-US"/>
        </a:p>
      </dgm:t>
    </dgm:pt>
    <dgm:pt modelId="{59F03E91-A69D-4ED7-93EC-3CE5EAA8159E}" type="pres">
      <dgm:prSet presAssocID="{27A3B9A6-47B8-453F-A003-91EF47EDB73F}" presName="connectorText" presStyleLbl="sibTrans2D1" presStyleIdx="2" presStyleCnt="3"/>
      <dgm:spPr/>
      <dgm:t>
        <a:bodyPr/>
        <a:lstStyle/>
        <a:p>
          <a:endParaRPr lang="en-US"/>
        </a:p>
      </dgm:t>
    </dgm:pt>
    <dgm:pt modelId="{B52B4576-51F6-4277-91AC-827C2726025C}" type="pres">
      <dgm:prSet presAssocID="{653310E8-981A-466D-B45D-7F5614C63BEE}" presName="node" presStyleLbl="node1" presStyleIdx="3" presStyleCnt="4" custLinFactNeighborY="-81060">
        <dgm:presLayoutVars>
          <dgm:bulletEnabled val="1"/>
        </dgm:presLayoutVars>
      </dgm:prSet>
      <dgm:spPr/>
      <dgm:t>
        <a:bodyPr/>
        <a:lstStyle/>
        <a:p>
          <a:endParaRPr lang="en-US"/>
        </a:p>
      </dgm:t>
    </dgm:pt>
  </dgm:ptLst>
  <dgm:cxnLst>
    <dgm:cxn modelId="{3A671CED-4E71-4C8F-8797-F6FA704DA45A}" srcId="{79FF5A35-A307-465A-9F9E-C0FC5FDA28D1}" destId="{653310E8-981A-466D-B45D-7F5614C63BEE}" srcOrd="3" destOrd="0" parTransId="{428E6A6D-ED4B-49FA-96FC-DF009F7D99B9}" sibTransId="{B974F098-03B0-43AF-B2EB-3DB8482830B3}"/>
    <dgm:cxn modelId="{5A0396EA-FFFC-4714-A24F-8AC92940FFEF}" type="presOf" srcId="{27A3B9A6-47B8-453F-A003-91EF47EDB73F}" destId="{93E51775-AF73-4E0B-A43E-936B764AD990}" srcOrd="0" destOrd="0" presId="urn:microsoft.com/office/officeart/2005/8/layout/process1"/>
    <dgm:cxn modelId="{E541D28F-141F-4123-857B-5F2D3D00C478}" type="presOf" srcId="{653310E8-981A-466D-B45D-7F5614C63BEE}" destId="{B52B4576-51F6-4277-91AC-827C2726025C}" srcOrd="0" destOrd="0" presId="urn:microsoft.com/office/officeart/2005/8/layout/process1"/>
    <dgm:cxn modelId="{141DDAB8-8EAE-494C-8BA6-18DDB88364D2}" type="presOf" srcId="{05F4A2A4-CBCF-49C8-9522-FFEE792469A9}" destId="{F817FBBA-3C66-4D18-9D20-DF40D6839AE0}" srcOrd="1" destOrd="0" presId="urn:microsoft.com/office/officeart/2005/8/layout/process1"/>
    <dgm:cxn modelId="{BFB8DF7F-4BF0-47E5-99C3-3F73A48B76A5}" srcId="{79FF5A35-A307-465A-9F9E-C0FC5FDA28D1}" destId="{9E60EF2A-646E-48EC-9407-33CB61B0868F}" srcOrd="2" destOrd="0" parTransId="{2FF5B0AB-3C10-401A-9FFD-1502729440C0}" sibTransId="{27A3B9A6-47B8-453F-A003-91EF47EDB73F}"/>
    <dgm:cxn modelId="{AA7D7FE2-F117-40E4-8A7C-B8967215C511}" srcId="{79FF5A35-A307-465A-9F9E-C0FC5FDA28D1}" destId="{1CBCFC0C-CC9C-420C-A330-2147792F30E6}" srcOrd="0" destOrd="0" parTransId="{DA24E8D6-7132-4C4F-9295-E30694772745}" sibTransId="{05F4A2A4-CBCF-49C8-9522-FFEE792469A9}"/>
    <dgm:cxn modelId="{B26E548B-08F5-4A7D-AEB7-1F96DD4760C0}" type="presOf" srcId="{4042D495-75E3-4BA6-923E-64D56B56D988}" destId="{30BC28CB-D46F-4DDD-9CC8-330B0DA99E61}" srcOrd="0" destOrd="0" presId="urn:microsoft.com/office/officeart/2005/8/layout/process1"/>
    <dgm:cxn modelId="{EC5E6FD3-109C-4108-BCE9-60DE50FE7F48}" srcId="{79FF5A35-A307-465A-9F9E-C0FC5FDA28D1}" destId="{4042D495-75E3-4BA6-923E-64D56B56D988}" srcOrd="1" destOrd="0" parTransId="{521B4EFE-8C16-4512-87AE-9C990B90060C}" sibTransId="{114E1BAB-2F7D-4E15-872F-BF53B0AAACF2}"/>
    <dgm:cxn modelId="{7D7CC642-2D89-42C6-A081-C06F7A863CCF}" type="presOf" srcId="{114E1BAB-2F7D-4E15-872F-BF53B0AAACF2}" destId="{2D2BF498-8E46-4BEA-B862-039FB52450F3}" srcOrd="1" destOrd="0" presId="urn:microsoft.com/office/officeart/2005/8/layout/process1"/>
    <dgm:cxn modelId="{9580E788-5DBE-45A6-81EC-3149BE5D2A1C}" type="presOf" srcId="{1CBCFC0C-CC9C-420C-A330-2147792F30E6}" destId="{7B80160B-7D28-4182-932D-69A6689D3D4F}" srcOrd="0" destOrd="0" presId="urn:microsoft.com/office/officeart/2005/8/layout/process1"/>
    <dgm:cxn modelId="{A9747171-5B51-44DC-B556-197264B57E38}" type="presOf" srcId="{114E1BAB-2F7D-4E15-872F-BF53B0AAACF2}" destId="{C0138B2D-1D1C-4EE2-AC58-63E00D01A95F}" srcOrd="0" destOrd="0" presId="urn:microsoft.com/office/officeart/2005/8/layout/process1"/>
    <dgm:cxn modelId="{1FDECD93-4EF8-4DCB-AC4C-DAC38B222E9A}" type="presOf" srcId="{79FF5A35-A307-465A-9F9E-C0FC5FDA28D1}" destId="{D82891B7-DF2A-4D70-B436-D828E78AB63F}" srcOrd="0" destOrd="0" presId="urn:microsoft.com/office/officeart/2005/8/layout/process1"/>
    <dgm:cxn modelId="{A98F1A88-3E67-4FEA-AC2E-17C5E127DC57}" type="presOf" srcId="{05F4A2A4-CBCF-49C8-9522-FFEE792469A9}" destId="{722F0E42-BEE2-420E-BACD-4AFA786DD25D}" srcOrd="0" destOrd="0" presId="urn:microsoft.com/office/officeart/2005/8/layout/process1"/>
    <dgm:cxn modelId="{DAB98DF8-B849-4725-ABCB-6A77CEBC25C9}" type="presOf" srcId="{27A3B9A6-47B8-453F-A003-91EF47EDB73F}" destId="{59F03E91-A69D-4ED7-93EC-3CE5EAA8159E}" srcOrd="1" destOrd="0" presId="urn:microsoft.com/office/officeart/2005/8/layout/process1"/>
    <dgm:cxn modelId="{D8E8D842-2CF4-4BD5-87F8-A42E5340FFF9}" type="presOf" srcId="{9E60EF2A-646E-48EC-9407-33CB61B0868F}" destId="{0AB3A780-2EF5-4268-B64C-0E00E5479A1D}" srcOrd="0" destOrd="0" presId="urn:microsoft.com/office/officeart/2005/8/layout/process1"/>
    <dgm:cxn modelId="{913AE245-6F3C-4742-ACA4-4C2B38F61E44}" type="presParOf" srcId="{D82891B7-DF2A-4D70-B436-D828E78AB63F}" destId="{7B80160B-7D28-4182-932D-69A6689D3D4F}" srcOrd="0" destOrd="0" presId="urn:microsoft.com/office/officeart/2005/8/layout/process1"/>
    <dgm:cxn modelId="{6DD64D75-AA6C-4CC2-B046-82A2851C9ADA}" type="presParOf" srcId="{D82891B7-DF2A-4D70-B436-D828E78AB63F}" destId="{722F0E42-BEE2-420E-BACD-4AFA786DD25D}" srcOrd="1" destOrd="0" presId="urn:microsoft.com/office/officeart/2005/8/layout/process1"/>
    <dgm:cxn modelId="{D1E0FF7E-C558-40F8-87B0-0522DDBC74B9}" type="presParOf" srcId="{722F0E42-BEE2-420E-BACD-4AFA786DD25D}" destId="{F817FBBA-3C66-4D18-9D20-DF40D6839AE0}" srcOrd="0" destOrd="0" presId="urn:microsoft.com/office/officeart/2005/8/layout/process1"/>
    <dgm:cxn modelId="{8FFA7F35-E952-4B84-888C-06D00681C05D}" type="presParOf" srcId="{D82891B7-DF2A-4D70-B436-D828E78AB63F}" destId="{30BC28CB-D46F-4DDD-9CC8-330B0DA99E61}" srcOrd="2" destOrd="0" presId="urn:microsoft.com/office/officeart/2005/8/layout/process1"/>
    <dgm:cxn modelId="{8CB3EAD0-A941-4FB7-805C-F2C08F84F79A}" type="presParOf" srcId="{D82891B7-DF2A-4D70-B436-D828E78AB63F}" destId="{C0138B2D-1D1C-4EE2-AC58-63E00D01A95F}" srcOrd="3" destOrd="0" presId="urn:microsoft.com/office/officeart/2005/8/layout/process1"/>
    <dgm:cxn modelId="{C3B10936-CA0C-40A9-ABAB-778F0FDDE5A1}" type="presParOf" srcId="{C0138B2D-1D1C-4EE2-AC58-63E00D01A95F}" destId="{2D2BF498-8E46-4BEA-B862-039FB52450F3}" srcOrd="0" destOrd="0" presId="urn:microsoft.com/office/officeart/2005/8/layout/process1"/>
    <dgm:cxn modelId="{FBDAC7B3-1711-48F0-B3A5-968AED414B88}" type="presParOf" srcId="{D82891B7-DF2A-4D70-B436-D828E78AB63F}" destId="{0AB3A780-2EF5-4268-B64C-0E00E5479A1D}" srcOrd="4" destOrd="0" presId="urn:microsoft.com/office/officeart/2005/8/layout/process1"/>
    <dgm:cxn modelId="{C55F7CED-FA3A-45B0-851A-238EC927F219}" type="presParOf" srcId="{D82891B7-DF2A-4D70-B436-D828E78AB63F}" destId="{93E51775-AF73-4E0B-A43E-936B764AD990}" srcOrd="5" destOrd="0" presId="urn:microsoft.com/office/officeart/2005/8/layout/process1"/>
    <dgm:cxn modelId="{F0946304-5153-4FA1-8C6F-3DE704D59647}" type="presParOf" srcId="{93E51775-AF73-4E0B-A43E-936B764AD990}" destId="{59F03E91-A69D-4ED7-93EC-3CE5EAA8159E}" srcOrd="0" destOrd="0" presId="urn:microsoft.com/office/officeart/2005/8/layout/process1"/>
    <dgm:cxn modelId="{1BC882F7-48FE-4FD4-91F7-695D5AD581CD}" type="presParOf" srcId="{D82891B7-DF2A-4D70-B436-D828E78AB63F}" destId="{B52B4576-51F6-4277-91AC-827C2726025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C048B-7844-4F70-94BA-EB85B6595B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7BD23A0B-1DA2-4C65-9D7C-D6CAAE65160E}">
      <dgm:prSet phldrT="[Text]" custT="1"/>
      <dgm:spPr/>
      <dgm:t>
        <a:bodyPr/>
        <a:lstStyle/>
        <a:p>
          <a:r>
            <a:rPr lang="en-US" sz="1800" dirty="0" smtClean="0"/>
            <a:t>Assess information needs and reporting requirements</a:t>
          </a:r>
          <a:endParaRPr lang="en-US" sz="1800" dirty="0"/>
        </a:p>
      </dgm:t>
    </dgm:pt>
    <dgm:pt modelId="{716A25C6-3296-429C-BAC7-3487DFF696BE}" type="parTrans" cxnId="{FE518D1E-9D91-4992-ACAC-1D1BB639D854}">
      <dgm:prSet/>
      <dgm:spPr/>
      <dgm:t>
        <a:bodyPr/>
        <a:lstStyle/>
        <a:p>
          <a:endParaRPr lang="en-US"/>
        </a:p>
      </dgm:t>
    </dgm:pt>
    <dgm:pt modelId="{4A8F02C0-0801-425B-B53B-01EAB7E9285A}" type="sibTrans" cxnId="{FE518D1E-9D91-4992-ACAC-1D1BB639D854}">
      <dgm:prSet/>
      <dgm:spPr/>
      <dgm:t>
        <a:bodyPr/>
        <a:lstStyle/>
        <a:p>
          <a:endParaRPr lang="en-US"/>
        </a:p>
      </dgm:t>
    </dgm:pt>
    <dgm:pt modelId="{16E1BCEE-B183-4C89-B293-95F19268162A}">
      <dgm:prSet phldrT="[Text]" custT="1"/>
      <dgm:spPr/>
      <dgm:t>
        <a:bodyPr/>
        <a:lstStyle/>
        <a:p>
          <a:r>
            <a:rPr lang="en-US" sz="1800" dirty="0" smtClean="0"/>
            <a:t>Develop reporting products</a:t>
          </a:r>
          <a:endParaRPr lang="en-US" sz="1800" dirty="0"/>
        </a:p>
      </dgm:t>
    </dgm:pt>
    <dgm:pt modelId="{7591F2BC-877A-4C01-B879-4CF417DE092B}" type="parTrans" cxnId="{2F5080A0-DC95-4A50-B734-2693755C62A9}">
      <dgm:prSet/>
      <dgm:spPr/>
      <dgm:t>
        <a:bodyPr/>
        <a:lstStyle/>
        <a:p>
          <a:endParaRPr lang="en-US"/>
        </a:p>
      </dgm:t>
    </dgm:pt>
    <dgm:pt modelId="{5B7D7ACE-43CD-48DD-8853-9ADB676B6985}" type="sibTrans" cxnId="{2F5080A0-DC95-4A50-B734-2693755C62A9}">
      <dgm:prSet/>
      <dgm:spPr/>
      <dgm:t>
        <a:bodyPr/>
        <a:lstStyle/>
        <a:p>
          <a:endParaRPr lang="en-US"/>
        </a:p>
      </dgm:t>
    </dgm:pt>
    <dgm:pt modelId="{00B93C9E-CCB5-4F46-82F3-8FEE7E37EA7D}">
      <dgm:prSet phldrT="[Text]" custT="1"/>
      <dgm:spPr/>
      <dgm:t>
        <a:bodyPr/>
        <a:lstStyle/>
        <a:p>
          <a:r>
            <a:rPr lang="en-US" sz="1800" dirty="0" smtClean="0"/>
            <a:t>Disseminate your products</a:t>
          </a:r>
          <a:endParaRPr lang="en-US" sz="1800" dirty="0"/>
        </a:p>
      </dgm:t>
    </dgm:pt>
    <dgm:pt modelId="{4D2182AA-85AB-41C7-A278-F8E1E6197C3A}" type="parTrans" cxnId="{33389139-EB1A-4BB7-95AE-9B1BD597B587}">
      <dgm:prSet/>
      <dgm:spPr/>
      <dgm:t>
        <a:bodyPr/>
        <a:lstStyle/>
        <a:p>
          <a:endParaRPr lang="en-US"/>
        </a:p>
      </dgm:t>
    </dgm:pt>
    <dgm:pt modelId="{0B75C79E-5D26-44B3-8CA7-47A351521E7F}" type="sibTrans" cxnId="{33389139-EB1A-4BB7-95AE-9B1BD597B587}">
      <dgm:prSet/>
      <dgm:spPr/>
      <dgm:t>
        <a:bodyPr/>
        <a:lstStyle/>
        <a:p>
          <a:endParaRPr lang="en-US"/>
        </a:p>
      </dgm:t>
    </dgm:pt>
    <dgm:pt modelId="{9197A2E4-2421-4718-8F1A-5563FA79B5FD}">
      <dgm:prSet phldrT="[Text]" custT="1"/>
      <dgm:spPr/>
      <dgm:t>
        <a:bodyPr/>
        <a:lstStyle/>
        <a:p>
          <a:r>
            <a:rPr lang="en-US" sz="1800" dirty="0" smtClean="0"/>
            <a:t>Ensure and support use of findings by stakeholders</a:t>
          </a:r>
          <a:endParaRPr lang="en-US" sz="1800" dirty="0"/>
        </a:p>
      </dgm:t>
    </dgm:pt>
    <dgm:pt modelId="{480AD8AB-DCAA-4250-B41C-B4A21CA9927B}" type="parTrans" cxnId="{081BF391-D646-4BB1-AAFD-FB4FB6CF8B70}">
      <dgm:prSet/>
      <dgm:spPr/>
      <dgm:t>
        <a:bodyPr/>
        <a:lstStyle/>
        <a:p>
          <a:endParaRPr lang="en-US"/>
        </a:p>
      </dgm:t>
    </dgm:pt>
    <dgm:pt modelId="{1084AF5A-5B0B-4202-B351-E18B98EA46B4}" type="sibTrans" cxnId="{081BF391-D646-4BB1-AAFD-FB4FB6CF8B70}">
      <dgm:prSet/>
      <dgm:spPr/>
      <dgm:t>
        <a:bodyPr/>
        <a:lstStyle/>
        <a:p>
          <a:endParaRPr lang="en-US"/>
        </a:p>
      </dgm:t>
    </dgm:pt>
    <dgm:pt modelId="{DF9240E2-8A07-4587-A60E-E61DFFF5F44E}" type="pres">
      <dgm:prSet presAssocID="{800C048B-7844-4F70-94BA-EB85B6595BAF}" presName="theList" presStyleCnt="0">
        <dgm:presLayoutVars>
          <dgm:dir/>
          <dgm:animLvl val="lvl"/>
          <dgm:resizeHandles val="exact"/>
        </dgm:presLayoutVars>
      </dgm:prSet>
      <dgm:spPr/>
      <dgm:t>
        <a:bodyPr/>
        <a:lstStyle/>
        <a:p>
          <a:endParaRPr lang="en-US"/>
        </a:p>
      </dgm:t>
    </dgm:pt>
    <dgm:pt modelId="{5285AEC2-07B1-4CBA-9FBB-301FB5720DFC}" type="pres">
      <dgm:prSet presAssocID="{7BD23A0B-1DA2-4C65-9D7C-D6CAAE65160E}" presName="compNode" presStyleCnt="0"/>
      <dgm:spPr/>
    </dgm:pt>
    <dgm:pt modelId="{5CB0DFD8-7891-44FD-AA56-34DD021E9FD8}" type="pres">
      <dgm:prSet presAssocID="{7BD23A0B-1DA2-4C65-9D7C-D6CAAE65160E}" presName="noGeometry" presStyleCnt="0"/>
      <dgm:spPr/>
    </dgm:pt>
    <dgm:pt modelId="{C993BBDD-8BE9-4938-8A55-80D2CC685AC0}" type="pres">
      <dgm:prSet presAssocID="{7BD23A0B-1DA2-4C65-9D7C-D6CAAE65160E}" presName="childTextVisible" presStyleLbl="bgAccFollowNode1" presStyleIdx="0" presStyleCnt="4" custScaleX="22980" custScaleY="46988" custLinFactNeighborX="51172" custLinFactNeighborY="1359">
        <dgm:presLayoutVars>
          <dgm:bulletEnabled val="1"/>
        </dgm:presLayoutVars>
      </dgm:prSet>
      <dgm:spPr/>
    </dgm:pt>
    <dgm:pt modelId="{343AFC93-3BC4-4991-9B2C-081674F64083}" type="pres">
      <dgm:prSet presAssocID="{7BD23A0B-1DA2-4C65-9D7C-D6CAAE65160E}" presName="childTextHidden" presStyleLbl="bgAccFollowNode1" presStyleIdx="0" presStyleCnt="4"/>
      <dgm:spPr/>
    </dgm:pt>
    <dgm:pt modelId="{8BCB65C4-13EF-4F7C-B5D4-DE60739D71C8}" type="pres">
      <dgm:prSet presAssocID="{7BD23A0B-1DA2-4C65-9D7C-D6CAAE65160E}" presName="parentText" presStyleLbl="node1" presStyleIdx="0" presStyleCnt="4" custScaleX="292011" custScaleY="269697">
        <dgm:presLayoutVars>
          <dgm:chMax val="1"/>
          <dgm:bulletEnabled val="1"/>
        </dgm:presLayoutVars>
      </dgm:prSet>
      <dgm:spPr/>
      <dgm:t>
        <a:bodyPr/>
        <a:lstStyle/>
        <a:p>
          <a:endParaRPr lang="en-US"/>
        </a:p>
      </dgm:t>
    </dgm:pt>
    <dgm:pt modelId="{ECDF2F40-EFB1-4FCD-85F0-17889ED6B3EA}" type="pres">
      <dgm:prSet presAssocID="{7BD23A0B-1DA2-4C65-9D7C-D6CAAE65160E}" presName="aSpace" presStyleCnt="0"/>
      <dgm:spPr/>
    </dgm:pt>
    <dgm:pt modelId="{FBAB2DC1-EE3A-4800-842D-D8B94E706025}" type="pres">
      <dgm:prSet presAssocID="{16E1BCEE-B183-4C89-B293-95F19268162A}" presName="compNode" presStyleCnt="0"/>
      <dgm:spPr/>
    </dgm:pt>
    <dgm:pt modelId="{6ECBF971-020A-4725-9555-87C122FF1D45}" type="pres">
      <dgm:prSet presAssocID="{16E1BCEE-B183-4C89-B293-95F19268162A}" presName="noGeometry" presStyleCnt="0"/>
      <dgm:spPr/>
    </dgm:pt>
    <dgm:pt modelId="{63C86CDD-3F99-4E1C-A7DC-371A07BBB688}" type="pres">
      <dgm:prSet presAssocID="{16E1BCEE-B183-4C89-B293-95F19268162A}" presName="childTextVisible" presStyleLbl="bgAccFollowNode1" presStyleIdx="1" presStyleCnt="4" custScaleX="22980" custScaleY="46988" custLinFactNeighborX="57696" custLinFactNeighborY="2659">
        <dgm:presLayoutVars>
          <dgm:bulletEnabled val="1"/>
        </dgm:presLayoutVars>
      </dgm:prSet>
      <dgm:spPr/>
    </dgm:pt>
    <dgm:pt modelId="{DF637850-3B43-466E-AEA6-867BB1F3E975}" type="pres">
      <dgm:prSet presAssocID="{16E1BCEE-B183-4C89-B293-95F19268162A}" presName="childTextHidden" presStyleLbl="bgAccFollowNode1" presStyleIdx="1" presStyleCnt="4"/>
      <dgm:spPr/>
    </dgm:pt>
    <dgm:pt modelId="{49EEC13C-DD7C-4583-8E68-EF1E652B11E7}" type="pres">
      <dgm:prSet presAssocID="{16E1BCEE-B183-4C89-B293-95F19268162A}" presName="parentText" presStyleLbl="node1" presStyleIdx="1" presStyleCnt="4" custScaleX="292011" custScaleY="269697" custLinFactNeighborX="28149" custLinFactNeighborY="2155">
        <dgm:presLayoutVars>
          <dgm:chMax val="1"/>
          <dgm:bulletEnabled val="1"/>
        </dgm:presLayoutVars>
      </dgm:prSet>
      <dgm:spPr/>
      <dgm:t>
        <a:bodyPr/>
        <a:lstStyle/>
        <a:p>
          <a:endParaRPr lang="en-US"/>
        </a:p>
      </dgm:t>
    </dgm:pt>
    <dgm:pt modelId="{6D38282E-5736-4C47-88F7-1CD3FC3A7F7B}" type="pres">
      <dgm:prSet presAssocID="{16E1BCEE-B183-4C89-B293-95F19268162A}" presName="aSpace" presStyleCnt="0"/>
      <dgm:spPr/>
    </dgm:pt>
    <dgm:pt modelId="{B421DE22-4524-4175-90D9-A57F6D6B87D4}" type="pres">
      <dgm:prSet presAssocID="{00B93C9E-CCB5-4F46-82F3-8FEE7E37EA7D}" presName="compNode" presStyleCnt="0"/>
      <dgm:spPr/>
    </dgm:pt>
    <dgm:pt modelId="{9DCCE8BB-43F1-4EDA-9503-67BA3C86CF5B}" type="pres">
      <dgm:prSet presAssocID="{00B93C9E-CCB5-4F46-82F3-8FEE7E37EA7D}" presName="noGeometry" presStyleCnt="0"/>
      <dgm:spPr/>
    </dgm:pt>
    <dgm:pt modelId="{D78DA1C6-6173-47FC-9E41-EFD9288D0482}" type="pres">
      <dgm:prSet presAssocID="{00B93C9E-CCB5-4F46-82F3-8FEE7E37EA7D}" presName="childTextVisible" presStyleLbl="bgAccFollowNode1" presStyleIdx="2" presStyleCnt="4" custScaleX="22980" custScaleY="46988" custLinFactNeighborX="59316" custLinFactNeighborY="194">
        <dgm:presLayoutVars>
          <dgm:bulletEnabled val="1"/>
        </dgm:presLayoutVars>
      </dgm:prSet>
      <dgm:spPr/>
    </dgm:pt>
    <dgm:pt modelId="{EA52FE65-3F52-43C9-BF6B-0E46B0F48952}" type="pres">
      <dgm:prSet presAssocID="{00B93C9E-CCB5-4F46-82F3-8FEE7E37EA7D}" presName="childTextHidden" presStyleLbl="bgAccFollowNode1" presStyleIdx="2" presStyleCnt="4"/>
      <dgm:spPr/>
    </dgm:pt>
    <dgm:pt modelId="{061DBFE5-3BC9-421B-983D-4798E8ADDD6C}" type="pres">
      <dgm:prSet presAssocID="{00B93C9E-CCB5-4F46-82F3-8FEE7E37EA7D}" presName="parentText" presStyleLbl="node1" presStyleIdx="2" presStyleCnt="4" custScaleX="292011" custScaleY="269697" custLinFactNeighborX="38686" custLinFactNeighborY="-4072">
        <dgm:presLayoutVars>
          <dgm:chMax val="1"/>
          <dgm:bulletEnabled val="1"/>
        </dgm:presLayoutVars>
      </dgm:prSet>
      <dgm:spPr/>
      <dgm:t>
        <a:bodyPr/>
        <a:lstStyle/>
        <a:p>
          <a:endParaRPr lang="en-US"/>
        </a:p>
      </dgm:t>
    </dgm:pt>
    <dgm:pt modelId="{13E2B1F8-0114-42C9-8F68-F1FB09689A1A}" type="pres">
      <dgm:prSet presAssocID="{00B93C9E-CCB5-4F46-82F3-8FEE7E37EA7D}" presName="aSpace" presStyleCnt="0"/>
      <dgm:spPr/>
    </dgm:pt>
    <dgm:pt modelId="{C912E128-86CE-47DC-B2CE-7307D2DEE031}" type="pres">
      <dgm:prSet presAssocID="{9197A2E4-2421-4718-8F1A-5563FA79B5FD}" presName="compNode" presStyleCnt="0"/>
      <dgm:spPr/>
    </dgm:pt>
    <dgm:pt modelId="{C3C3932F-2CE3-4EA6-9941-5A2F2C98A3A8}" type="pres">
      <dgm:prSet presAssocID="{9197A2E4-2421-4718-8F1A-5563FA79B5FD}" presName="noGeometry" presStyleCnt="0"/>
      <dgm:spPr/>
    </dgm:pt>
    <dgm:pt modelId="{4DAB97D8-D39E-42E0-81B6-7E9E95F93116}" type="pres">
      <dgm:prSet presAssocID="{9197A2E4-2421-4718-8F1A-5563FA79B5FD}" presName="childTextVisible" presStyleLbl="bgAccFollowNode1" presStyleIdx="3" presStyleCnt="4" custScaleX="22980" custScaleY="46988" custLinFactY="-21998" custLinFactNeighborX="28048" custLinFactNeighborY="-100000">
        <dgm:presLayoutVars>
          <dgm:bulletEnabled val="1"/>
        </dgm:presLayoutVars>
      </dgm:prSet>
      <dgm:spPr>
        <a:solidFill>
          <a:schemeClr val="bg1">
            <a:alpha val="90000"/>
          </a:schemeClr>
        </a:solidFill>
        <a:ln>
          <a:solidFill>
            <a:schemeClr val="bg1">
              <a:alpha val="90000"/>
            </a:schemeClr>
          </a:solidFill>
        </a:ln>
      </dgm:spPr>
    </dgm:pt>
    <dgm:pt modelId="{DD0325B4-6377-47C8-929A-699947ED6921}" type="pres">
      <dgm:prSet presAssocID="{9197A2E4-2421-4718-8F1A-5563FA79B5FD}" presName="childTextHidden" presStyleLbl="bgAccFollowNode1" presStyleIdx="3" presStyleCnt="4"/>
      <dgm:spPr/>
    </dgm:pt>
    <dgm:pt modelId="{EB42EA13-10EF-4A35-B4C3-73EFFC1BCBB4}" type="pres">
      <dgm:prSet presAssocID="{9197A2E4-2421-4718-8F1A-5563FA79B5FD}" presName="parentText" presStyleLbl="node1" presStyleIdx="3" presStyleCnt="4" custScaleX="292011" custScaleY="269697" custLinFactNeighborX="54975">
        <dgm:presLayoutVars>
          <dgm:chMax val="1"/>
          <dgm:bulletEnabled val="1"/>
        </dgm:presLayoutVars>
      </dgm:prSet>
      <dgm:spPr/>
      <dgm:t>
        <a:bodyPr/>
        <a:lstStyle/>
        <a:p>
          <a:endParaRPr lang="en-US"/>
        </a:p>
      </dgm:t>
    </dgm:pt>
  </dgm:ptLst>
  <dgm:cxnLst>
    <dgm:cxn modelId="{081BF391-D646-4BB1-AAFD-FB4FB6CF8B70}" srcId="{800C048B-7844-4F70-94BA-EB85B6595BAF}" destId="{9197A2E4-2421-4718-8F1A-5563FA79B5FD}" srcOrd="3" destOrd="0" parTransId="{480AD8AB-DCAA-4250-B41C-B4A21CA9927B}" sibTransId="{1084AF5A-5B0B-4202-B351-E18B98EA46B4}"/>
    <dgm:cxn modelId="{072E405D-74C5-4378-AAEC-F5DF07E762E5}" type="presOf" srcId="{800C048B-7844-4F70-94BA-EB85B6595BAF}" destId="{DF9240E2-8A07-4587-A60E-E61DFFF5F44E}" srcOrd="0" destOrd="0" presId="urn:microsoft.com/office/officeart/2005/8/layout/hProcess6"/>
    <dgm:cxn modelId="{707C7175-3699-4A31-B00B-F43B7210A0FD}" type="presOf" srcId="{00B93C9E-CCB5-4F46-82F3-8FEE7E37EA7D}" destId="{061DBFE5-3BC9-421B-983D-4798E8ADDD6C}" srcOrd="0" destOrd="0" presId="urn:microsoft.com/office/officeart/2005/8/layout/hProcess6"/>
    <dgm:cxn modelId="{9039D9A6-EBA2-4DB7-B025-C49ABBBAA9A3}" type="presOf" srcId="{7BD23A0B-1DA2-4C65-9D7C-D6CAAE65160E}" destId="{8BCB65C4-13EF-4F7C-B5D4-DE60739D71C8}" srcOrd="0" destOrd="0" presId="urn:microsoft.com/office/officeart/2005/8/layout/hProcess6"/>
    <dgm:cxn modelId="{33389139-EB1A-4BB7-95AE-9B1BD597B587}" srcId="{800C048B-7844-4F70-94BA-EB85B6595BAF}" destId="{00B93C9E-CCB5-4F46-82F3-8FEE7E37EA7D}" srcOrd="2" destOrd="0" parTransId="{4D2182AA-85AB-41C7-A278-F8E1E6197C3A}" sibTransId="{0B75C79E-5D26-44B3-8CA7-47A351521E7F}"/>
    <dgm:cxn modelId="{FE518D1E-9D91-4992-ACAC-1D1BB639D854}" srcId="{800C048B-7844-4F70-94BA-EB85B6595BAF}" destId="{7BD23A0B-1DA2-4C65-9D7C-D6CAAE65160E}" srcOrd="0" destOrd="0" parTransId="{716A25C6-3296-429C-BAC7-3487DFF696BE}" sibTransId="{4A8F02C0-0801-425B-B53B-01EAB7E9285A}"/>
    <dgm:cxn modelId="{2F5080A0-DC95-4A50-B734-2693755C62A9}" srcId="{800C048B-7844-4F70-94BA-EB85B6595BAF}" destId="{16E1BCEE-B183-4C89-B293-95F19268162A}" srcOrd="1" destOrd="0" parTransId="{7591F2BC-877A-4C01-B879-4CF417DE092B}" sibTransId="{5B7D7ACE-43CD-48DD-8853-9ADB676B6985}"/>
    <dgm:cxn modelId="{373EE985-E847-41CA-A571-B0A6294A33A3}" type="presOf" srcId="{16E1BCEE-B183-4C89-B293-95F19268162A}" destId="{49EEC13C-DD7C-4583-8E68-EF1E652B11E7}" srcOrd="0" destOrd="0" presId="urn:microsoft.com/office/officeart/2005/8/layout/hProcess6"/>
    <dgm:cxn modelId="{0C2DABFF-578B-4C3E-A374-79DF96354100}" type="presOf" srcId="{9197A2E4-2421-4718-8F1A-5563FA79B5FD}" destId="{EB42EA13-10EF-4A35-B4C3-73EFFC1BCBB4}" srcOrd="0" destOrd="0" presId="urn:microsoft.com/office/officeart/2005/8/layout/hProcess6"/>
    <dgm:cxn modelId="{2C7F6DB0-8704-4774-8442-F4FE08F43600}" type="presParOf" srcId="{DF9240E2-8A07-4587-A60E-E61DFFF5F44E}" destId="{5285AEC2-07B1-4CBA-9FBB-301FB5720DFC}" srcOrd="0" destOrd="0" presId="urn:microsoft.com/office/officeart/2005/8/layout/hProcess6"/>
    <dgm:cxn modelId="{985A8C63-CF9C-411E-9446-E10361794DF1}" type="presParOf" srcId="{5285AEC2-07B1-4CBA-9FBB-301FB5720DFC}" destId="{5CB0DFD8-7891-44FD-AA56-34DD021E9FD8}" srcOrd="0" destOrd="0" presId="urn:microsoft.com/office/officeart/2005/8/layout/hProcess6"/>
    <dgm:cxn modelId="{85F13D72-6763-4900-9F21-EF8B02B4065F}" type="presParOf" srcId="{5285AEC2-07B1-4CBA-9FBB-301FB5720DFC}" destId="{C993BBDD-8BE9-4938-8A55-80D2CC685AC0}" srcOrd="1" destOrd="0" presId="urn:microsoft.com/office/officeart/2005/8/layout/hProcess6"/>
    <dgm:cxn modelId="{C198D459-9924-4012-8CCA-6D93D17214FA}" type="presParOf" srcId="{5285AEC2-07B1-4CBA-9FBB-301FB5720DFC}" destId="{343AFC93-3BC4-4991-9B2C-081674F64083}" srcOrd="2" destOrd="0" presId="urn:microsoft.com/office/officeart/2005/8/layout/hProcess6"/>
    <dgm:cxn modelId="{6BFAF0A5-23AE-4438-B0DB-068CBFD10396}" type="presParOf" srcId="{5285AEC2-07B1-4CBA-9FBB-301FB5720DFC}" destId="{8BCB65C4-13EF-4F7C-B5D4-DE60739D71C8}" srcOrd="3" destOrd="0" presId="urn:microsoft.com/office/officeart/2005/8/layout/hProcess6"/>
    <dgm:cxn modelId="{B0320686-F32F-40A0-8416-5B737210E3E8}" type="presParOf" srcId="{DF9240E2-8A07-4587-A60E-E61DFFF5F44E}" destId="{ECDF2F40-EFB1-4FCD-85F0-17889ED6B3EA}" srcOrd="1" destOrd="0" presId="urn:microsoft.com/office/officeart/2005/8/layout/hProcess6"/>
    <dgm:cxn modelId="{12244A4C-8A42-47E9-AE4E-3B9FA89CFC4D}" type="presParOf" srcId="{DF9240E2-8A07-4587-A60E-E61DFFF5F44E}" destId="{FBAB2DC1-EE3A-4800-842D-D8B94E706025}" srcOrd="2" destOrd="0" presId="urn:microsoft.com/office/officeart/2005/8/layout/hProcess6"/>
    <dgm:cxn modelId="{A72B31B1-6956-4068-A059-74AB2EB6E214}" type="presParOf" srcId="{FBAB2DC1-EE3A-4800-842D-D8B94E706025}" destId="{6ECBF971-020A-4725-9555-87C122FF1D45}" srcOrd="0" destOrd="0" presId="urn:microsoft.com/office/officeart/2005/8/layout/hProcess6"/>
    <dgm:cxn modelId="{C27A1381-144E-4712-9D4F-1D20837D7270}" type="presParOf" srcId="{FBAB2DC1-EE3A-4800-842D-D8B94E706025}" destId="{63C86CDD-3F99-4E1C-A7DC-371A07BBB688}" srcOrd="1" destOrd="0" presId="urn:microsoft.com/office/officeart/2005/8/layout/hProcess6"/>
    <dgm:cxn modelId="{EFEF5FEB-EC33-4442-9F10-A9B0BDCB8F54}" type="presParOf" srcId="{FBAB2DC1-EE3A-4800-842D-D8B94E706025}" destId="{DF637850-3B43-466E-AEA6-867BB1F3E975}" srcOrd="2" destOrd="0" presId="urn:microsoft.com/office/officeart/2005/8/layout/hProcess6"/>
    <dgm:cxn modelId="{1E057E36-7861-4C5D-A027-94B699E153CB}" type="presParOf" srcId="{FBAB2DC1-EE3A-4800-842D-D8B94E706025}" destId="{49EEC13C-DD7C-4583-8E68-EF1E652B11E7}" srcOrd="3" destOrd="0" presId="urn:microsoft.com/office/officeart/2005/8/layout/hProcess6"/>
    <dgm:cxn modelId="{6278DA91-E29F-4421-A0ED-AAC127E711A6}" type="presParOf" srcId="{DF9240E2-8A07-4587-A60E-E61DFFF5F44E}" destId="{6D38282E-5736-4C47-88F7-1CD3FC3A7F7B}" srcOrd="3" destOrd="0" presId="urn:microsoft.com/office/officeart/2005/8/layout/hProcess6"/>
    <dgm:cxn modelId="{D2EAFB0E-36F9-462B-9A88-407651A2E4F9}" type="presParOf" srcId="{DF9240E2-8A07-4587-A60E-E61DFFF5F44E}" destId="{B421DE22-4524-4175-90D9-A57F6D6B87D4}" srcOrd="4" destOrd="0" presId="urn:microsoft.com/office/officeart/2005/8/layout/hProcess6"/>
    <dgm:cxn modelId="{0166EA65-0358-4C41-BEB7-5144BB3E8524}" type="presParOf" srcId="{B421DE22-4524-4175-90D9-A57F6D6B87D4}" destId="{9DCCE8BB-43F1-4EDA-9503-67BA3C86CF5B}" srcOrd="0" destOrd="0" presId="urn:microsoft.com/office/officeart/2005/8/layout/hProcess6"/>
    <dgm:cxn modelId="{DE87BED7-8F62-44E7-8A2F-10A10013E2AD}" type="presParOf" srcId="{B421DE22-4524-4175-90D9-A57F6D6B87D4}" destId="{D78DA1C6-6173-47FC-9E41-EFD9288D0482}" srcOrd="1" destOrd="0" presId="urn:microsoft.com/office/officeart/2005/8/layout/hProcess6"/>
    <dgm:cxn modelId="{52E2E171-10BD-407C-92C4-E3B1800889C8}" type="presParOf" srcId="{B421DE22-4524-4175-90D9-A57F6D6B87D4}" destId="{EA52FE65-3F52-43C9-BF6B-0E46B0F48952}" srcOrd="2" destOrd="0" presId="urn:microsoft.com/office/officeart/2005/8/layout/hProcess6"/>
    <dgm:cxn modelId="{6B2579A6-5D0C-4791-B3B1-85246C7FA8AE}" type="presParOf" srcId="{B421DE22-4524-4175-90D9-A57F6D6B87D4}" destId="{061DBFE5-3BC9-421B-983D-4798E8ADDD6C}" srcOrd="3" destOrd="0" presId="urn:microsoft.com/office/officeart/2005/8/layout/hProcess6"/>
    <dgm:cxn modelId="{19CC8777-C207-4F97-ADFF-34BB67EEBCB5}" type="presParOf" srcId="{DF9240E2-8A07-4587-A60E-E61DFFF5F44E}" destId="{13E2B1F8-0114-42C9-8F68-F1FB09689A1A}" srcOrd="5" destOrd="0" presId="urn:microsoft.com/office/officeart/2005/8/layout/hProcess6"/>
    <dgm:cxn modelId="{9BA2C24C-4399-42D8-A85B-A800013DEE11}" type="presParOf" srcId="{DF9240E2-8A07-4587-A60E-E61DFFF5F44E}" destId="{C912E128-86CE-47DC-B2CE-7307D2DEE031}" srcOrd="6" destOrd="0" presId="urn:microsoft.com/office/officeart/2005/8/layout/hProcess6"/>
    <dgm:cxn modelId="{5D5C777C-9566-4C18-A60E-E1A11FC136EC}" type="presParOf" srcId="{C912E128-86CE-47DC-B2CE-7307D2DEE031}" destId="{C3C3932F-2CE3-4EA6-9941-5A2F2C98A3A8}" srcOrd="0" destOrd="0" presId="urn:microsoft.com/office/officeart/2005/8/layout/hProcess6"/>
    <dgm:cxn modelId="{A56ACAE5-4072-4253-9C63-B00B98981162}" type="presParOf" srcId="{C912E128-86CE-47DC-B2CE-7307D2DEE031}" destId="{4DAB97D8-D39E-42E0-81B6-7E9E95F93116}" srcOrd="1" destOrd="0" presId="urn:microsoft.com/office/officeart/2005/8/layout/hProcess6"/>
    <dgm:cxn modelId="{1ECF6391-977E-43F4-8F50-9CADFE69BCFF}" type="presParOf" srcId="{C912E128-86CE-47DC-B2CE-7307D2DEE031}" destId="{DD0325B4-6377-47C8-929A-699947ED6921}" srcOrd="2" destOrd="0" presId="urn:microsoft.com/office/officeart/2005/8/layout/hProcess6"/>
    <dgm:cxn modelId="{9B03124B-BED5-4E1C-A0A8-1F5B46BCC587}" type="presParOf" srcId="{C912E128-86CE-47DC-B2CE-7307D2DEE031}" destId="{EB42EA13-10EF-4A35-B4C3-73EFFC1BCB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48B-7844-4F70-94BA-EB85B6595B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7BD23A0B-1DA2-4C65-9D7C-D6CAAE65160E}">
      <dgm:prSet phldrT="[Text]" custT="1"/>
      <dgm:spPr>
        <a:solidFill>
          <a:srgbClr val="00B050"/>
        </a:solidFill>
      </dgm:spPr>
      <dgm:t>
        <a:bodyPr/>
        <a:lstStyle/>
        <a:p>
          <a:r>
            <a:rPr lang="en-US" sz="1800" dirty="0" smtClean="0"/>
            <a:t>Assess information needs and reporting requirements</a:t>
          </a:r>
          <a:endParaRPr lang="en-US" sz="1800" dirty="0"/>
        </a:p>
      </dgm:t>
    </dgm:pt>
    <dgm:pt modelId="{716A25C6-3296-429C-BAC7-3487DFF696BE}" type="parTrans" cxnId="{FE518D1E-9D91-4992-ACAC-1D1BB639D854}">
      <dgm:prSet/>
      <dgm:spPr/>
      <dgm:t>
        <a:bodyPr/>
        <a:lstStyle/>
        <a:p>
          <a:endParaRPr lang="en-US"/>
        </a:p>
      </dgm:t>
    </dgm:pt>
    <dgm:pt modelId="{4A8F02C0-0801-425B-B53B-01EAB7E9285A}" type="sibTrans" cxnId="{FE518D1E-9D91-4992-ACAC-1D1BB639D854}">
      <dgm:prSet/>
      <dgm:spPr/>
      <dgm:t>
        <a:bodyPr/>
        <a:lstStyle/>
        <a:p>
          <a:endParaRPr lang="en-US"/>
        </a:p>
      </dgm:t>
    </dgm:pt>
    <dgm:pt modelId="{16E1BCEE-B183-4C89-B293-95F19268162A}">
      <dgm:prSet phldrT="[Text]" custT="1"/>
      <dgm:spPr/>
      <dgm:t>
        <a:bodyPr/>
        <a:lstStyle/>
        <a:p>
          <a:r>
            <a:rPr lang="en-US" sz="1800" dirty="0" smtClean="0"/>
            <a:t>Develop reporting products</a:t>
          </a:r>
          <a:endParaRPr lang="en-US" sz="1800" dirty="0"/>
        </a:p>
      </dgm:t>
    </dgm:pt>
    <dgm:pt modelId="{7591F2BC-877A-4C01-B879-4CF417DE092B}" type="parTrans" cxnId="{2F5080A0-DC95-4A50-B734-2693755C62A9}">
      <dgm:prSet/>
      <dgm:spPr/>
      <dgm:t>
        <a:bodyPr/>
        <a:lstStyle/>
        <a:p>
          <a:endParaRPr lang="en-US"/>
        </a:p>
      </dgm:t>
    </dgm:pt>
    <dgm:pt modelId="{5B7D7ACE-43CD-48DD-8853-9ADB676B6985}" type="sibTrans" cxnId="{2F5080A0-DC95-4A50-B734-2693755C62A9}">
      <dgm:prSet/>
      <dgm:spPr/>
      <dgm:t>
        <a:bodyPr/>
        <a:lstStyle/>
        <a:p>
          <a:endParaRPr lang="en-US"/>
        </a:p>
      </dgm:t>
    </dgm:pt>
    <dgm:pt modelId="{00B93C9E-CCB5-4F46-82F3-8FEE7E37EA7D}">
      <dgm:prSet phldrT="[Text]" custT="1"/>
      <dgm:spPr/>
      <dgm:t>
        <a:bodyPr/>
        <a:lstStyle/>
        <a:p>
          <a:r>
            <a:rPr lang="en-US" sz="1800" dirty="0" smtClean="0"/>
            <a:t>Disseminate your products</a:t>
          </a:r>
          <a:endParaRPr lang="en-US" sz="1800" dirty="0"/>
        </a:p>
      </dgm:t>
    </dgm:pt>
    <dgm:pt modelId="{4D2182AA-85AB-41C7-A278-F8E1E6197C3A}" type="parTrans" cxnId="{33389139-EB1A-4BB7-95AE-9B1BD597B587}">
      <dgm:prSet/>
      <dgm:spPr/>
      <dgm:t>
        <a:bodyPr/>
        <a:lstStyle/>
        <a:p>
          <a:endParaRPr lang="en-US"/>
        </a:p>
      </dgm:t>
    </dgm:pt>
    <dgm:pt modelId="{0B75C79E-5D26-44B3-8CA7-47A351521E7F}" type="sibTrans" cxnId="{33389139-EB1A-4BB7-95AE-9B1BD597B587}">
      <dgm:prSet/>
      <dgm:spPr/>
      <dgm:t>
        <a:bodyPr/>
        <a:lstStyle/>
        <a:p>
          <a:endParaRPr lang="en-US"/>
        </a:p>
      </dgm:t>
    </dgm:pt>
    <dgm:pt modelId="{9197A2E4-2421-4718-8F1A-5563FA79B5FD}">
      <dgm:prSet phldrT="[Text]" custT="1"/>
      <dgm:spPr/>
      <dgm:t>
        <a:bodyPr/>
        <a:lstStyle/>
        <a:p>
          <a:r>
            <a:rPr lang="en-US" sz="1800" dirty="0" smtClean="0"/>
            <a:t>Ensure and support use of findings by stakeholders</a:t>
          </a:r>
          <a:endParaRPr lang="en-US" sz="1800" dirty="0"/>
        </a:p>
      </dgm:t>
    </dgm:pt>
    <dgm:pt modelId="{480AD8AB-DCAA-4250-B41C-B4A21CA9927B}" type="parTrans" cxnId="{081BF391-D646-4BB1-AAFD-FB4FB6CF8B70}">
      <dgm:prSet/>
      <dgm:spPr/>
      <dgm:t>
        <a:bodyPr/>
        <a:lstStyle/>
        <a:p>
          <a:endParaRPr lang="en-US"/>
        </a:p>
      </dgm:t>
    </dgm:pt>
    <dgm:pt modelId="{1084AF5A-5B0B-4202-B351-E18B98EA46B4}" type="sibTrans" cxnId="{081BF391-D646-4BB1-AAFD-FB4FB6CF8B70}">
      <dgm:prSet/>
      <dgm:spPr/>
      <dgm:t>
        <a:bodyPr/>
        <a:lstStyle/>
        <a:p>
          <a:endParaRPr lang="en-US"/>
        </a:p>
      </dgm:t>
    </dgm:pt>
    <dgm:pt modelId="{DF9240E2-8A07-4587-A60E-E61DFFF5F44E}" type="pres">
      <dgm:prSet presAssocID="{800C048B-7844-4F70-94BA-EB85B6595BAF}" presName="theList" presStyleCnt="0">
        <dgm:presLayoutVars>
          <dgm:dir/>
          <dgm:animLvl val="lvl"/>
          <dgm:resizeHandles val="exact"/>
        </dgm:presLayoutVars>
      </dgm:prSet>
      <dgm:spPr/>
      <dgm:t>
        <a:bodyPr/>
        <a:lstStyle/>
        <a:p>
          <a:endParaRPr lang="en-US"/>
        </a:p>
      </dgm:t>
    </dgm:pt>
    <dgm:pt modelId="{5285AEC2-07B1-4CBA-9FBB-301FB5720DFC}" type="pres">
      <dgm:prSet presAssocID="{7BD23A0B-1DA2-4C65-9D7C-D6CAAE65160E}" presName="compNode" presStyleCnt="0"/>
      <dgm:spPr/>
    </dgm:pt>
    <dgm:pt modelId="{5CB0DFD8-7891-44FD-AA56-34DD021E9FD8}" type="pres">
      <dgm:prSet presAssocID="{7BD23A0B-1DA2-4C65-9D7C-D6CAAE65160E}" presName="noGeometry" presStyleCnt="0"/>
      <dgm:spPr/>
    </dgm:pt>
    <dgm:pt modelId="{C993BBDD-8BE9-4938-8A55-80D2CC685AC0}" type="pres">
      <dgm:prSet presAssocID="{7BD23A0B-1DA2-4C65-9D7C-D6CAAE65160E}" presName="childTextVisible" presStyleLbl="bgAccFollowNode1" presStyleIdx="0" presStyleCnt="4" custScaleX="22980" custScaleY="46988" custLinFactNeighborX="51172" custLinFactNeighborY="1359">
        <dgm:presLayoutVars>
          <dgm:bulletEnabled val="1"/>
        </dgm:presLayoutVars>
      </dgm:prSet>
      <dgm:spPr/>
    </dgm:pt>
    <dgm:pt modelId="{343AFC93-3BC4-4991-9B2C-081674F64083}" type="pres">
      <dgm:prSet presAssocID="{7BD23A0B-1DA2-4C65-9D7C-D6CAAE65160E}" presName="childTextHidden" presStyleLbl="bgAccFollowNode1" presStyleIdx="0" presStyleCnt="4"/>
      <dgm:spPr/>
    </dgm:pt>
    <dgm:pt modelId="{8BCB65C4-13EF-4F7C-B5D4-DE60739D71C8}" type="pres">
      <dgm:prSet presAssocID="{7BD23A0B-1DA2-4C65-9D7C-D6CAAE65160E}" presName="parentText" presStyleLbl="node1" presStyleIdx="0" presStyleCnt="4" custScaleX="292011" custScaleY="269697">
        <dgm:presLayoutVars>
          <dgm:chMax val="1"/>
          <dgm:bulletEnabled val="1"/>
        </dgm:presLayoutVars>
      </dgm:prSet>
      <dgm:spPr/>
      <dgm:t>
        <a:bodyPr/>
        <a:lstStyle/>
        <a:p>
          <a:endParaRPr lang="en-US"/>
        </a:p>
      </dgm:t>
    </dgm:pt>
    <dgm:pt modelId="{ECDF2F40-EFB1-4FCD-85F0-17889ED6B3EA}" type="pres">
      <dgm:prSet presAssocID="{7BD23A0B-1DA2-4C65-9D7C-D6CAAE65160E}" presName="aSpace" presStyleCnt="0"/>
      <dgm:spPr/>
    </dgm:pt>
    <dgm:pt modelId="{FBAB2DC1-EE3A-4800-842D-D8B94E706025}" type="pres">
      <dgm:prSet presAssocID="{16E1BCEE-B183-4C89-B293-95F19268162A}" presName="compNode" presStyleCnt="0"/>
      <dgm:spPr/>
    </dgm:pt>
    <dgm:pt modelId="{6ECBF971-020A-4725-9555-87C122FF1D45}" type="pres">
      <dgm:prSet presAssocID="{16E1BCEE-B183-4C89-B293-95F19268162A}" presName="noGeometry" presStyleCnt="0"/>
      <dgm:spPr/>
    </dgm:pt>
    <dgm:pt modelId="{63C86CDD-3F99-4E1C-A7DC-371A07BBB688}" type="pres">
      <dgm:prSet presAssocID="{16E1BCEE-B183-4C89-B293-95F19268162A}" presName="childTextVisible" presStyleLbl="bgAccFollowNode1" presStyleIdx="1" presStyleCnt="4" custScaleX="22980" custScaleY="46988" custLinFactNeighborX="57696" custLinFactNeighborY="2659">
        <dgm:presLayoutVars>
          <dgm:bulletEnabled val="1"/>
        </dgm:presLayoutVars>
      </dgm:prSet>
      <dgm:spPr/>
    </dgm:pt>
    <dgm:pt modelId="{DF637850-3B43-466E-AEA6-867BB1F3E975}" type="pres">
      <dgm:prSet presAssocID="{16E1BCEE-B183-4C89-B293-95F19268162A}" presName="childTextHidden" presStyleLbl="bgAccFollowNode1" presStyleIdx="1" presStyleCnt="4"/>
      <dgm:spPr/>
    </dgm:pt>
    <dgm:pt modelId="{49EEC13C-DD7C-4583-8E68-EF1E652B11E7}" type="pres">
      <dgm:prSet presAssocID="{16E1BCEE-B183-4C89-B293-95F19268162A}" presName="parentText" presStyleLbl="node1" presStyleIdx="1" presStyleCnt="4" custScaleX="292011" custScaleY="269697" custLinFactNeighborX="28149" custLinFactNeighborY="2155">
        <dgm:presLayoutVars>
          <dgm:chMax val="1"/>
          <dgm:bulletEnabled val="1"/>
        </dgm:presLayoutVars>
      </dgm:prSet>
      <dgm:spPr/>
      <dgm:t>
        <a:bodyPr/>
        <a:lstStyle/>
        <a:p>
          <a:endParaRPr lang="en-US"/>
        </a:p>
      </dgm:t>
    </dgm:pt>
    <dgm:pt modelId="{6D38282E-5736-4C47-88F7-1CD3FC3A7F7B}" type="pres">
      <dgm:prSet presAssocID="{16E1BCEE-B183-4C89-B293-95F19268162A}" presName="aSpace" presStyleCnt="0"/>
      <dgm:spPr/>
    </dgm:pt>
    <dgm:pt modelId="{B421DE22-4524-4175-90D9-A57F6D6B87D4}" type="pres">
      <dgm:prSet presAssocID="{00B93C9E-CCB5-4F46-82F3-8FEE7E37EA7D}" presName="compNode" presStyleCnt="0"/>
      <dgm:spPr/>
    </dgm:pt>
    <dgm:pt modelId="{9DCCE8BB-43F1-4EDA-9503-67BA3C86CF5B}" type="pres">
      <dgm:prSet presAssocID="{00B93C9E-CCB5-4F46-82F3-8FEE7E37EA7D}" presName="noGeometry" presStyleCnt="0"/>
      <dgm:spPr/>
    </dgm:pt>
    <dgm:pt modelId="{D78DA1C6-6173-47FC-9E41-EFD9288D0482}" type="pres">
      <dgm:prSet presAssocID="{00B93C9E-CCB5-4F46-82F3-8FEE7E37EA7D}" presName="childTextVisible" presStyleLbl="bgAccFollowNode1" presStyleIdx="2" presStyleCnt="4" custScaleX="22980" custScaleY="46988" custLinFactNeighborX="59316" custLinFactNeighborY="194">
        <dgm:presLayoutVars>
          <dgm:bulletEnabled val="1"/>
        </dgm:presLayoutVars>
      </dgm:prSet>
      <dgm:spPr/>
    </dgm:pt>
    <dgm:pt modelId="{EA52FE65-3F52-43C9-BF6B-0E46B0F48952}" type="pres">
      <dgm:prSet presAssocID="{00B93C9E-CCB5-4F46-82F3-8FEE7E37EA7D}" presName="childTextHidden" presStyleLbl="bgAccFollowNode1" presStyleIdx="2" presStyleCnt="4"/>
      <dgm:spPr/>
    </dgm:pt>
    <dgm:pt modelId="{061DBFE5-3BC9-421B-983D-4798E8ADDD6C}" type="pres">
      <dgm:prSet presAssocID="{00B93C9E-CCB5-4F46-82F3-8FEE7E37EA7D}" presName="parentText" presStyleLbl="node1" presStyleIdx="2" presStyleCnt="4" custScaleX="292011" custScaleY="269697" custLinFactNeighborX="38686" custLinFactNeighborY="-4072">
        <dgm:presLayoutVars>
          <dgm:chMax val="1"/>
          <dgm:bulletEnabled val="1"/>
        </dgm:presLayoutVars>
      </dgm:prSet>
      <dgm:spPr/>
      <dgm:t>
        <a:bodyPr/>
        <a:lstStyle/>
        <a:p>
          <a:endParaRPr lang="en-US"/>
        </a:p>
      </dgm:t>
    </dgm:pt>
    <dgm:pt modelId="{13E2B1F8-0114-42C9-8F68-F1FB09689A1A}" type="pres">
      <dgm:prSet presAssocID="{00B93C9E-CCB5-4F46-82F3-8FEE7E37EA7D}" presName="aSpace" presStyleCnt="0"/>
      <dgm:spPr/>
    </dgm:pt>
    <dgm:pt modelId="{C912E128-86CE-47DC-B2CE-7307D2DEE031}" type="pres">
      <dgm:prSet presAssocID="{9197A2E4-2421-4718-8F1A-5563FA79B5FD}" presName="compNode" presStyleCnt="0"/>
      <dgm:spPr/>
    </dgm:pt>
    <dgm:pt modelId="{C3C3932F-2CE3-4EA6-9941-5A2F2C98A3A8}" type="pres">
      <dgm:prSet presAssocID="{9197A2E4-2421-4718-8F1A-5563FA79B5FD}" presName="noGeometry" presStyleCnt="0"/>
      <dgm:spPr/>
    </dgm:pt>
    <dgm:pt modelId="{4DAB97D8-D39E-42E0-81B6-7E9E95F93116}" type="pres">
      <dgm:prSet presAssocID="{9197A2E4-2421-4718-8F1A-5563FA79B5FD}" presName="childTextVisible" presStyleLbl="bgAccFollowNode1" presStyleIdx="3" presStyleCnt="4" custScaleX="22980" custScaleY="46988" custLinFactY="-21998" custLinFactNeighborX="28048" custLinFactNeighborY="-100000">
        <dgm:presLayoutVars>
          <dgm:bulletEnabled val="1"/>
        </dgm:presLayoutVars>
      </dgm:prSet>
      <dgm:spPr>
        <a:solidFill>
          <a:schemeClr val="bg1">
            <a:alpha val="90000"/>
          </a:schemeClr>
        </a:solidFill>
        <a:ln>
          <a:solidFill>
            <a:schemeClr val="bg1">
              <a:alpha val="90000"/>
            </a:schemeClr>
          </a:solidFill>
        </a:ln>
      </dgm:spPr>
    </dgm:pt>
    <dgm:pt modelId="{DD0325B4-6377-47C8-929A-699947ED6921}" type="pres">
      <dgm:prSet presAssocID="{9197A2E4-2421-4718-8F1A-5563FA79B5FD}" presName="childTextHidden" presStyleLbl="bgAccFollowNode1" presStyleIdx="3" presStyleCnt="4"/>
      <dgm:spPr/>
    </dgm:pt>
    <dgm:pt modelId="{EB42EA13-10EF-4A35-B4C3-73EFFC1BCBB4}" type="pres">
      <dgm:prSet presAssocID="{9197A2E4-2421-4718-8F1A-5563FA79B5FD}" presName="parentText" presStyleLbl="node1" presStyleIdx="3" presStyleCnt="4" custScaleX="292011" custScaleY="269697" custLinFactNeighborX="54975">
        <dgm:presLayoutVars>
          <dgm:chMax val="1"/>
          <dgm:bulletEnabled val="1"/>
        </dgm:presLayoutVars>
      </dgm:prSet>
      <dgm:spPr/>
      <dgm:t>
        <a:bodyPr/>
        <a:lstStyle/>
        <a:p>
          <a:endParaRPr lang="en-US"/>
        </a:p>
      </dgm:t>
    </dgm:pt>
  </dgm:ptLst>
  <dgm:cxnLst>
    <dgm:cxn modelId="{081BF391-D646-4BB1-AAFD-FB4FB6CF8B70}" srcId="{800C048B-7844-4F70-94BA-EB85B6595BAF}" destId="{9197A2E4-2421-4718-8F1A-5563FA79B5FD}" srcOrd="3" destOrd="0" parTransId="{480AD8AB-DCAA-4250-B41C-B4A21CA9927B}" sibTransId="{1084AF5A-5B0B-4202-B351-E18B98EA46B4}"/>
    <dgm:cxn modelId="{182F8CA0-D88A-4AF4-8443-7ED932DA0F5C}" type="presOf" srcId="{9197A2E4-2421-4718-8F1A-5563FA79B5FD}" destId="{EB42EA13-10EF-4A35-B4C3-73EFFC1BCBB4}" srcOrd="0" destOrd="0" presId="urn:microsoft.com/office/officeart/2005/8/layout/hProcess6"/>
    <dgm:cxn modelId="{1FED259C-6B16-4D31-AA3B-F93B89AAF103}" type="presOf" srcId="{7BD23A0B-1DA2-4C65-9D7C-D6CAAE65160E}" destId="{8BCB65C4-13EF-4F7C-B5D4-DE60739D71C8}" srcOrd="0" destOrd="0" presId="urn:microsoft.com/office/officeart/2005/8/layout/hProcess6"/>
    <dgm:cxn modelId="{AAA921C9-ED2B-4C47-AA17-02B6FACAB6F1}" type="presOf" srcId="{800C048B-7844-4F70-94BA-EB85B6595BAF}" destId="{DF9240E2-8A07-4587-A60E-E61DFFF5F44E}" srcOrd="0" destOrd="0" presId="urn:microsoft.com/office/officeart/2005/8/layout/hProcess6"/>
    <dgm:cxn modelId="{7A24A409-D17F-45CE-BECB-ED7BBA5B41D1}" type="presOf" srcId="{16E1BCEE-B183-4C89-B293-95F19268162A}" destId="{49EEC13C-DD7C-4583-8E68-EF1E652B11E7}" srcOrd="0" destOrd="0" presId="urn:microsoft.com/office/officeart/2005/8/layout/hProcess6"/>
    <dgm:cxn modelId="{33389139-EB1A-4BB7-95AE-9B1BD597B587}" srcId="{800C048B-7844-4F70-94BA-EB85B6595BAF}" destId="{00B93C9E-CCB5-4F46-82F3-8FEE7E37EA7D}" srcOrd="2" destOrd="0" parTransId="{4D2182AA-85AB-41C7-A278-F8E1E6197C3A}" sibTransId="{0B75C79E-5D26-44B3-8CA7-47A351521E7F}"/>
    <dgm:cxn modelId="{FE518D1E-9D91-4992-ACAC-1D1BB639D854}" srcId="{800C048B-7844-4F70-94BA-EB85B6595BAF}" destId="{7BD23A0B-1DA2-4C65-9D7C-D6CAAE65160E}" srcOrd="0" destOrd="0" parTransId="{716A25C6-3296-429C-BAC7-3487DFF696BE}" sibTransId="{4A8F02C0-0801-425B-B53B-01EAB7E9285A}"/>
    <dgm:cxn modelId="{2F5080A0-DC95-4A50-B734-2693755C62A9}" srcId="{800C048B-7844-4F70-94BA-EB85B6595BAF}" destId="{16E1BCEE-B183-4C89-B293-95F19268162A}" srcOrd="1" destOrd="0" parTransId="{7591F2BC-877A-4C01-B879-4CF417DE092B}" sibTransId="{5B7D7ACE-43CD-48DD-8853-9ADB676B6985}"/>
    <dgm:cxn modelId="{B200BF7B-4579-4BB4-AC06-0BA8B7CE10A9}" type="presOf" srcId="{00B93C9E-CCB5-4F46-82F3-8FEE7E37EA7D}" destId="{061DBFE5-3BC9-421B-983D-4798E8ADDD6C}" srcOrd="0" destOrd="0" presId="urn:microsoft.com/office/officeart/2005/8/layout/hProcess6"/>
    <dgm:cxn modelId="{A2A0B6B3-5B6F-422F-8AFA-79FB038B9CD4}" type="presParOf" srcId="{DF9240E2-8A07-4587-A60E-E61DFFF5F44E}" destId="{5285AEC2-07B1-4CBA-9FBB-301FB5720DFC}" srcOrd="0" destOrd="0" presId="urn:microsoft.com/office/officeart/2005/8/layout/hProcess6"/>
    <dgm:cxn modelId="{B85375E8-33C4-4AB7-BAF1-6A65608C8F03}" type="presParOf" srcId="{5285AEC2-07B1-4CBA-9FBB-301FB5720DFC}" destId="{5CB0DFD8-7891-44FD-AA56-34DD021E9FD8}" srcOrd="0" destOrd="0" presId="urn:microsoft.com/office/officeart/2005/8/layout/hProcess6"/>
    <dgm:cxn modelId="{1C9CA5F5-6856-4F33-9784-D2656A14BC2B}" type="presParOf" srcId="{5285AEC2-07B1-4CBA-9FBB-301FB5720DFC}" destId="{C993BBDD-8BE9-4938-8A55-80D2CC685AC0}" srcOrd="1" destOrd="0" presId="urn:microsoft.com/office/officeart/2005/8/layout/hProcess6"/>
    <dgm:cxn modelId="{D2E9E9A4-77C9-4A39-8F3D-D4371F041A6F}" type="presParOf" srcId="{5285AEC2-07B1-4CBA-9FBB-301FB5720DFC}" destId="{343AFC93-3BC4-4991-9B2C-081674F64083}" srcOrd="2" destOrd="0" presId="urn:microsoft.com/office/officeart/2005/8/layout/hProcess6"/>
    <dgm:cxn modelId="{C953990C-2069-474F-AB7A-81D34BD0379E}" type="presParOf" srcId="{5285AEC2-07B1-4CBA-9FBB-301FB5720DFC}" destId="{8BCB65C4-13EF-4F7C-B5D4-DE60739D71C8}" srcOrd="3" destOrd="0" presId="urn:microsoft.com/office/officeart/2005/8/layout/hProcess6"/>
    <dgm:cxn modelId="{491B6B15-CDC9-4C75-998D-FAD9ABB3438A}" type="presParOf" srcId="{DF9240E2-8A07-4587-A60E-E61DFFF5F44E}" destId="{ECDF2F40-EFB1-4FCD-85F0-17889ED6B3EA}" srcOrd="1" destOrd="0" presId="urn:microsoft.com/office/officeart/2005/8/layout/hProcess6"/>
    <dgm:cxn modelId="{6F436ED7-2778-448C-93A6-08C7AFBE9F6E}" type="presParOf" srcId="{DF9240E2-8A07-4587-A60E-E61DFFF5F44E}" destId="{FBAB2DC1-EE3A-4800-842D-D8B94E706025}" srcOrd="2" destOrd="0" presId="urn:microsoft.com/office/officeart/2005/8/layout/hProcess6"/>
    <dgm:cxn modelId="{A6B86E1E-FC62-49D0-9321-9FEE23C1A4CA}" type="presParOf" srcId="{FBAB2DC1-EE3A-4800-842D-D8B94E706025}" destId="{6ECBF971-020A-4725-9555-87C122FF1D45}" srcOrd="0" destOrd="0" presId="urn:microsoft.com/office/officeart/2005/8/layout/hProcess6"/>
    <dgm:cxn modelId="{678E54BB-8392-4940-A5E4-987C87567A51}" type="presParOf" srcId="{FBAB2DC1-EE3A-4800-842D-D8B94E706025}" destId="{63C86CDD-3F99-4E1C-A7DC-371A07BBB688}" srcOrd="1" destOrd="0" presId="urn:microsoft.com/office/officeart/2005/8/layout/hProcess6"/>
    <dgm:cxn modelId="{444B8319-5DB2-45C5-B3B3-628C8F4BFE5C}" type="presParOf" srcId="{FBAB2DC1-EE3A-4800-842D-D8B94E706025}" destId="{DF637850-3B43-466E-AEA6-867BB1F3E975}" srcOrd="2" destOrd="0" presId="urn:microsoft.com/office/officeart/2005/8/layout/hProcess6"/>
    <dgm:cxn modelId="{5F70BE4A-91F3-47EE-87E5-7202961D4F1E}" type="presParOf" srcId="{FBAB2DC1-EE3A-4800-842D-D8B94E706025}" destId="{49EEC13C-DD7C-4583-8E68-EF1E652B11E7}" srcOrd="3" destOrd="0" presId="urn:microsoft.com/office/officeart/2005/8/layout/hProcess6"/>
    <dgm:cxn modelId="{9E018E3E-4D36-4666-B8BA-63B8F2C88B2A}" type="presParOf" srcId="{DF9240E2-8A07-4587-A60E-E61DFFF5F44E}" destId="{6D38282E-5736-4C47-88F7-1CD3FC3A7F7B}" srcOrd="3" destOrd="0" presId="urn:microsoft.com/office/officeart/2005/8/layout/hProcess6"/>
    <dgm:cxn modelId="{CBDB51AE-8063-44FD-876C-BC22BDC42563}" type="presParOf" srcId="{DF9240E2-8A07-4587-A60E-E61DFFF5F44E}" destId="{B421DE22-4524-4175-90D9-A57F6D6B87D4}" srcOrd="4" destOrd="0" presId="urn:microsoft.com/office/officeart/2005/8/layout/hProcess6"/>
    <dgm:cxn modelId="{A2D527FC-EEC7-4DC3-8C52-263AD32884FF}" type="presParOf" srcId="{B421DE22-4524-4175-90D9-A57F6D6B87D4}" destId="{9DCCE8BB-43F1-4EDA-9503-67BA3C86CF5B}" srcOrd="0" destOrd="0" presId="urn:microsoft.com/office/officeart/2005/8/layout/hProcess6"/>
    <dgm:cxn modelId="{DA014AD0-F7E3-4870-9B2F-E2BF709BD6D7}" type="presParOf" srcId="{B421DE22-4524-4175-90D9-A57F6D6B87D4}" destId="{D78DA1C6-6173-47FC-9E41-EFD9288D0482}" srcOrd="1" destOrd="0" presId="urn:microsoft.com/office/officeart/2005/8/layout/hProcess6"/>
    <dgm:cxn modelId="{1E48A888-5673-4663-B4E5-3686E86B3CD5}" type="presParOf" srcId="{B421DE22-4524-4175-90D9-A57F6D6B87D4}" destId="{EA52FE65-3F52-43C9-BF6B-0E46B0F48952}" srcOrd="2" destOrd="0" presId="urn:microsoft.com/office/officeart/2005/8/layout/hProcess6"/>
    <dgm:cxn modelId="{1FD568C1-65C4-46D9-95E0-06E381B165C7}" type="presParOf" srcId="{B421DE22-4524-4175-90D9-A57F6D6B87D4}" destId="{061DBFE5-3BC9-421B-983D-4798E8ADDD6C}" srcOrd="3" destOrd="0" presId="urn:microsoft.com/office/officeart/2005/8/layout/hProcess6"/>
    <dgm:cxn modelId="{90D7A2FA-60A5-479F-A506-6AA8EB2BF358}" type="presParOf" srcId="{DF9240E2-8A07-4587-A60E-E61DFFF5F44E}" destId="{13E2B1F8-0114-42C9-8F68-F1FB09689A1A}" srcOrd="5" destOrd="0" presId="urn:microsoft.com/office/officeart/2005/8/layout/hProcess6"/>
    <dgm:cxn modelId="{FC471C08-B07A-466D-AEF9-EFE0B435905B}" type="presParOf" srcId="{DF9240E2-8A07-4587-A60E-E61DFFF5F44E}" destId="{C912E128-86CE-47DC-B2CE-7307D2DEE031}" srcOrd="6" destOrd="0" presId="urn:microsoft.com/office/officeart/2005/8/layout/hProcess6"/>
    <dgm:cxn modelId="{89ED2AD2-ECEF-46A1-92E5-FC81E203D301}" type="presParOf" srcId="{C912E128-86CE-47DC-B2CE-7307D2DEE031}" destId="{C3C3932F-2CE3-4EA6-9941-5A2F2C98A3A8}" srcOrd="0" destOrd="0" presId="urn:microsoft.com/office/officeart/2005/8/layout/hProcess6"/>
    <dgm:cxn modelId="{1F3CF408-5914-40F8-8B22-92307A8EE7F6}" type="presParOf" srcId="{C912E128-86CE-47DC-B2CE-7307D2DEE031}" destId="{4DAB97D8-D39E-42E0-81B6-7E9E95F93116}" srcOrd="1" destOrd="0" presId="urn:microsoft.com/office/officeart/2005/8/layout/hProcess6"/>
    <dgm:cxn modelId="{163CCA1D-850D-47C0-AED1-D21B5228A8C5}" type="presParOf" srcId="{C912E128-86CE-47DC-B2CE-7307D2DEE031}" destId="{DD0325B4-6377-47C8-929A-699947ED6921}" srcOrd="2" destOrd="0" presId="urn:microsoft.com/office/officeart/2005/8/layout/hProcess6"/>
    <dgm:cxn modelId="{DA9069C9-1A20-4BB3-9DF8-323530EE1F73}" type="presParOf" srcId="{C912E128-86CE-47DC-B2CE-7307D2DEE031}" destId="{EB42EA13-10EF-4A35-B4C3-73EFFC1BCB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C048B-7844-4F70-94BA-EB85B6595B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7BD23A0B-1DA2-4C65-9D7C-D6CAAE65160E}">
      <dgm:prSet phldrT="[Text]" custT="1"/>
      <dgm:spPr/>
      <dgm:t>
        <a:bodyPr/>
        <a:lstStyle/>
        <a:p>
          <a:r>
            <a:rPr lang="en-US" sz="1800" dirty="0" smtClean="0"/>
            <a:t>Assess information needs and reporting requirements</a:t>
          </a:r>
          <a:endParaRPr lang="en-US" sz="1800" dirty="0"/>
        </a:p>
      </dgm:t>
    </dgm:pt>
    <dgm:pt modelId="{716A25C6-3296-429C-BAC7-3487DFF696BE}" type="parTrans" cxnId="{FE518D1E-9D91-4992-ACAC-1D1BB639D854}">
      <dgm:prSet/>
      <dgm:spPr/>
      <dgm:t>
        <a:bodyPr/>
        <a:lstStyle/>
        <a:p>
          <a:endParaRPr lang="en-US"/>
        </a:p>
      </dgm:t>
    </dgm:pt>
    <dgm:pt modelId="{4A8F02C0-0801-425B-B53B-01EAB7E9285A}" type="sibTrans" cxnId="{FE518D1E-9D91-4992-ACAC-1D1BB639D854}">
      <dgm:prSet/>
      <dgm:spPr/>
      <dgm:t>
        <a:bodyPr/>
        <a:lstStyle/>
        <a:p>
          <a:endParaRPr lang="en-US"/>
        </a:p>
      </dgm:t>
    </dgm:pt>
    <dgm:pt modelId="{16E1BCEE-B183-4C89-B293-95F19268162A}">
      <dgm:prSet phldrT="[Text]" custT="1"/>
      <dgm:spPr>
        <a:solidFill>
          <a:srgbClr val="00B050"/>
        </a:solidFill>
      </dgm:spPr>
      <dgm:t>
        <a:bodyPr/>
        <a:lstStyle/>
        <a:p>
          <a:r>
            <a:rPr lang="en-US" sz="1800" dirty="0" smtClean="0"/>
            <a:t>Develop reporting products</a:t>
          </a:r>
          <a:endParaRPr lang="en-US" sz="1800" dirty="0"/>
        </a:p>
      </dgm:t>
    </dgm:pt>
    <dgm:pt modelId="{7591F2BC-877A-4C01-B879-4CF417DE092B}" type="parTrans" cxnId="{2F5080A0-DC95-4A50-B734-2693755C62A9}">
      <dgm:prSet/>
      <dgm:spPr/>
      <dgm:t>
        <a:bodyPr/>
        <a:lstStyle/>
        <a:p>
          <a:endParaRPr lang="en-US"/>
        </a:p>
      </dgm:t>
    </dgm:pt>
    <dgm:pt modelId="{5B7D7ACE-43CD-48DD-8853-9ADB676B6985}" type="sibTrans" cxnId="{2F5080A0-DC95-4A50-B734-2693755C62A9}">
      <dgm:prSet/>
      <dgm:spPr/>
      <dgm:t>
        <a:bodyPr/>
        <a:lstStyle/>
        <a:p>
          <a:endParaRPr lang="en-US"/>
        </a:p>
      </dgm:t>
    </dgm:pt>
    <dgm:pt modelId="{00B93C9E-CCB5-4F46-82F3-8FEE7E37EA7D}">
      <dgm:prSet phldrT="[Text]" custT="1"/>
      <dgm:spPr/>
      <dgm:t>
        <a:bodyPr/>
        <a:lstStyle/>
        <a:p>
          <a:r>
            <a:rPr lang="en-US" sz="1800" dirty="0" smtClean="0"/>
            <a:t>Disseminate your products</a:t>
          </a:r>
          <a:endParaRPr lang="en-US" sz="1800" dirty="0"/>
        </a:p>
      </dgm:t>
    </dgm:pt>
    <dgm:pt modelId="{4D2182AA-85AB-41C7-A278-F8E1E6197C3A}" type="parTrans" cxnId="{33389139-EB1A-4BB7-95AE-9B1BD597B587}">
      <dgm:prSet/>
      <dgm:spPr/>
      <dgm:t>
        <a:bodyPr/>
        <a:lstStyle/>
        <a:p>
          <a:endParaRPr lang="en-US"/>
        </a:p>
      </dgm:t>
    </dgm:pt>
    <dgm:pt modelId="{0B75C79E-5D26-44B3-8CA7-47A351521E7F}" type="sibTrans" cxnId="{33389139-EB1A-4BB7-95AE-9B1BD597B587}">
      <dgm:prSet/>
      <dgm:spPr/>
      <dgm:t>
        <a:bodyPr/>
        <a:lstStyle/>
        <a:p>
          <a:endParaRPr lang="en-US"/>
        </a:p>
      </dgm:t>
    </dgm:pt>
    <dgm:pt modelId="{9197A2E4-2421-4718-8F1A-5563FA79B5FD}">
      <dgm:prSet phldrT="[Text]" custT="1"/>
      <dgm:spPr/>
      <dgm:t>
        <a:bodyPr/>
        <a:lstStyle/>
        <a:p>
          <a:r>
            <a:rPr lang="en-US" sz="1800" dirty="0" smtClean="0"/>
            <a:t>Ensure and support use of findings by stakeholders</a:t>
          </a:r>
          <a:endParaRPr lang="en-US" sz="1800" dirty="0"/>
        </a:p>
      </dgm:t>
    </dgm:pt>
    <dgm:pt modelId="{480AD8AB-DCAA-4250-B41C-B4A21CA9927B}" type="parTrans" cxnId="{081BF391-D646-4BB1-AAFD-FB4FB6CF8B70}">
      <dgm:prSet/>
      <dgm:spPr/>
      <dgm:t>
        <a:bodyPr/>
        <a:lstStyle/>
        <a:p>
          <a:endParaRPr lang="en-US"/>
        </a:p>
      </dgm:t>
    </dgm:pt>
    <dgm:pt modelId="{1084AF5A-5B0B-4202-B351-E18B98EA46B4}" type="sibTrans" cxnId="{081BF391-D646-4BB1-AAFD-FB4FB6CF8B70}">
      <dgm:prSet/>
      <dgm:spPr/>
      <dgm:t>
        <a:bodyPr/>
        <a:lstStyle/>
        <a:p>
          <a:endParaRPr lang="en-US"/>
        </a:p>
      </dgm:t>
    </dgm:pt>
    <dgm:pt modelId="{DF9240E2-8A07-4587-A60E-E61DFFF5F44E}" type="pres">
      <dgm:prSet presAssocID="{800C048B-7844-4F70-94BA-EB85B6595BAF}" presName="theList" presStyleCnt="0">
        <dgm:presLayoutVars>
          <dgm:dir/>
          <dgm:animLvl val="lvl"/>
          <dgm:resizeHandles val="exact"/>
        </dgm:presLayoutVars>
      </dgm:prSet>
      <dgm:spPr/>
      <dgm:t>
        <a:bodyPr/>
        <a:lstStyle/>
        <a:p>
          <a:endParaRPr lang="en-US"/>
        </a:p>
      </dgm:t>
    </dgm:pt>
    <dgm:pt modelId="{5285AEC2-07B1-4CBA-9FBB-301FB5720DFC}" type="pres">
      <dgm:prSet presAssocID="{7BD23A0B-1DA2-4C65-9D7C-D6CAAE65160E}" presName="compNode" presStyleCnt="0"/>
      <dgm:spPr/>
    </dgm:pt>
    <dgm:pt modelId="{5CB0DFD8-7891-44FD-AA56-34DD021E9FD8}" type="pres">
      <dgm:prSet presAssocID="{7BD23A0B-1DA2-4C65-9D7C-D6CAAE65160E}" presName="noGeometry" presStyleCnt="0"/>
      <dgm:spPr/>
    </dgm:pt>
    <dgm:pt modelId="{C993BBDD-8BE9-4938-8A55-80D2CC685AC0}" type="pres">
      <dgm:prSet presAssocID="{7BD23A0B-1DA2-4C65-9D7C-D6CAAE65160E}" presName="childTextVisible" presStyleLbl="bgAccFollowNode1" presStyleIdx="0" presStyleCnt="4" custScaleX="22980" custScaleY="46988" custLinFactNeighborX="51172" custLinFactNeighborY="1359">
        <dgm:presLayoutVars>
          <dgm:bulletEnabled val="1"/>
        </dgm:presLayoutVars>
      </dgm:prSet>
      <dgm:spPr/>
    </dgm:pt>
    <dgm:pt modelId="{343AFC93-3BC4-4991-9B2C-081674F64083}" type="pres">
      <dgm:prSet presAssocID="{7BD23A0B-1DA2-4C65-9D7C-D6CAAE65160E}" presName="childTextHidden" presStyleLbl="bgAccFollowNode1" presStyleIdx="0" presStyleCnt="4"/>
      <dgm:spPr/>
    </dgm:pt>
    <dgm:pt modelId="{8BCB65C4-13EF-4F7C-B5D4-DE60739D71C8}" type="pres">
      <dgm:prSet presAssocID="{7BD23A0B-1DA2-4C65-9D7C-D6CAAE65160E}" presName="parentText" presStyleLbl="node1" presStyleIdx="0" presStyleCnt="4" custScaleX="292011" custScaleY="269697">
        <dgm:presLayoutVars>
          <dgm:chMax val="1"/>
          <dgm:bulletEnabled val="1"/>
        </dgm:presLayoutVars>
      </dgm:prSet>
      <dgm:spPr/>
      <dgm:t>
        <a:bodyPr/>
        <a:lstStyle/>
        <a:p>
          <a:endParaRPr lang="en-US"/>
        </a:p>
      </dgm:t>
    </dgm:pt>
    <dgm:pt modelId="{ECDF2F40-EFB1-4FCD-85F0-17889ED6B3EA}" type="pres">
      <dgm:prSet presAssocID="{7BD23A0B-1DA2-4C65-9D7C-D6CAAE65160E}" presName="aSpace" presStyleCnt="0"/>
      <dgm:spPr/>
    </dgm:pt>
    <dgm:pt modelId="{FBAB2DC1-EE3A-4800-842D-D8B94E706025}" type="pres">
      <dgm:prSet presAssocID="{16E1BCEE-B183-4C89-B293-95F19268162A}" presName="compNode" presStyleCnt="0"/>
      <dgm:spPr/>
    </dgm:pt>
    <dgm:pt modelId="{6ECBF971-020A-4725-9555-87C122FF1D45}" type="pres">
      <dgm:prSet presAssocID="{16E1BCEE-B183-4C89-B293-95F19268162A}" presName="noGeometry" presStyleCnt="0"/>
      <dgm:spPr/>
    </dgm:pt>
    <dgm:pt modelId="{63C86CDD-3F99-4E1C-A7DC-371A07BBB688}" type="pres">
      <dgm:prSet presAssocID="{16E1BCEE-B183-4C89-B293-95F19268162A}" presName="childTextVisible" presStyleLbl="bgAccFollowNode1" presStyleIdx="1" presStyleCnt="4" custScaleX="22980" custScaleY="46988" custLinFactNeighborX="57696" custLinFactNeighborY="2659">
        <dgm:presLayoutVars>
          <dgm:bulletEnabled val="1"/>
        </dgm:presLayoutVars>
      </dgm:prSet>
      <dgm:spPr/>
    </dgm:pt>
    <dgm:pt modelId="{DF637850-3B43-466E-AEA6-867BB1F3E975}" type="pres">
      <dgm:prSet presAssocID="{16E1BCEE-B183-4C89-B293-95F19268162A}" presName="childTextHidden" presStyleLbl="bgAccFollowNode1" presStyleIdx="1" presStyleCnt="4"/>
      <dgm:spPr/>
    </dgm:pt>
    <dgm:pt modelId="{49EEC13C-DD7C-4583-8E68-EF1E652B11E7}" type="pres">
      <dgm:prSet presAssocID="{16E1BCEE-B183-4C89-B293-95F19268162A}" presName="parentText" presStyleLbl="node1" presStyleIdx="1" presStyleCnt="4" custScaleX="292011" custScaleY="269697" custLinFactNeighborX="28149" custLinFactNeighborY="2155">
        <dgm:presLayoutVars>
          <dgm:chMax val="1"/>
          <dgm:bulletEnabled val="1"/>
        </dgm:presLayoutVars>
      </dgm:prSet>
      <dgm:spPr/>
      <dgm:t>
        <a:bodyPr/>
        <a:lstStyle/>
        <a:p>
          <a:endParaRPr lang="en-US"/>
        </a:p>
      </dgm:t>
    </dgm:pt>
    <dgm:pt modelId="{6D38282E-5736-4C47-88F7-1CD3FC3A7F7B}" type="pres">
      <dgm:prSet presAssocID="{16E1BCEE-B183-4C89-B293-95F19268162A}" presName="aSpace" presStyleCnt="0"/>
      <dgm:spPr/>
    </dgm:pt>
    <dgm:pt modelId="{B421DE22-4524-4175-90D9-A57F6D6B87D4}" type="pres">
      <dgm:prSet presAssocID="{00B93C9E-CCB5-4F46-82F3-8FEE7E37EA7D}" presName="compNode" presStyleCnt="0"/>
      <dgm:spPr/>
    </dgm:pt>
    <dgm:pt modelId="{9DCCE8BB-43F1-4EDA-9503-67BA3C86CF5B}" type="pres">
      <dgm:prSet presAssocID="{00B93C9E-CCB5-4F46-82F3-8FEE7E37EA7D}" presName="noGeometry" presStyleCnt="0"/>
      <dgm:spPr/>
    </dgm:pt>
    <dgm:pt modelId="{D78DA1C6-6173-47FC-9E41-EFD9288D0482}" type="pres">
      <dgm:prSet presAssocID="{00B93C9E-CCB5-4F46-82F3-8FEE7E37EA7D}" presName="childTextVisible" presStyleLbl="bgAccFollowNode1" presStyleIdx="2" presStyleCnt="4" custScaleX="22980" custScaleY="46988" custLinFactNeighborX="59316" custLinFactNeighborY="194">
        <dgm:presLayoutVars>
          <dgm:bulletEnabled val="1"/>
        </dgm:presLayoutVars>
      </dgm:prSet>
      <dgm:spPr/>
    </dgm:pt>
    <dgm:pt modelId="{EA52FE65-3F52-43C9-BF6B-0E46B0F48952}" type="pres">
      <dgm:prSet presAssocID="{00B93C9E-CCB5-4F46-82F3-8FEE7E37EA7D}" presName="childTextHidden" presStyleLbl="bgAccFollowNode1" presStyleIdx="2" presStyleCnt="4"/>
      <dgm:spPr/>
    </dgm:pt>
    <dgm:pt modelId="{061DBFE5-3BC9-421B-983D-4798E8ADDD6C}" type="pres">
      <dgm:prSet presAssocID="{00B93C9E-CCB5-4F46-82F3-8FEE7E37EA7D}" presName="parentText" presStyleLbl="node1" presStyleIdx="2" presStyleCnt="4" custScaleX="292011" custScaleY="269697" custLinFactNeighborX="38686" custLinFactNeighborY="-4072">
        <dgm:presLayoutVars>
          <dgm:chMax val="1"/>
          <dgm:bulletEnabled val="1"/>
        </dgm:presLayoutVars>
      </dgm:prSet>
      <dgm:spPr/>
      <dgm:t>
        <a:bodyPr/>
        <a:lstStyle/>
        <a:p>
          <a:endParaRPr lang="en-US"/>
        </a:p>
      </dgm:t>
    </dgm:pt>
    <dgm:pt modelId="{13E2B1F8-0114-42C9-8F68-F1FB09689A1A}" type="pres">
      <dgm:prSet presAssocID="{00B93C9E-CCB5-4F46-82F3-8FEE7E37EA7D}" presName="aSpace" presStyleCnt="0"/>
      <dgm:spPr/>
    </dgm:pt>
    <dgm:pt modelId="{C912E128-86CE-47DC-B2CE-7307D2DEE031}" type="pres">
      <dgm:prSet presAssocID="{9197A2E4-2421-4718-8F1A-5563FA79B5FD}" presName="compNode" presStyleCnt="0"/>
      <dgm:spPr/>
    </dgm:pt>
    <dgm:pt modelId="{C3C3932F-2CE3-4EA6-9941-5A2F2C98A3A8}" type="pres">
      <dgm:prSet presAssocID="{9197A2E4-2421-4718-8F1A-5563FA79B5FD}" presName="noGeometry" presStyleCnt="0"/>
      <dgm:spPr/>
    </dgm:pt>
    <dgm:pt modelId="{4DAB97D8-D39E-42E0-81B6-7E9E95F93116}" type="pres">
      <dgm:prSet presAssocID="{9197A2E4-2421-4718-8F1A-5563FA79B5FD}" presName="childTextVisible" presStyleLbl="bgAccFollowNode1" presStyleIdx="3" presStyleCnt="4" custScaleX="22980" custScaleY="46988" custLinFactY="-21998" custLinFactNeighborX="28048" custLinFactNeighborY="-100000">
        <dgm:presLayoutVars>
          <dgm:bulletEnabled val="1"/>
        </dgm:presLayoutVars>
      </dgm:prSet>
      <dgm:spPr>
        <a:solidFill>
          <a:schemeClr val="bg1">
            <a:alpha val="90000"/>
          </a:schemeClr>
        </a:solidFill>
        <a:ln>
          <a:solidFill>
            <a:schemeClr val="bg1">
              <a:alpha val="90000"/>
            </a:schemeClr>
          </a:solidFill>
        </a:ln>
      </dgm:spPr>
    </dgm:pt>
    <dgm:pt modelId="{DD0325B4-6377-47C8-929A-699947ED6921}" type="pres">
      <dgm:prSet presAssocID="{9197A2E4-2421-4718-8F1A-5563FA79B5FD}" presName="childTextHidden" presStyleLbl="bgAccFollowNode1" presStyleIdx="3" presStyleCnt="4"/>
      <dgm:spPr/>
    </dgm:pt>
    <dgm:pt modelId="{EB42EA13-10EF-4A35-B4C3-73EFFC1BCBB4}" type="pres">
      <dgm:prSet presAssocID="{9197A2E4-2421-4718-8F1A-5563FA79B5FD}" presName="parentText" presStyleLbl="node1" presStyleIdx="3" presStyleCnt="4" custScaleX="292011" custScaleY="269697" custLinFactNeighborX="54975">
        <dgm:presLayoutVars>
          <dgm:chMax val="1"/>
          <dgm:bulletEnabled val="1"/>
        </dgm:presLayoutVars>
      </dgm:prSet>
      <dgm:spPr/>
      <dgm:t>
        <a:bodyPr/>
        <a:lstStyle/>
        <a:p>
          <a:endParaRPr lang="en-US"/>
        </a:p>
      </dgm:t>
    </dgm:pt>
  </dgm:ptLst>
  <dgm:cxnLst>
    <dgm:cxn modelId="{665D5ADD-3805-4B1A-AD9F-AB13FB09914E}" type="presOf" srcId="{800C048B-7844-4F70-94BA-EB85B6595BAF}" destId="{DF9240E2-8A07-4587-A60E-E61DFFF5F44E}" srcOrd="0" destOrd="0" presId="urn:microsoft.com/office/officeart/2005/8/layout/hProcess6"/>
    <dgm:cxn modelId="{2F5080A0-DC95-4A50-B734-2693755C62A9}" srcId="{800C048B-7844-4F70-94BA-EB85B6595BAF}" destId="{16E1BCEE-B183-4C89-B293-95F19268162A}" srcOrd="1" destOrd="0" parTransId="{7591F2BC-877A-4C01-B879-4CF417DE092B}" sibTransId="{5B7D7ACE-43CD-48DD-8853-9ADB676B6985}"/>
    <dgm:cxn modelId="{33389139-EB1A-4BB7-95AE-9B1BD597B587}" srcId="{800C048B-7844-4F70-94BA-EB85B6595BAF}" destId="{00B93C9E-CCB5-4F46-82F3-8FEE7E37EA7D}" srcOrd="2" destOrd="0" parTransId="{4D2182AA-85AB-41C7-A278-F8E1E6197C3A}" sibTransId="{0B75C79E-5D26-44B3-8CA7-47A351521E7F}"/>
    <dgm:cxn modelId="{BBC8AF5D-36B8-4B1E-878C-9FF88BC6D8C9}" type="presOf" srcId="{16E1BCEE-B183-4C89-B293-95F19268162A}" destId="{49EEC13C-DD7C-4583-8E68-EF1E652B11E7}" srcOrd="0" destOrd="0" presId="urn:microsoft.com/office/officeart/2005/8/layout/hProcess6"/>
    <dgm:cxn modelId="{3D7FF7BA-E32A-4E67-B0AE-6F6BAB734E8F}" type="presOf" srcId="{7BD23A0B-1DA2-4C65-9D7C-D6CAAE65160E}" destId="{8BCB65C4-13EF-4F7C-B5D4-DE60739D71C8}" srcOrd="0" destOrd="0" presId="urn:microsoft.com/office/officeart/2005/8/layout/hProcess6"/>
    <dgm:cxn modelId="{0EC98A19-3D0F-49BB-9649-1B69AF5E8B0C}" type="presOf" srcId="{9197A2E4-2421-4718-8F1A-5563FA79B5FD}" destId="{EB42EA13-10EF-4A35-B4C3-73EFFC1BCBB4}" srcOrd="0" destOrd="0" presId="urn:microsoft.com/office/officeart/2005/8/layout/hProcess6"/>
    <dgm:cxn modelId="{081BF391-D646-4BB1-AAFD-FB4FB6CF8B70}" srcId="{800C048B-7844-4F70-94BA-EB85B6595BAF}" destId="{9197A2E4-2421-4718-8F1A-5563FA79B5FD}" srcOrd="3" destOrd="0" parTransId="{480AD8AB-DCAA-4250-B41C-B4A21CA9927B}" sibTransId="{1084AF5A-5B0B-4202-B351-E18B98EA46B4}"/>
    <dgm:cxn modelId="{FE518D1E-9D91-4992-ACAC-1D1BB639D854}" srcId="{800C048B-7844-4F70-94BA-EB85B6595BAF}" destId="{7BD23A0B-1DA2-4C65-9D7C-D6CAAE65160E}" srcOrd="0" destOrd="0" parTransId="{716A25C6-3296-429C-BAC7-3487DFF696BE}" sibTransId="{4A8F02C0-0801-425B-B53B-01EAB7E9285A}"/>
    <dgm:cxn modelId="{C98D7DAE-D96A-406A-BDA9-82209B601AE7}" type="presOf" srcId="{00B93C9E-CCB5-4F46-82F3-8FEE7E37EA7D}" destId="{061DBFE5-3BC9-421B-983D-4798E8ADDD6C}" srcOrd="0" destOrd="0" presId="urn:microsoft.com/office/officeart/2005/8/layout/hProcess6"/>
    <dgm:cxn modelId="{64D4E1A5-DA03-420C-B2BE-7DD2C102EF97}" type="presParOf" srcId="{DF9240E2-8A07-4587-A60E-E61DFFF5F44E}" destId="{5285AEC2-07B1-4CBA-9FBB-301FB5720DFC}" srcOrd="0" destOrd="0" presId="urn:microsoft.com/office/officeart/2005/8/layout/hProcess6"/>
    <dgm:cxn modelId="{62193E0F-BCFA-4E68-88C3-90AD105CD6FB}" type="presParOf" srcId="{5285AEC2-07B1-4CBA-9FBB-301FB5720DFC}" destId="{5CB0DFD8-7891-44FD-AA56-34DD021E9FD8}" srcOrd="0" destOrd="0" presId="urn:microsoft.com/office/officeart/2005/8/layout/hProcess6"/>
    <dgm:cxn modelId="{8DD44F04-B82E-416F-93E8-8DC6EE4DD24D}" type="presParOf" srcId="{5285AEC2-07B1-4CBA-9FBB-301FB5720DFC}" destId="{C993BBDD-8BE9-4938-8A55-80D2CC685AC0}" srcOrd="1" destOrd="0" presId="urn:microsoft.com/office/officeart/2005/8/layout/hProcess6"/>
    <dgm:cxn modelId="{69B1AB4D-E271-404E-9FA9-9681F2420CB9}" type="presParOf" srcId="{5285AEC2-07B1-4CBA-9FBB-301FB5720DFC}" destId="{343AFC93-3BC4-4991-9B2C-081674F64083}" srcOrd="2" destOrd="0" presId="urn:microsoft.com/office/officeart/2005/8/layout/hProcess6"/>
    <dgm:cxn modelId="{A0265A8B-BBBC-4257-B2BC-82B7952801B2}" type="presParOf" srcId="{5285AEC2-07B1-4CBA-9FBB-301FB5720DFC}" destId="{8BCB65C4-13EF-4F7C-B5D4-DE60739D71C8}" srcOrd="3" destOrd="0" presId="urn:microsoft.com/office/officeart/2005/8/layout/hProcess6"/>
    <dgm:cxn modelId="{4087E8E0-B2CD-4089-977E-225E9F5F903F}" type="presParOf" srcId="{DF9240E2-8A07-4587-A60E-E61DFFF5F44E}" destId="{ECDF2F40-EFB1-4FCD-85F0-17889ED6B3EA}" srcOrd="1" destOrd="0" presId="urn:microsoft.com/office/officeart/2005/8/layout/hProcess6"/>
    <dgm:cxn modelId="{40E351CD-A48C-4009-BA98-617097011594}" type="presParOf" srcId="{DF9240E2-8A07-4587-A60E-E61DFFF5F44E}" destId="{FBAB2DC1-EE3A-4800-842D-D8B94E706025}" srcOrd="2" destOrd="0" presId="urn:microsoft.com/office/officeart/2005/8/layout/hProcess6"/>
    <dgm:cxn modelId="{D4B41B52-4C99-4212-B8A7-12B21B95C481}" type="presParOf" srcId="{FBAB2DC1-EE3A-4800-842D-D8B94E706025}" destId="{6ECBF971-020A-4725-9555-87C122FF1D45}" srcOrd="0" destOrd="0" presId="urn:microsoft.com/office/officeart/2005/8/layout/hProcess6"/>
    <dgm:cxn modelId="{15940280-085E-4CF6-8292-1604F9F08EB4}" type="presParOf" srcId="{FBAB2DC1-EE3A-4800-842D-D8B94E706025}" destId="{63C86CDD-3F99-4E1C-A7DC-371A07BBB688}" srcOrd="1" destOrd="0" presId="urn:microsoft.com/office/officeart/2005/8/layout/hProcess6"/>
    <dgm:cxn modelId="{A3D9F120-D50C-49E9-B067-0E6CB245ACC8}" type="presParOf" srcId="{FBAB2DC1-EE3A-4800-842D-D8B94E706025}" destId="{DF637850-3B43-466E-AEA6-867BB1F3E975}" srcOrd="2" destOrd="0" presId="urn:microsoft.com/office/officeart/2005/8/layout/hProcess6"/>
    <dgm:cxn modelId="{DF3B116E-6036-4406-AEB3-C05BAB6A1534}" type="presParOf" srcId="{FBAB2DC1-EE3A-4800-842D-D8B94E706025}" destId="{49EEC13C-DD7C-4583-8E68-EF1E652B11E7}" srcOrd="3" destOrd="0" presId="urn:microsoft.com/office/officeart/2005/8/layout/hProcess6"/>
    <dgm:cxn modelId="{A7E6DDE8-0DBD-46BF-A860-85252DECCCB1}" type="presParOf" srcId="{DF9240E2-8A07-4587-A60E-E61DFFF5F44E}" destId="{6D38282E-5736-4C47-88F7-1CD3FC3A7F7B}" srcOrd="3" destOrd="0" presId="urn:microsoft.com/office/officeart/2005/8/layout/hProcess6"/>
    <dgm:cxn modelId="{1DADD828-A544-42E5-A40E-730A0A9A0C9F}" type="presParOf" srcId="{DF9240E2-8A07-4587-A60E-E61DFFF5F44E}" destId="{B421DE22-4524-4175-90D9-A57F6D6B87D4}" srcOrd="4" destOrd="0" presId="urn:microsoft.com/office/officeart/2005/8/layout/hProcess6"/>
    <dgm:cxn modelId="{EC567EFC-76F7-40A4-AE05-5BF62BF99A6C}" type="presParOf" srcId="{B421DE22-4524-4175-90D9-A57F6D6B87D4}" destId="{9DCCE8BB-43F1-4EDA-9503-67BA3C86CF5B}" srcOrd="0" destOrd="0" presId="urn:microsoft.com/office/officeart/2005/8/layout/hProcess6"/>
    <dgm:cxn modelId="{9F44399A-1B69-4BA7-A744-087B819846BC}" type="presParOf" srcId="{B421DE22-4524-4175-90D9-A57F6D6B87D4}" destId="{D78DA1C6-6173-47FC-9E41-EFD9288D0482}" srcOrd="1" destOrd="0" presId="urn:microsoft.com/office/officeart/2005/8/layout/hProcess6"/>
    <dgm:cxn modelId="{2BD99A6D-4D11-44BA-B211-384BF260B7F1}" type="presParOf" srcId="{B421DE22-4524-4175-90D9-A57F6D6B87D4}" destId="{EA52FE65-3F52-43C9-BF6B-0E46B0F48952}" srcOrd="2" destOrd="0" presId="urn:microsoft.com/office/officeart/2005/8/layout/hProcess6"/>
    <dgm:cxn modelId="{2396BA83-513D-403C-B2FD-CBA9593E2402}" type="presParOf" srcId="{B421DE22-4524-4175-90D9-A57F6D6B87D4}" destId="{061DBFE5-3BC9-421B-983D-4798E8ADDD6C}" srcOrd="3" destOrd="0" presId="urn:microsoft.com/office/officeart/2005/8/layout/hProcess6"/>
    <dgm:cxn modelId="{7347BBC7-B2CD-42D7-AD46-8DDC07DD4877}" type="presParOf" srcId="{DF9240E2-8A07-4587-A60E-E61DFFF5F44E}" destId="{13E2B1F8-0114-42C9-8F68-F1FB09689A1A}" srcOrd="5" destOrd="0" presId="urn:microsoft.com/office/officeart/2005/8/layout/hProcess6"/>
    <dgm:cxn modelId="{7398645A-8118-4439-9F4F-41CA26D905C2}" type="presParOf" srcId="{DF9240E2-8A07-4587-A60E-E61DFFF5F44E}" destId="{C912E128-86CE-47DC-B2CE-7307D2DEE031}" srcOrd="6" destOrd="0" presId="urn:microsoft.com/office/officeart/2005/8/layout/hProcess6"/>
    <dgm:cxn modelId="{FCD1EB64-B89A-4D23-8AF7-D06EF9DC3B12}" type="presParOf" srcId="{C912E128-86CE-47DC-B2CE-7307D2DEE031}" destId="{C3C3932F-2CE3-4EA6-9941-5A2F2C98A3A8}" srcOrd="0" destOrd="0" presId="urn:microsoft.com/office/officeart/2005/8/layout/hProcess6"/>
    <dgm:cxn modelId="{1E4E5412-B1F3-4F39-988D-23531ECEC609}" type="presParOf" srcId="{C912E128-86CE-47DC-B2CE-7307D2DEE031}" destId="{4DAB97D8-D39E-42E0-81B6-7E9E95F93116}" srcOrd="1" destOrd="0" presId="urn:microsoft.com/office/officeart/2005/8/layout/hProcess6"/>
    <dgm:cxn modelId="{AC9B05B9-07D6-4580-B450-E242B720608E}" type="presParOf" srcId="{C912E128-86CE-47DC-B2CE-7307D2DEE031}" destId="{DD0325B4-6377-47C8-929A-699947ED6921}" srcOrd="2" destOrd="0" presId="urn:microsoft.com/office/officeart/2005/8/layout/hProcess6"/>
    <dgm:cxn modelId="{64DE07C3-4BD6-4B71-9BE3-383EB6D29E53}" type="presParOf" srcId="{C912E128-86CE-47DC-B2CE-7307D2DEE031}" destId="{EB42EA13-10EF-4A35-B4C3-73EFFC1BCB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C048B-7844-4F70-94BA-EB85B6595B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7BD23A0B-1DA2-4C65-9D7C-D6CAAE65160E}">
      <dgm:prSet phldrT="[Text]" custT="1"/>
      <dgm:spPr/>
      <dgm:t>
        <a:bodyPr/>
        <a:lstStyle/>
        <a:p>
          <a:r>
            <a:rPr lang="en-US" sz="1800" dirty="0" smtClean="0"/>
            <a:t>Assess information needs and reporting requirements</a:t>
          </a:r>
          <a:endParaRPr lang="en-US" sz="1800" dirty="0"/>
        </a:p>
      </dgm:t>
    </dgm:pt>
    <dgm:pt modelId="{716A25C6-3296-429C-BAC7-3487DFF696BE}" type="parTrans" cxnId="{FE518D1E-9D91-4992-ACAC-1D1BB639D854}">
      <dgm:prSet/>
      <dgm:spPr/>
      <dgm:t>
        <a:bodyPr/>
        <a:lstStyle/>
        <a:p>
          <a:endParaRPr lang="en-US"/>
        </a:p>
      </dgm:t>
    </dgm:pt>
    <dgm:pt modelId="{4A8F02C0-0801-425B-B53B-01EAB7E9285A}" type="sibTrans" cxnId="{FE518D1E-9D91-4992-ACAC-1D1BB639D854}">
      <dgm:prSet/>
      <dgm:spPr/>
      <dgm:t>
        <a:bodyPr/>
        <a:lstStyle/>
        <a:p>
          <a:endParaRPr lang="en-US"/>
        </a:p>
      </dgm:t>
    </dgm:pt>
    <dgm:pt modelId="{16E1BCEE-B183-4C89-B293-95F19268162A}">
      <dgm:prSet phldrT="[Text]" custT="1"/>
      <dgm:spPr/>
      <dgm:t>
        <a:bodyPr/>
        <a:lstStyle/>
        <a:p>
          <a:r>
            <a:rPr lang="en-US" sz="1800" dirty="0" smtClean="0"/>
            <a:t>Develop reporting products</a:t>
          </a:r>
          <a:endParaRPr lang="en-US" sz="1800" dirty="0"/>
        </a:p>
      </dgm:t>
    </dgm:pt>
    <dgm:pt modelId="{7591F2BC-877A-4C01-B879-4CF417DE092B}" type="parTrans" cxnId="{2F5080A0-DC95-4A50-B734-2693755C62A9}">
      <dgm:prSet/>
      <dgm:spPr/>
      <dgm:t>
        <a:bodyPr/>
        <a:lstStyle/>
        <a:p>
          <a:endParaRPr lang="en-US"/>
        </a:p>
      </dgm:t>
    </dgm:pt>
    <dgm:pt modelId="{5B7D7ACE-43CD-48DD-8853-9ADB676B6985}" type="sibTrans" cxnId="{2F5080A0-DC95-4A50-B734-2693755C62A9}">
      <dgm:prSet/>
      <dgm:spPr/>
      <dgm:t>
        <a:bodyPr/>
        <a:lstStyle/>
        <a:p>
          <a:endParaRPr lang="en-US"/>
        </a:p>
      </dgm:t>
    </dgm:pt>
    <dgm:pt modelId="{00B93C9E-CCB5-4F46-82F3-8FEE7E37EA7D}">
      <dgm:prSet phldrT="[Text]" custT="1"/>
      <dgm:spPr>
        <a:solidFill>
          <a:srgbClr val="00B050"/>
        </a:solidFill>
      </dgm:spPr>
      <dgm:t>
        <a:bodyPr/>
        <a:lstStyle/>
        <a:p>
          <a:r>
            <a:rPr lang="en-US" sz="1800" dirty="0" smtClean="0"/>
            <a:t>Disseminate your products</a:t>
          </a:r>
          <a:endParaRPr lang="en-US" sz="1800" dirty="0"/>
        </a:p>
      </dgm:t>
    </dgm:pt>
    <dgm:pt modelId="{4D2182AA-85AB-41C7-A278-F8E1E6197C3A}" type="parTrans" cxnId="{33389139-EB1A-4BB7-95AE-9B1BD597B587}">
      <dgm:prSet/>
      <dgm:spPr/>
      <dgm:t>
        <a:bodyPr/>
        <a:lstStyle/>
        <a:p>
          <a:endParaRPr lang="en-US"/>
        </a:p>
      </dgm:t>
    </dgm:pt>
    <dgm:pt modelId="{0B75C79E-5D26-44B3-8CA7-47A351521E7F}" type="sibTrans" cxnId="{33389139-EB1A-4BB7-95AE-9B1BD597B587}">
      <dgm:prSet/>
      <dgm:spPr/>
      <dgm:t>
        <a:bodyPr/>
        <a:lstStyle/>
        <a:p>
          <a:endParaRPr lang="en-US"/>
        </a:p>
      </dgm:t>
    </dgm:pt>
    <dgm:pt modelId="{9197A2E4-2421-4718-8F1A-5563FA79B5FD}">
      <dgm:prSet phldrT="[Text]" custT="1"/>
      <dgm:spPr/>
      <dgm:t>
        <a:bodyPr/>
        <a:lstStyle/>
        <a:p>
          <a:r>
            <a:rPr lang="en-US" sz="1800" dirty="0" smtClean="0"/>
            <a:t>Ensure and support use of findings by stakeholders</a:t>
          </a:r>
          <a:endParaRPr lang="en-US" sz="1800" dirty="0"/>
        </a:p>
      </dgm:t>
    </dgm:pt>
    <dgm:pt modelId="{480AD8AB-DCAA-4250-B41C-B4A21CA9927B}" type="parTrans" cxnId="{081BF391-D646-4BB1-AAFD-FB4FB6CF8B70}">
      <dgm:prSet/>
      <dgm:spPr/>
      <dgm:t>
        <a:bodyPr/>
        <a:lstStyle/>
        <a:p>
          <a:endParaRPr lang="en-US"/>
        </a:p>
      </dgm:t>
    </dgm:pt>
    <dgm:pt modelId="{1084AF5A-5B0B-4202-B351-E18B98EA46B4}" type="sibTrans" cxnId="{081BF391-D646-4BB1-AAFD-FB4FB6CF8B70}">
      <dgm:prSet/>
      <dgm:spPr/>
      <dgm:t>
        <a:bodyPr/>
        <a:lstStyle/>
        <a:p>
          <a:endParaRPr lang="en-US"/>
        </a:p>
      </dgm:t>
    </dgm:pt>
    <dgm:pt modelId="{DF9240E2-8A07-4587-A60E-E61DFFF5F44E}" type="pres">
      <dgm:prSet presAssocID="{800C048B-7844-4F70-94BA-EB85B6595BAF}" presName="theList" presStyleCnt="0">
        <dgm:presLayoutVars>
          <dgm:dir/>
          <dgm:animLvl val="lvl"/>
          <dgm:resizeHandles val="exact"/>
        </dgm:presLayoutVars>
      </dgm:prSet>
      <dgm:spPr/>
      <dgm:t>
        <a:bodyPr/>
        <a:lstStyle/>
        <a:p>
          <a:endParaRPr lang="en-US"/>
        </a:p>
      </dgm:t>
    </dgm:pt>
    <dgm:pt modelId="{5285AEC2-07B1-4CBA-9FBB-301FB5720DFC}" type="pres">
      <dgm:prSet presAssocID="{7BD23A0B-1DA2-4C65-9D7C-D6CAAE65160E}" presName="compNode" presStyleCnt="0"/>
      <dgm:spPr/>
    </dgm:pt>
    <dgm:pt modelId="{5CB0DFD8-7891-44FD-AA56-34DD021E9FD8}" type="pres">
      <dgm:prSet presAssocID="{7BD23A0B-1DA2-4C65-9D7C-D6CAAE65160E}" presName="noGeometry" presStyleCnt="0"/>
      <dgm:spPr/>
    </dgm:pt>
    <dgm:pt modelId="{C993BBDD-8BE9-4938-8A55-80D2CC685AC0}" type="pres">
      <dgm:prSet presAssocID="{7BD23A0B-1DA2-4C65-9D7C-D6CAAE65160E}" presName="childTextVisible" presStyleLbl="bgAccFollowNode1" presStyleIdx="0" presStyleCnt="4" custScaleX="22980" custScaleY="46988" custLinFactNeighborX="51172" custLinFactNeighborY="1359">
        <dgm:presLayoutVars>
          <dgm:bulletEnabled val="1"/>
        </dgm:presLayoutVars>
      </dgm:prSet>
      <dgm:spPr/>
    </dgm:pt>
    <dgm:pt modelId="{343AFC93-3BC4-4991-9B2C-081674F64083}" type="pres">
      <dgm:prSet presAssocID="{7BD23A0B-1DA2-4C65-9D7C-D6CAAE65160E}" presName="childTextHidden" presStyleLbl="bgAccFollowNode1" presStyleIdx="0" presStyleCnt="4"/>
      <dgm:spPr/>
    </dgm:pt>
    <dgm:pt modelId="{8BCB65C4-13EF-4F7C-B5D4-DE60739D71C8}" type="pres">
      <dgm:prSet presAssocID="{7BD23A0B-1DA2-4C65-9D7C-D6CAAE65160E}" presName="parentText" presStyleLbl="node1" presStyleIdx="0" presStyleCnt="4" custScaleX="292011" custScaleY="269697">
        <dgm:presLayoutVars>
          <dgm:chMax val="1"/>
          <dgm:bulletEnabled val="1"/>
        </dgm:presLayoutVars>
      </dgm:prSet>
      <dgm:spPr/>
      <dgm:t>
        <a:bodyPr/>
        <a:lstStyle/>
        <a:p>
          <a:endParaRPr lang="en-US"/>
        </a:p>
      </dgm:t>
    </dgm:pt>
    <dgm:pt modelId="{ECDF2F40-EFB1-4FCD-85F0-17889ED6B3EA}" type="pres">
      <dgm:prSet presAssocID="{7BD23A0B-1DA2-4C65-9D7C-D6CAAE65160E}" presName="aSpace" presStyleCnt="0"/>
      <dgm:spPr/>
    </dgm:pt>
    <dgm:pt modelId="{FBAB2DC1-EE3A-4800-842D-D8B94E706025}" type="pres">
      <dgm:prSet presAssocID="{16E1BCEE-B183-4C89-B293-95F19268162A}" presName="compNode" presStyleCnt="0"/>
      <dgm:spPr/>
    </dgm:pt>
    <dgm:pt modelId="{6ECBF971-020A-4725-9555-87C122FF1D45}" type="pres">
      <dgm:prSet presAssocID="{16E1BCEE-B183-4C89-B293-95F19268162A}" presName="noGeometry" presStyleCnt="0"/>
      <dgm:spPr/>
    </dgm:pt>
    <dgm:pt modelId="{63C86CDD-3F99-4E1C-A7DC-371A07BBB688}" type="pres">
      <dgm:prSet presAssocID="{16E1BCEE-B183-4C89-B293-95F19268162A}" presName="childTextVisible" presStyleLbl="bgAccFollowNode1" presStyleIdx="1" presStyleCnt="4" custScaleX="22980" custScaleY="46988" custLinFactNeighborX="57696" custLinFactNeighborY="2659">
        <dgm:presLayoutVars>
          <dgm:bulletEnabled val="1"/>
        </dgm:presLayoutVars>
      </dgm:prSet>
      <dgm:spPr/>
    </dgm:pt>
    <dgm:pt modelId="{DF637850-3B43-466E-AEA6-867BB1F3E975}" type="pres">
      <dgm:prSet presAssocID="{16E1BCEE-B183-4C89-B293-95F19268162A}" presName="childTextHidden" presStyleLbl="bgAccFollowNode1" presStyleIdx="1" presStyleCnt="4"/>
      <dgm:spPr/>
    </dgm:pt>
    <dgm:pt modelId="{49EEC13C-DD7C-4583-8E68-EF1E652B11E7}" type="pres">
      <dgm:prSet presAssocID="{16E1BCEE-B183-4C89-B293-95F19268162A}" presName="parentText" presStyleLbl="node1" presStyleIdx="1" presStyleCnt="4" custScaleX="292011" custScaleY="269697" custLinFactNeighborX="28149" custLinFactNeighborY="2155">
        <dgm:presLayoutVars>
          <dgm:chMax val="1"/>
          <dgm:bulletEnabled val="1"/>
        </dgm:presLayoutVars>
      </dgm:prSet>
      <dgm:spPr/>
      <dgm:t>
        <a:bodyPr/>
        <a:lstStyle/>
        <a:p>
          <a:endParaRPr lang="en-US"/>
        </a:p>
      </dgm:t>
    </dgm:pt>
    <dgm:pt modelId="{6D38282E-5736-4C47-88F7-1CD3FC3A7F7B}" type="pres">
      <dgm:prSet presAssocID="{16E1BCEE-B183-4C89-B293-95F19268162A}" presName="aSpace" presStyleCnt="0"/>
      <dgm:spPr/>
    </dgm:pt>
    <dgm:pt modelId="{B421DE22-4524-4175-90D9-A57F6D6B87D4}" type="pres">
      <dgm:prSet presAssocID="{00B93C9E-CCB5-4F46-82F3-8FEE7E37EA7D}" presName="compNode" presStyleCnt="0"/>
      <dgm:spPr/>
    </dgm:pt>
    <dgm:pt modelId="{9DCCE8BB-43F1-4EDA-9503-67BA3C86CF5B}" type="pres">
      <dgm:prSet presAssocID="{00B93C9E-CCB5-4F46-82F3-8FEE7E37EA7D}" presName="noGeometry" presStyleCnt="0"/>
      <dgm:spPr/>
    </dgm:pt>
    <dgm:pt modelId="{D78DA1C6-6173-47FC-9E41-EFD9288D0482}" type="pres">
      <dgm:prSet presAssocID="{00B93C9E-CCB5-4F46-82F3-8FEE7E37EA7D}" presName="childTextVisible" presStyleLbl="bgAccFollowNode1" presStyleIdx="2" presStyleCnt="4" custScaleX="22980" custScaleY="46988" custLinFactNeighborX="59316" custLinFactNeighborY="194">
        <dgm:presLayoutVars>
          <dgm:bulletEnabled val="1"/>
        </dgm:presLayoutVars>
      </dgm:prSet>
      <dgm:spPr/>
    </dgm:pt>
    <dgm:pt modelId="{EA52FE65-3F52-43C9-BF6B-0E46B0F48952}" type="pres">
      <dgm:prSet presAssocID="{00B93C9E-CCB5-4F46-82F3-8FEE7E37EA7D}" presName="childTextHidden" presStyleLbl="bgAccFollowNode1" presStyleIdx="2" presStyleCnt="4"/>
      <dgm:spPr/>
    </dgm:pt>
    <dgm:pt modelId="{061DBFE5-3BC9-421B-983D-4798E8ADDD6C}" type="pres">
      <dgm:prSet presAssocID="{00B93C9E-CCB5-4F46-82F3-8FEE7E37EA7D}" presName="parentText" presStyleLbl="node1" presStyleIdx="2" presStyleCnt="4" custScaleX="292011" custScaleY="269697" custLinFactNeighborX="38686" custLinFactNeighborY="-4072">
        <dgm:presLayoutVars>
          <dgm:chMax val="1"/>
          <dgm:bulletEnabled val="1"/>
        </dgm:presLayoutVars>
      </dgm:prSet>
      <dgm:spPr/>
      <dgm:t>
        <a:bodyPr/>
        <a:lstStyle/>
        <a:p>
          <a:endParaRPr lang="en-US"/>
        </a:p>
      </dgm:t>
    </dgm:pt>
    <dgm:pt modelId="{13E2B1F8-0114-42C9-8F68-F1FB09689A1A}" type="pres">
      <dgm:prSet presAssocID="{00B93C9E-CCB5-4F46-82F3-8FEE7E37EA7D}" presName="aSpace" presStyleCnt="0"/>
      <dgm:spPr/>
    </dgm:pt>
    <dgm:pt modelId="{C912E128-86CE-47DC-B2CE-7307D2DEE031}" type="pres">
      <dgm:prSet presAssocID="{9197A2E4-2421-4718-8F1A-5563FA79B5FD}" presName="compNode" presStyleCnt="0"/>
      <dgm:spPr/>
    </dgm:pt>
    <dgm:pt modelId="{C3C3932F-2CE3-4EA6-9941-5A2F2C98A3A8}" type="pres">
      <dgm:prSet presAssocID="{9197A2E4-2421-4718-8F1A-5563FA79B5FD}" presName="noGeometry" presStyleCnt="0"/>
      <dgm:spPr/>
    </dgm:pt>
    <dgm:pt modelId="{4DAB97D8-D39E-42E0-81B6-7E9E95F93116}" type="pres">
      <dgm:prSet presAssocID="{9197A2E4-2421-4718-8F1A-5563FA79B5FD}" presName="childTextVisible" presStyleLbl="bgAccFollowNode1" presStyleIdx="3" presStyleCnt="4" custScaleX="22980" custScaleY="46988" custLinFactY="-21998" custLinFactNeighborX="28048" custLinFactNeighborY="-100000">
        <dgm:presLayoutVars>
          <dgm:bulletEnabled val="1"/>
        </dgm:presLayoutVars>
      </dgm:prSet>
      <dgm:spPr>
        <a:solidFill>
          <a:schemeClr val="bg1">
            <a:alpha val="90000"/>
          </a:schemeClr>
        </a:solidFill>
        <a:ln>
          <a:solidFill>
            <a:schemeClr val="bg1">
              <a:alpha val="90000"/>
            </a:schemeClr>
          </a:solidFill>
        </a:ln>
      </dgm:spPr>
    </dgm:pt>
    <dgm:pt modelId="{DD0325B4-6377-47C8-929A-699947ED6921}" type="pres">
      <dgm:prSet presAssocID="{9197A2E4-2421-4718-8F1A-5563FA79B5FD}" presName="childTextHidden" presStyleLbl="bgAccFollowNode1" presStyleIdx="3" presStyleCnt="4"/>
      <dgm:spPr/>
    </dgm:pt>
    <dgm:pt modelId="{EB42EA13-10EF-4A35-B4C3-73EFFC1BCBB4}" type="pres">
      <dgm:prSet presAssocID="{9197A2E4-2421-4718-8F1A-5563FA79B5FD}" presName="parentText" presStyleLbl="node1" presStyleIdx="3" presStyleCnt="4" custScaleX="292011" custScaleY="269697" custLinFactNeighborX="54975">
        <dgm:presLayoutVars>
          <dgm:chMax val="1"/>
          <dgm:bulletEnabled val="1"/>
        </dgm:presLayoutVars>
      </dgm:prSet>
      <dgm:spPr/>
      <dgm:t>
        <a:bodyPr/>
        <a:lstStyle/>
        <a:p>
          <a:endParaRPr lang="en-US"/>
        </a:p>
      </dgm:t>
    </dgm:pt>
  </dgm:ptLst>
  <dgm:cxnLst>
    <dgm:cxn modelId="{58126676-32D9-49C9-8A17-786D623CF381}" type="presOf" srcId="{16E1BCEE-B183-4C89-B293-95F19268162A}" destId="{49EEC13C-DD7C-4583-8E68-EF1E652B11E7}" srcOrd="0" destOrd="0" presId="urn:microsoft.com/office/officeart/2005/8/layout/hProcess6"/>
    <dgm:cxn modelId="{2F5080A0-DC95-4A50-B734-2693755C62A9}" srcId="{800C048B-7844-4F70-94BA-EB85B6595BAF}" destId="{16E1BCEE-B183-4C89-B293-95F19268162A}" srcOrd="1" destOrd="0" parTransId="{7591F2BC-877A-4C01-B879-4CF417DE092B}" sibTransId="{5B7D7ACE-43CD-48DD-8853-9ADB676B6985}"/>
    <dgm:cxn modelId="{EC9E9251-99BC-40DE-802A-7C4DAD38890C}" type="presOf" srcId="{00B93C9E-CCB5-4F46-82F3-8FEE7E37EA7D}" destId="{061DBFE5-3BC9-421B-983D-4798E8ADDD6C}" srcOrd="0" destOrd="0" presId="urn:microsoft.com/office/officeart/2005/8/layout/hProcess6"/>
    <dgm:cxn modelId="{B22C4497-7C88-4E04-B4C2-977B0BFC06AC}" type="presOf" srcId="{9197A2E4-2421-4718-8F1A-5563FA79B5FD}" destId="{EB42EA13-10EF-4A35-B4C3-73EFFC1BCBB4}" srcOrd="0" destOrd="0" presId="urn:microsoft.com/office/officeart/2005/8/layout/hProcess6"/>
    <dgm:cxn modelId="{13BA97E1-C70B-49D2-9257-25B2C3E76403}" type="presOf" srcId="{7BD23A0B-1DA2-4C65-9D7C-D6CAAE65160E}" destId="{8BCB65C4-13EF-4F7C-B5D4-DE60739D71C8}" srcOrd="0" destOrd="0" presId="urn:microsoft.com/office/officeart/2005/8/layout/hProcess6"/>
    <dgm:cxn modelId="{33389139-EB1A-4BB7-95AE-9B1BD597B587}" srcId="{800C048B-7844-4F70-94BA-EB85B6595BAF}" destId="{00B93C9E-CCB5-4F46-82F3-8FEE7E37EA7D}" srcOrd="2" destOrd="0" parTransId="{4D2182AA-85AB-41C7-A278-F8E1E6197C3A}" sibTransId="{0B75C79E-5D26-44B3-8CA7-47A351521E7F}"/>
    <dgm:cxn modelId="{365A76C9-2CFC-479D-A31D-110E8C90110A}" type="presOf" srcId="{800C048B-7844-4F70-94BA-EB85B6595BAF}" destId="{DF9240E2-8A07-4587-A60E-E61DFFF5F44E}" srcOrd="0" destOrd="0" presId="urn:microsoft.com/office/officeart/2005/8/layout/hProcess6"/>
    <dgm:cxn modelId="{081BF391-D646-4BB1-AAFD-FB4FB6CF8B70}" srcId="{800C048B-7844-4F70-94BA-EB85B6595BAF}" destId="{9197A2E4-2421-4718-8F1A-5563FA79B5FD}" srcOrd="3" destOrd="0" parTransId="{480AD8AB-DCAA-4250-B41C-B4A21CA9927B}" sibTransId="{1084AF5A-5B0B-4202-B351-E18B98EA46B4}"/>
    <dgm:cxn modelId="{FE518D1E-9D91-4992-ACAC-1D1BB639D854}" srcId="{800C048B-7844-4F70-94BA-EB85B6595BAF}" destId="{7BD23A0B-1DA2-4C65-9D7C-D6CAAE65160E}" srcOrd="0" destOrd="0" parTransId="{716A25C6-3296-429C-BAC7-3487DFF696BE}" sibTransId="{4A8F02C0-0801-425B-B53B-01EAB7E9285A}"/>
    <dgm:cxn modelId="{F26FF3CB-0251-4E4F-B78F-0B2DA1560A36}" type="presParOf" srcId="{DF9240E2-8A07-4587-A60E-E61DFFF5F44E}" destId="{5285AEC2-07B1-4CBA-9FBB-301FB5720DFC}" srcOrd="0" destOrd="0" presId="urn:microsoft.com/office/officeart/2005/8/layout/hProcess6"/>
    <dgm:cxn modelId="{23214BE9-A7F7-4197-AD11-C885CE8A96B9}" type="presParOf" srcId="{5285AEC2-07B1-4CBA-9FBB-301FB5720DFC}" destId="{5CB0DFD8-7891-44FD-AA56-34DD021E9FD8}" srcOrd="0" destOrd="0" presId="urn:microsoft.com/office/officeart/2005/8/layout/hProcess6"/>
    <dgm:cxn modelId="{AF38A688-B1F9-4669-BD81-4408C5FB5C46}" type="presParOf" srcId="{5285AEC2-07B1-4CBA-9FBB-301FB5720DFC}" destId="{C993BBDD-8BE9-4938-8A55-80D2CC685AC0}" srcOrd="1" destOrd="0" presId="urn:microsoft.com/office/officeart/2005/8/layout/hProcess6"/>
    <dgm:cxn modelId="{C9E387C8-B7A2-4124-BA3F-0656220DD0CD}" type="presParOf" srcId="{5285AEC2-07B1-4CBA-9FBB-301FB5720DFC}" destId="{343AFC93-3BC4-4991-9B2C-081674F64083}" srcOrd="2" destOrd="0" presId="urn:microsoft.com/office/officeart/2005/8/layout/hProcess6"/>
    <dgm:cxn modelId="{4B943D17-AE55-4A65-AAA7-BDDBDBE1299D}" type="presParOf" srcId="{5285AEC2-07B1-4CBA-9FBB-301FB5720DFC}" destId="{8BCB65C4-13EF-4F7C-B5D4-DE60739D71C8}" srcOrd="3" destOrd="0" presId="urn:microsoft.com/office/officeart/2005/8/layout/hProcess6"/>
    <dgm:cxn modelId="{901211FE-1602-43B1-AC6E-2B0A7727B8B5}" type="presParOf" srcId="{DF9240E2-8A07-4587-A60E-E61DFFF5F44E}" destId="{ECDF2F40-EFB1-4FCD-85F0-17889ED6B3EA}" srcOrd="1" destOrd="0" presId="urn:microsoft.com/office/officeart/2005/8/layout/hProcess6"/>
    <dgm:cxn modelId="{B45F79B4-04FE-4274-A23F-C1BCC432DE81}" type="presParOf" srcId="{DF9240E2-8A07-4587-A60E-E61DFFF5F44E}" destId="{FBAB2DC1-EE3A-4800-842D-D8B94E706025}" srcOrd="2" destOrd="0" presId="urn:microsoft.com/office/officeart/2005/8/layout/hProcess6"/>
    <dgm:cxn modelId="{7C7FB830-CE77-4534-B4E4-785BED4D0448}" type="presParOf" srcId="{FBAB2DC1-EE3A-4800-842D-D8B94E706025}" destId="{6ECBF971-020A-4725-9555-87C122FF1D45}" srcOrd="0" destOrd="0" presId="urn:microsoft.com/office/officeart/2005/8/layout/hProcess6"/>
    <dgm:cxn modelId="{C995ABF9-9597-4056-BB0A-083B699F5B20}" type="presParOf" srcId="{FBAB2DC1-EE3A-4800-842D-D8B94E706025}" destId="{63C86CDD-3F99-4E1C-A7DC-371A07BBB688}" srcOrd="1" destOrd="0" presId="urn:microsoft.com/office/officeart/2005/8/layout/hProcess6"/>
    <dgm:cxn modelId="{542147E1-E682-4EFF-B981-994479BE834E}" type="presParOf" srcId="{FBAB2DC1-EE3A-4800-842D-D8B94E706025}" destId="{DF637850-3B43-466E-AEA6-867BB1F3E975}" srcOrd="2" destOrd="0" presId="urn:microsoft.com/office/officeart/2005/8/layout/hProcess6"/>
    <dgm:cxn modelId="{B02BE3AC-B9AE-4813-95FF-A3286642212F}" type="presParOf" srcId="{FBAB2DC1-EE3A-4800-842D-D8B94E706025}" destId="{49EEC13C-DD7C-4583-8E68-EF1E652B11E7}" srcOrd="3" destOrd="0" presId="urn:microsoft.com/office/officeart/2005/8/layout/hProcess6"/>
    <dgm:cxn modelId="{3E0E513B-D3C5-4DF0-A91F-CE0EEAAC55A1}" type="presParOf" srcId="{DF9240E2-8A07-4587-A60E-E61DFFF5F44E}" destId="{6D38282E-5736-4C47-88F7-1CD3FC3A7F7B}" srcOrd="3" destOrd="0" presId="urn:microsoft.com/office/officeart/2005/8/layout/hProcess6"/>
    <dgm:cxn modelId="{EB3626E3-1DDA-4A9E-A5D1-9B16F9C6420A}" type="presParOf" srcId="{DF9240E2-8A07-4587-A60E-E61DFFF5F44E}" destId="{B421DE22-4524-4175-90D9-A57F6D6B87D4}" srcOrd="4" destOrd="0" presId="urn:microsoft.com/office/officeart/2005/8/layout/hProcess6"/>
    <dgm:cxn modelId="{485C7EC5-6299-49ED-8A07-CDB3B9CD3418}" type="presParOf" srcId="{B421DE22-4524-4175-90D9-A57F6D6B87D4}" destId="{9DCCE8BB-43F1-4EDA-9503-67BA3C86CF5B}" srcOrd="0" destOrd="0" presId="urn:microsoft.com/office/officeart/2005/8/layout/hProcess6"/>
    <dgm:cxn modelId="{4339D52E-6EE1-4DC3-91DC-119C1D4573F3}" type="presParOf" srcId="{B421DE22-4524-4175-90D9-A57F6D6B87D4}" destId="{D78DA1C6-6173-47FC-9E41-EFD9288D0482}" srcOrd="1" destOrd="0" presId="urn:microsoft.com/office/officeart/2005/8/layout/hProcess6"/>
    <dgm:cxn modelId="{BED42CFC-370A-42ED-9223-EB37DF8D3748}" type="presParOf" srcId="{B421DE22-4524-4175-90D9-A57F6D6B87D4}" destId="{EA52FE65-3F52-43C9-BF6B-0E46B0F48952}" srcOrd="2" destOrd="0" presId="urn:microsoft.com/office/officeart/2005/8/layout/hProcess6"/>
    <dgm:cxn modelId="{4E4AFA14-3C77-4820-BDA5-63C0E498A9CF}" type="presParOf" srcId="{B421DE22-4524-4175-90D9-A57F6D6B87D4}" destId="{061DBFE5-3BC9-421B-983D-4798E8ADDD6C}" srcOrd="3" destOrd="0" presId="urn:microsoft.com/office/officeart/2005/8/layout/hProcess6"/>
    <dgm:cxn modelId="{69539B5C-C642-4352-9035-6C758968F6A3}" type="presParOf" srcId="{DF9240E2-8A07-4587-A60E-E61DFFF5F44E}" destId="{13E2B1F8-0114-42C9-8F68-F1FB09689A1A}" srcOrd="5" destOrd="0" presId="urn:microsoft.com/office/officeart/2005/8/layout/hProcess6"/>
    <dgm:cxn modelId="{6D73C0F7-1E0D-4459-A7E4-43FC391B774D}" type="presParOf" srcId="{DF9240E2-8A07-4587-A60E-E61DFFF5F44E}" destId="{C912E128-86CE-47DC-B2CE-7307D2DEE031}" srcOrd="6" destOrd="0" presId="urn:microsoft.com/office/officeart/2005/8/layout/hProcess6"/>
    <dgm:cxn modelId="{7CF86612-7D1C-4D56-9596-3E9B4E244863}" type="presParOf" srcId="{C912E128-86CE-47DC-B2CE-7307D2DEE031}" destId="{C3C3932F-2CE3-4EA6-9941-5A2F2C98A3A8}" srcOrd="0" destOrd="0" presId="urn:microsoft.com/office/officeart/2005/8/layout/hProcess6"/>
    <dgm:cxn modelId="{3FBBBB3E-2DA9-4C4B-8862-9A455C823815}" type="presParOf" srcId="{C912E128-86CE-47DC-B2CE-7307D2DEE031}" destId="{4DAB97D8-D39E-42E0-81B6-7E9E95F93116}" srcOrd="1" destOrd="0" presId="urn:microsoft.com/office/officeart/2005/8/layout/hProcess6"/>
    <dgm:cxn modelId="{E33F328D-FE2A-4399-A6B9-FD5FA9BFFD74}" type="presParOf" srcId="{C912E128-86CE-47DC-B2CE-7307D2DEE031}" destId="{DD0325B4-6377-47C8-929A-699947ED6921}" srcOrd="2" destOrd="0" presId="urn:microsoft.com/office/officeart/2005/8/layout/hProcess6"/>
    <dgm:cxn modelId="{C5A4287A-F44D-4935-AD3C-FBCD8A534F1C}" type="presParOf" srcId="{C912E128-86CE-47DC-B2CE-7307D2DEE031}" destId="{EB42EA13-10EF-4A35-B4C3-73EFFC1BCB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C048B-7844-4F70-94BA-EB85B6595BA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7BD23A0B-1DA2-4C65-9D7C-D6CAAE65160E}">
      <dgm:prSet phldrT="[Text]" custT="1"/>
      <dgm:spPr/>
      <dgm:t>
        <a:bodyPr/>
        <a:lstStyle/>
        <a:p>
          <a:r>
            <a:rPr lang="en-US" sz="1800" dirty="0" smtClean="0"/>
            <a:t>Assess information needs and reporting requirements</a:t>
          </a:r>
          <a:endParaRPr lang="en-US" sz="1800" dirty="0"/>
        </a:p>
      </dgm:t>
    </dgm:pt>
    <dgm:pt modelId="{716A25C6-3296-429C-BAC7-3487DFF696BE}" type="parTrans" cxnId="{FE518D1E-9D91-4992-ACAC-1D1BB639D854}">
      <dgm:prSet/>
      <dgm:spPr/>
      <dgm:t>
        <a:bodyPr/>
        <a:lstStyle/>
        <a:p>
          <a:endParaRPr lang="en-US"/>
        </a:p>
      </dgm:t>
    </dgm:pt>
    <dgm:pt modelId="{4A8F02C0-0801-425B-B53B-01EAB7E9285A}" type="sibTrans" cxnId="{FE518D1E-9D91-4992-ACAC-1D1BB639D854}">
      <dgm:prSet/>
      <dgm:spPr/>
      <dgm:t>
        <a:bodyPr/>
        <a:lstStyle/>
        <a:p>
          <a:endParaRPr lang="en-US"/>
        </a:p>
      </dgm:t>
    </dgm:pt>
    <dgm:pt modelId="{16E1BCEE-B183-4C89-B293-95F19268162A}">
      <dgm:prSet phldrT="[Text]" custT="1"/>
      <dgm:spPr/>
      <dgm:t>
        <a:bodyPr/>
        <a:lstStyle/>
        <a:p>
          <a:r>
            <a:rPr lang="en-US" sz="1800" dirty="0" smtClean="0"/>
            <a:t>Develop reporting products</a:t>
          </a:r>
          <a:endParaRPr lang="en-US" sz="1800" dirty="0"/>
        </a:p>
      </dgm:t>
    </dgm:pt>
    <dgm:pt modelId="{7591F2BC-877A-4C01-B879-4CF417DE092B}" type="parTrans" cxnId="{2F5080A0-DC95-4A50-B734-2693755C62A9}">
      <dgm:prSet/>
      <dgm:spPr/>
      <dgm:t>
        <a:bodyPr/>
        <a:lstStyle/>
        <a:p>
          <a:endParaRPr lang="en-US"/>
        </a:p>
      </dgm:t>
    </dgm:pt>
    <dgm:pt modelId="{5B7D7ACE-43CD-48DD-8853-9ADB676B6985}" type="sibTrans" cxnId="{2F5080A0-DC95-4A50-B734-2693755C62A9}">
      <dgm:prSet/>
      <dgm:spPr/>
      <dgm:t>
        <a:bodyPr/>
        <a:lstStyle/>
        <a:p>
          <a:endParaRPr lang="en-US"/>
        </a:p>
      </dgm:t>
    </dgm:pt>
    <dgm:pt modelId="{00B93C9E-CCB5-4F46-82F3-8FEE7E37EA7D}">
      <dgm:prSet phldrT="[Text]" custT="1"/>
      <dgm:spPr/>
      <dgm:t>
        <a:bodyPr/>
        <a:lstStyle/>
        <a:p>
          <a:r>
            <a:rPr lang="en-US" sz="1800" dirty="0" smtClean="0"/>
            <a:t>Disseminate your products</a:t>
          </a:r>
          <a:endParaRPr lang="en-US" sz="1800" dirty="0"/>
        </a:p>
      </dgm:t>
    </dgm:pt>
    <dgm:pt modelId="{4D2182AA-85AB-41C7-A278-F8E1E6197C3A}" type="parTrans" cxnId="{33389139-EB1A-4BB7-95AE-9B1BD597B587}">
      <dgm:prSet/>
      <dgm:spPr/>
      <dgm:t>
        <a:bodyPr/>
        <a:lstStyle/>
        <a:p>
          <a:endParaRPr lang="en-US"/>
        </a:p>
      </dgm:t>
    </dgm:pt>
    <dgm:pt modelId="{0B75C79E-5D26-44B3-8CA7-47A351521E7F}" type="sibTrans" cxnId="{33389139-EB1A-4BB7-95AE-9B1BD597B587}">
      <dgm:prSet/>
      <dgm:spPr/>
      <dgm:t>
        <a:bodyPr/>
        <a:lstStyle/>
        <a:p>
          <a:endParaRPr lang="en-US"/>
        </a:p>
      </dgm:t>
    </dgm:pt>
    <dgm:pt modelId="{9197A2E4-2421-4718-8F1A-5563FA79B5FD}">
      <dgm:prSet phldrT="[Text]" custT="1"/>
      <dgm:spPr>
        <a:solidFill>
          <a:srgbClr val="00B050"/>
        </a:solidFill>
      </dgm:spPr>
      <dgm:t>
        <a:bodyPr/>
        <a:lstStyle/>
        <a:p>
          <a:r>
            <a:rPr lang="en-US" sz="1800" dirty="0" smtClean="0"/>
            <a:t>Ensure and support use of findings by stakeholders</a:t>
          </a:r>
          <a:endParaRPr lang="en-US" sz="1800" dirty="0"/>
        </a:p>
      </dgm:t>
    </dgm:pt>
    <dgm:pt modelId="{480AD8AB-DCAA-4250-B41C-B4A21CA9927B}" type="parTrans" cxnId="{081BF391-D646-4BB1-AAFD-FB4FB6CF8B70}">
      <dgm:prSet/>
      <dgm:spPr/>
      <dgm:t>
        <a:bodyPr/>
        <a:lstStyle/>
        <a:p>
          <a:endParaRPr lang="en-US"/>
        </a:p>
      </dgm:t>
    </dgm:pt>
    <dgm:pt modelId="{1084AF5A-5B0B-4202-B351-E18B98EA46B4}" type="sibTrans" cxnId="{081BF391-D646-4BB1-AAFD-FB4FB6CF8B70}">
      <dgm:prSet/>
      <dgm:spPr/>
      <dgm:t>
        <a:bodyPr/>
        <a:lstStyle/>
        <a:p>
          <a:endParaRPr lang="en-US"/>
        </a:p>
      </dgm:t>
    </dgm:pt>
    <dgm:pt modelId="{DF9240E2-8A07-4587-A60E-E61DFFF5F44E}" type="pres">
      <dgm:prSet presAssocID="{800C048B-7844-4F70-94BA-EB85B6595BAF}" presName="theList" presStyleCnt="0">
        <dgm:presLayoutVars>
          <dgm:dir/>
          <dgm:animLvl val="lvl"/>
          <dgm:resizeHandles val="exact"/>
        </dgm:presLayoutVars>
      </dgm:prSet>
      <dgm:spPr/>
      <dgm:t>
        <a:bodyPr/>
        <a:lstStyle/>
        <a:p>
          <a:endParaRPr lang="en-US"/>
        </a:p>
      </dgm:t>
    </dgm:pt>
    <dgm:pt modelId="{5285AEC2-07B1-4CBA-9FBB-301FB5720DFC}" type="pres">
      <dgm:prSet presAssocID="{7BD23A0B-1DA2-4C65-9D7C-D6CAAE65160E}" presName="compNode" presStyleCnt="0"/>
      <dgm:spPr/>
    </dgm:pt>
    <dgm:pt modelId="{5CB0DFD8-7891-44FD-AA56-34DD021E9FD8}" type="pres">
      <dgm:prSet presAssocID="{7BD23A0B-1DA2-4C65-9D7C-D6CAAE65160E}" presName="noGeometry" presStyleCnt="0"/>
      <dgm:spPr/>
    </dgm:pt>
    <dgm:pt modelId="{C993BBDD-8BE9-4938-8A55-80D2CC685AC0}" type="pres">
      <dgm:prSet presAssocID="{7BD23A0B-1DA2-4C65-9D7C-D6CAAE65160E}" presName="childTextVisible" presStyleLbl="bgAccFollowNode1" presStyleIdx="0" presStyleCnt="4" custScaleX="22980" custScaleY="46988" custLinFactNeighborX="51172" custLinFactNeighborY="1359">
        <dgm:presLayoutVars>
          <dgm:bulletEnabled val="1"/>
        </dgm:presLayoutVars>
      </dgm:prSet>
      <dgm:spPr/>
    </dgm:pt>
    <dgm:pt modelId="{343AFC93-3BC4-4991-9B2C-081674F64083}" type="pres">
      <dgm:prSet presAssocID="{7BD23A0B-1DA2-4C65-9D7C-D6CAAE65160E}" presName="childTextHidden" presStyleLbl="bgAccFollowNode1" presStyleIdx="0" presStyleCnt="4"/>
      <dgm:spPr/>
    </dgm:pt>
    <dgm:pt modelId="{8BCB65C4-13EF-4F7C-B5D4-DE60739D71C8}" type="pres">
      <dgm:prSet presAssocID="{7BD23A0B-1DA2-4C65-9D7C-D6CAAE65160E}" presName="parentText" presStyleLbl="node1" presStyleIdx="0" presStyleCnt="4" custScaleX="292011" custScaleY="269697">
        <dgm:presLayoutVars>
          <dgm:chMax val="1"/>
          <dgm:bulletEnabled val="1"/>
        </dgm:presLayoutVars>
      </dgm:prSet>
      <dgm:spPr/>
      <dgm:t>
        <a:bodyPr/>
        <a:lstStyle/>
        <a:p>
          <a:endParaRPr lang="en-US"/>
        </a:p>
      </dgm:t>
    </dgm:pt>
    <dgm:pt modelId="{ECDF2F40-EFB1-4FCD-85F0-17889ED6B3EA}" type="pres">
      <dgm:prSet presAssocID="{7BD23A0B-1DA2-4C65-9D7C-D6CAAE65160E}" presName="aSpace" presStyleCnt="0"/>
      <dgm:spPr/>
    </dgm:pt>
    <dgm:pt modelId="{FBAB2DC1-EE3A-4800-842D-D8B94E706025}" type="pres">
      <dgm:prSet presAssocID="{16E1BCEE-B183-4C89-B293-95F19268162A}" presName="compNode" presStyleCnt="0"/>
      <dgm:spPr/>
    </dgm:pt>
    <dgm:pt modelId="{6ECBF971-020A-4725-9555-87C122FF1D45}" type="pres">
      <dgm:prSet presAssocID="{16E1BCEE-B183-4C89-B293-95F19268162A}" presName="noGeometry" presStyleCnt="0"/>
      <dgm:spPr/>
    </dgm:pt>
    <dgm:pt modelId="{63C86CDD-3F99-4E1C-A7DC-371A07BBB688}" type="pres">
      <dgm:prSet presAssocID="{16E1BCEE-B183-4C89-B293-95F19268162A}" presName="childTextVisible" presStyleLbl="bgAccFollowNode1" presStyleIdx="1" presStyleCnt="4" custScaleX="22980" custScaleY="46988" custLinFactNeighborX="57696" custLinFactNeighborY="2659">
        <dgm:presLayoutVars>
          <dgm:bulletEnabled val="1"/>
        </dgm:presLayoutVars>
      </dgm:prSet>
      <dgm:spPr/>
    </dgm:pt>
    <dgm:pt modelId="{DF637850-3B43-466E-AEA6-867BB1F3E975}" type="pres">
      <dgm:prSet presAssocID="{16E1BCEE-B183-4C89-B293-95F19268162A}" presName="childTextHidden" presStyleLbl="bgAccFollowNode1" presStyleIdx="1" presStyleCnt="4"/>
      <dgm:spPr/>
    </dgm:pt>
    <dgm:pt modelId="{49EEC13C-DD7C-4583-8E68-EF1E652B11E7}" type="pres">
      <dgm:prSet presAssocID="{16E1BCEE-B183-4C89-B293-95F19268162A}" presName="parentText" presStyleLbl="node1" presStyleIdx="1" presStyleCnt="4" custScaleX="292011" custScaleY="269697" custLinFactNeighborX="28149" custLinFactNeighborY="2155">
        <dgm:presLayoutVars>
          <dgm:chMax val="1"/>
          <dgm:bulletEnabled val="1"/>
        </dgm:presLayoutVars>
      </dgm:prSet>
      <dgm:spPr/>
      <dgm:t>
        <a:bodyPr/>
        <a:lstStyle/>
        <a:p>
          <a:endParaRPr lang="en-US"/>
        </a:p>
      </dgm:t>
    </dgm:pt>
    <dgm:pt modelId="{6D38282E-5736-4C47-88F7-1CD3FC3A7F7B}" type="pres">
      <dgm:prSet presAssocID="{16E1BCEE-B183-4C89-B293-95F19268162A}" presName="aSpace" presStyleCnt="0"/>
      <dgm:spPr/>
    </dgm:pt>
    <dgm:pt modelId="{B421DE22-4524-4175-90D9-A57F6D6B87D4}" type="pres">
      <dgm:prSet presAssocID="{00B93C9E-CCB5-4F46-82F3-8FEE7E37EA7D}" presName="compNode" presStyleCnt="0"/>
      <dgm:spPr/>
    </dgm:pt>
    <dgm:pt modelId="{9DCCE8BB-43F1-4EDA-9503-67BA3C86CF5B}" type="pres">
      <dgm:prSet presAssocID="{00B93C9E-CCB5-4F46-82F3-8FEE7E37EA7D}" presName="noGeometry" presStyleCnt="0"/>
      <dgm:spPr/>
    </dgm:pt>
    <dgm:pt modelId="{D78DA1C6-6173-47FC-9E41-EFD9288D0482}" type="pres">
      <dgm:prSet presAssocID="{00B93C9E-CCB5-4F46-82F3-8FEE7E37EA7D}" presName="childTextVisible" presStyleLbl="bgAccFollowNode1" presStyleIdx="2" presStyleCnt="4" custScaleX="22980" custScaleY="46988" custLinFactNeighborX="59316" custLinFactNeighborY="194">
        <dgm:presLayoutVars>
          <dgm:bulletEnabled val="1"/>
        </dgm:presLayoutVars>
      </dgm:prSet>
      <dgm:spPr/>
    </dgm:pt>
    <dgm:pt modelId="{EA52FE65-3F52-43C9-BF6B-0E46B0F48952}" type="pres">
      <dgm:prSet presAssocID="{00B93C9E-CCB5-4F46-82F3-8FEE7E37EA7D}" presName="childTextHidden" presStyleLbl="bgAccFollowNode1" presStyleIdx="2" presStyleCnt="4"/>
      <dgm:spPr/>
    </dgm:pt>
    <dgm:pt modelId="{061DBFE5-3BC9-421B-983D-4798E8ADDD6C}" type="pres">
      <dgm:prSet presAssocID="{00B93C9E-CCB5-4F46-82F3-8FEE7E37EA7D}" presName="parentText" presStyleLbl="node1" presStyleIdx="2" presStyleCnt="4" custScaleX="292011" custScaleY="269697" custLinFactNeighborX="38686" custLinFactNeighborY="-4072">
        <dgm:presLayoutVars>
          <dgm:chMax val="1"/>
          <dgm:bulletEnabled val="1"/>
        </dgm:presLayoutVars>
      </dgm:prSet>
      <dgm:spPr/>
      <dgm:t>
        <a:bodyPr/>
        <a:lstStyle/>
        <a:p>
          <a:endParaRPr lang="en-US"/>
        </a:p>
      </dgm:t>
    </dgm:pt>
    <dgm:pt modelId="{13E2B1F8-0114-42C9-8F68-F1FB09689A1A}" type="pres">
      <dgm:prSet presAssocID="{00B93C9E-CCB5-4F46-82F3-8FEE7E37EA7D}" presName="aSpace" presStyleCnt="0"/>
      <dgm:spPr/>
    </dgm:pt>
    <dgm:pt modelId="{C912E128-86CE-47DC-B2CE-7307D2DEE031}" type="pres">
      <dgm:prSet presAssocID="{9197A2E4-2421-4718-8F1A-5563FA79B5FD}" presName="compNode" presStyleCnt="0"/>
      <dgm:spPr/>
    </dgm:pt>
    <dgm:pt modelId="{C3C3932F-2CE3-4EA6-9941-5A2F2C98A3A8}" type="pres">
      <dgm:prSet presAssocID="{9197A2E4-2421-4718-8F1A-5563FA79B5FD}" presName="noGeometry" presStyleCnt="0"/>
      <dgm:spPr/>
    </dgm:pt>
    <dgm:pt modelId="{4DAB97D8-D39E-42E0-81B6-7E9E95F93116}" type="pres">
      <dgm:prSet presAssocID="{9197A2E4-2421-4718-8F1A-5563FA79B5FD}" presName="childTextVisible" presStyleLbl="bgAccFollowNode1" presStyleIdx="3" presStyleCnt="4" custScaleX="22980" custScaleY="46988" custLinFactY="-21998" custLinFactNeighborX="28048" custLinFactNeighborY="-100000">
        <dgm:presLayoutVars>
          <dgm:bulletEnabled val="1"/>
        </dgm:presLayoutVars>
      </dgm:prSet>
      <dgm:spPr>
        <a:solidFill>
          <a:schemeClr val="bg1">
            <a:alpha val="90000"/>
          </a:schemeClr>
        </a:solidFill>
        <a:ln>
          <a:solidFill>
            <a:schemeClr val="bg1">
              <a:alpha val="90000"/>
            </a:schemeClr>
          </a:solidFill>
        </a:ln>
      </dgm:spPr>
    </dgm:pt>
    <dgm:pt modelId="{DD0325B4-6377-47C8-929A-699947ED6921}" type="pres">
      <dgm:prSet presAssocID="{9197A2E4-2421-4718-8F1A-5563FA79B5FD}" presName="childTextHidden" presStyleLbl="bgAccFollowNode1" presStyleIdx="3" presStyleCnt="4"/>
      <dgm:spPr/>
    </dgm:pt>
    <dgm:pt modelId="{EB42EA13-10EF-4A35-B4C3-73EFFC1BCBB4}" type="pres">
      <dgm:prSet presAssocID="{9197A2E4-2421-4718-8F1A-5563FA79B5FD}" presName="parentText" presStyleLbl="node1" presStyleIdx="3" presStyleCnt="4" custScaleX="292011" custScaleY="269697" custLinFactNeighborX="54975">
        <dgm:presLayoutVars>
          <dgm:chMax val="1"/>
          <dgm:bulletEnabled val="1"/>
        </dgm:presLayoutVars>
      </dgm:prSet>
      <dgm:spPr/>
      <dgm:t>
        <a:bodyPr/>
        <a:lstStyle/>
        <a:p>
          <a:endParaRPr lang="en-US"/>
        </a:p>
      </dgm:t>
    </dgm:pt>
  </dgm:ptLst>
  <dgm:cxnLst>
    <dgm:cxn modelId="{081BF391-D646-4BB1-AAFD-FB4FB6CF8B70}" srcId="{800C048B-7844-4F70-94BA-EB85B6595BAF}" destId="{9197A2E4-2421-4718-8F1A-5563FA79B5FD}" srcOrd="3" destOrd="0" parTransId="{480AD8AB-DCAA-4250-B41C-B4A21CA9927B}" sibTransId="{1084AF5A-5B0B-4202-B351-E18B98EA46B4}"/>
    <dgm:cxn modelId="{33389139-EB1A-4BB7-95AE-9B1BD597B587}" srcId="{800C048B-7844-4F70-94BA-EB85B6595BAF}" destId="{00B93C9E-CCB5-4F46-82F3-8FEE7E37EA7D}" srcOrd="2" destOrd="0" parTransId="{4D2182AA-85AB-41C7-A278-F8E1E6197C3A}" sibTransId="{0B75C79E-5D26-44B3-8CA7-47A351521E7F}"/>
    <dgm:cxn modelId="{FE518D1E-9D91-4992-ACAC-1D1BB639D854}" srcId="{800C048B-7844-4F70-94BA-EB85B6595BAF}" destId="{7BD23A0B-1DA2-4C65-9D7C-D6CAAE65160E}" srcOrd="0" destOrd="0" parTransId="{716A25C6-3296-429C-BAC7-3487DFF696BE}" sibTransId="{4A8F02C0-0801-425B-B53B-01EAB7E9285A}"/>
    <dgm:cxn modelId="{2F5080A0-DC95-4A50-B734-2693755C62A9}" srcId="{800C048B-7844-4F70-94BA-EB85B6595BAF}" destId="{16E1BCEE-B183-4C89-B293-95F19268162A}" srcOrd="1" destOrd="0" parTransId="{7591F2BC-877A-4C01-B879-4CF417DE092B}" sibTransId="{5B7D7ACE-43CD-48DD-8853-9ADB676B6985}"/>
    <dgm:cxn modelId="{0CB7C3CD-525B-4EFF-8D39-4737F54AC063}" type="presOf" srcId="{7BD23A0B-1DA2-4C65-9D7C-D6CAAE65160E}" destId="{8BCB65C4-13EF-4F7C-B5D4-DE60739D71C8}" srcOrd="0" destOrd="0" presId="urn:microsoft.com/office/officeart/2005/8/layout/hProcess6"/>
    <dgm:cxn modelId="{1ED8C02A-300C-41B4-8A21-0C0DB521E043}" type="presOf" srcId="{9197A2E4-2421-4718-8F1A-5563FA79B5FD}" destId="{EB42EA13-10EF-4A35-B4C3-73EFFC1BCBB4}" srcOrd="0" destOrd="0" presId="urn:microsoft.com/office/officeart/2005/8/layout/hProcess6"/>
    <dgm:cxn modelId="{C58C247B-BFB8-4E79-A9C5-C7C73577D9C3}" type="presOf" srcId="{00B93C9E-CCB5-4F46-82F3-8FEE7E37EA7D}" destId="{061DBFE5-3BC9-421B-983D-4798E8ADDD6C}" srcOrd="0" destOrd="0" presId="urn:microsoft.com/office/officeart/2005/8/layout/hProcess6"/>
    <dgm:cxn modelId="{521B871E-3BA1-4564-9654-22754A132E4E}" type="presOf" srcId="{16E1BCEE-B183-4C89-B293-95F19268162A}" destId="{49EEC13C-DD7C-4583-8E68-EF1E652B11E7}" srcOrd="0" destOrd="0" presId="urn:microsoft.com/office/officeart/2005/8/layout/hProcess6"/>
    <dgm:cxn modelId="{EA043410-B7C1-4B6D-96ED-8FA32111E855}" type="presOf" srcId="{800C048B-7844-4F70-94BA-EB85B6595BAF}" destId="{DF9240E2-8A07-4587-A60E-E61DFFF5F44E}" srcOrd="0" destOrd="0" presId="urn:microsoft.com/office/officeart/2005/8/layout/hProcess6"/>
    <dgm:cxn modelId="{D076B044-2E3D-4299-B013-C3E7C41A4D17}" type="presParOf" srcId="{DF9240E2-8A07-4587-A60E-E61DFFF5F44E}" destId="{5285AEC2-07B1-4CBA-9FBB-301FB5720DFC}" srcOrd="0" destOrd="0" presId="urn:microsoft.com/office/officeart/2005/8/layout/hProcess6"/>
    <dgm:cxn modelId="{122F2E9B-DEB3-4AA9-92EF-4B6A0241EC49}" type="presParOf" srcId="{5285AEC2-07B1-4CBA-9FBB-301FB5720DFC}" destId="{5CB0DFD8-7891-44FD-AA56-34DD021E9FD8}" srcOrd="0" destOrd="0" presId="urn:microsoft.com/office/officeart/2005/8/layout/hProcess6"/>
    <dgm:cxn modelId="{C4062978-3CE7-41A3-9C77-1466CAABD216}" type="presParOf" srcId="{5285AEC2-07B1-4CBA-9FBB-301FB5720DFC}" destId="{C993BBDD-8BE9-4938-8A55-80D2CC685AC0}" srcOrd="1" destOrd="0" presId="urn:microsoft.com/office/officeart/2005/8/layout/hProcess6"/>
    <dgm:cxn modelId="{A1AFD77C-8CA9-4A45-BD5A-AE4E29CD8B8F}" type="presParOf" srcId="{5285AEC2-07B1-4CBA-9FBB-301FB5720DFC}" destId="{343AFC93-3BC4-4991-9B2C-081674F64083}" srcOrd="2" destOrd="0" presId="urn:microsoft.com/office/officeart/2005/8/layout/hProcess6"/>
    <dgm:cxn modelId="{354C8F89-08A3-4EE1-A9CE-6ED98B290B4E}" type="presParOf" srcId="{5285AEC2-07B1-4CBA-9FBB-301FB5720DFC}" destId="{8BCB65C4-13EF-4F7C-B5D4-DE60739D71C8}" srcOrd="3" destOrd="0" presId="urn:microsoft.com/office/officeart/2005/8/layout/hProcess6"/>
    <dgm:cxn modelId="{331654F5-D69E-4074-9B12-7D3BC8D82081}" type="presParOf" srcId="{DF9240E2-8A07-4587-A60E-E61DFFF5F44E}" destId="{ECDF2F40-EFB1-4FCD-85F0-17889ED6B3EA}" srcOrd="1" destOrd="0" presId="urn:microsoft.com/office/officeart/2005/8/layout/hProcess6"/>
    <dgm:cxn modelId="{6B380062-0E19-4544-AF2E-576A5464442C}" type="presParOf" srcId="{DF9240E2-8A07-4587-A60E-E61DFFF5F44E}" destId="{FBAB2DC1-EE3A-4800-842D-D8B94E706025}" srcOrd="2" destOrd="0" presId="urn:microsoft.com/office/officeart/2005/8/layout/hProcess6"/>
    <dgm:cxn modelId="{C2114124-8158-415B-AEE1-7DDB30C9D165}" type="presParOf" srcId="{FBAB2DC1-EE3A-4800-842D-D8B94E706025}" destId="{6ECBF971-020A-4725-9555-87C122FF1D45}" srcOrd="0" destOrd="0" presId="urn:microsoft.com/office/officeart/2005/8/layout/hProcess6"/>
    <dgm:cxn modelId="{D81CAB57-C06A-49B8-9861-CDD41A2DBDE3}" type="presParOf" srcId="{FBAB2DC1-EE3A-4800-842D-D8B94E706025}" destId="{63C86CDD-3F99-4E1C-A7DC-371A07BBB688}" srcOrd="1" destOrd="0" presId="urn:microsoft.com/office/officeart/2005/8/layout/hProcess6"/>
    <dgm:cxn modelId="{5BAA7FE5-B566-4D41-84B0-D7310C7AC34E}" type="presParOf" srcId="{FBAB2DC1-EE3A-4800-842D-D8B94E706025}" destId="{DF637850-3B43-466E-AEA6-867BB1F3E975}" srcOrd="2" destOrd="0" presId="urn:microsoft.com/office/officeart/2005/8/layout/hProcess6"/>
    <dgm:cxn modelId="{FFEC410E-858A-4B1B-B291-5D193D78CC4A}" type="presParOf" srcId="{FBAB2DC1-EE3A-4800-842D-D8B94E706025}" destId="{49EEC13C-DD7C-4583-8E68-EF1E652B11E7}" srcOrd="3" destOrd="0" presId="urn:microsoft.com/office/officeart/2005/8/layout/hProcess6"/>
    <dgm:cxn modelId="{8B996D89-925A-46B0-AD3A-7DB20B3EF4BC}" type="presParOf" srcId="{DF9240E2-8A07-4587-A60E-E61DFFF5F44E}" destId="{6D38282E-5736-4C47-88F7-1CD3FC3A7F7B}" srcOrd="3" destOrd="0" presId="urn:microsoft.com/office/officeart/2005/8/layout/hProcess6"/>
    <dgm:cxn modelId="{515ED834-AA4D-462C-9786-7A8B4662558D}" type="presParOf" srcId="{DF9240E2-8A07-4587-A60E-E61DFFF5F44E}" destId="{B421DE22-4524-4175-90D9-A57F6D6B87D4}" srcOrd="4" destOrd="0" presId="urn:microsoft.com/office/officeart/2005/8/layout/hProcess6"/>
    <dgm:cxn modelId="{F23A10BF-82F9-4B6C-94A5-CC6C9349D02C}" type="presParOf" srcId="{B421DE22-4524-4175-90D9-A57F6D6B87D4}" destId="{9DCCE8BB-43F1-4EDA-9503-67BA3C86CF5B}" srcOrd="0" destOrd="0" presId="urn:microsoft.com/office/officeart/2005/8/layout/hProcess6"/>
    <dgm:cxn modelId="{8C157CA4-B124-4F88-93A4-015B90FBEBBD}" type="presParOf" srcId="{B421DE22-4524-4175-90D9-A57F6D6B87D4}" destId="{D78DA1C6-6173-47FC-9E41-EFD9288D0482}" srcOrd="1" destOrd="0" presId="urn:microsoft.com/office/officeart/2005/8/layout/hProcess6"/>
    <dgm:cxn modelId="{6008966D-974A-4408-8F48-917B49D85FFB}" type="presParOf" srcId="{B421DE22-4524-4175-90D9-A57F6D6B87D4}" destId="{EA52FE65-3F52-43C9-BF6B-0E46B0F48952}" srcOrd="2" destOrd="0" presId="urn:microsoft.com/office/officeart/2005/8/layout/hProcess6"/>
    <dgm:cxn modelId="{2D08F3BB-E8DD-4D1A-A2DA-838B546BBF29}" type="presParOf" srcId="{B421DE22-4524-4175-90D9-A57F6D6B87D4}" destId="{061DBFE5-3BC9-421B-983D-4798E8ADDD6C}" srcOrd="3" destOrd="0" presId="urn:microsoft.com/office/officeart/2005/8/layout/hProcess6"/>
    <dgm:cxn modelId="{DDEE08DB-DDC7-4760-AA3F-489B9795170D}" type="presParOf" srcId="{DF9240E2-8A07-4587-A60E-E61DFFF5F44E}" destId="{13E2B1F8-0114-42C9-8F68-F1FB09689A1A}" srcOrd="5" destOrd="0" presId="urn:microsoft.com/office/officeart/2005/8/layout/hProcess6"/>
    <dgm:cxn modelId="{46E085E0-FA1D-49B2-9996-5E78D6ECDE02}" type="presParOf" srcId="{DF9240E2-8A07-4587-A60E-E61DFFF5F44E}" destId="{C912E128-86CE-47DC-B2CE-7307D2DEE031}" srcOrd="6" destOrd="0" presId="urn:microsoft.com/office/officeart/2005/8/layout/hProcess6"/>
    <dgm:cxn modelId="{5D34AF92-98F0-4C7B-8ABF-03C7FD83D5DE}" type="presParOf" srcId="{C912E128-86CE-47DC-B2CE-7307D2DEE031}" destId="{C3C3932F-2CE3-4EA6-9941-5A2F2C98A3A8}" srcOrd="0" destOrd="0" presId="urn:microsoft.com/office/officeart/2005/8/layout/hProcess6"/>
    <dgm:cxn modelId="{C4478F4D-132E-44DF-9591-DBE4F80B3775}" type="presParOf" srcId="{C912E128-86CE-47DC-B2CE-7307D2DEE031}" destId="{4DAB97D8-D39E-42E0-81B6-7E9E95F93116}" srcOrd="1" destOrd="0" presId="urn:microsoft.com/office/officeart/2005/8/layout/hProcess6"/>
    <dgm:cxn modelId="{39B5E673-E8B6-4940-9235-2990C9273B81}" type="presParOf" srcId="{C912E128-86CE-47DC-B2CE-7307D2DEE031}" destId="{DD0325B4-6377-47C8-929A-699947ED6921}" srcOrd="2" destOrd="0" presId="urn:microsoft.com/office/officeart/2005/8/layout/hProcess6"/>
    <dgm:cxn modelId="{A3DBAFCB-7B91-4045-A789-5F4A102B6A32}" type="presParOf" srcId="{C912E128-86CE-47DC-B2CE-7307D2DEE031}" destId="{EB42EA13-10EF-4A35-B4C3-73EFFC1BCBB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FF5A35-A307-465A-9F9E-C0FC5FDA28D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BCFC0C-CC9C-420C-A330-2147792F30E6}">
      <dgm:prSet phldrT="[Text]"/>
      <dgm:spPr/>
      <dgm:t>
        <a:bodyPr/>
        <a:lstStyle/>
        <a:p>
          <a:r>
            <a:rPr lang="en-US" dirty="0" smtClean="0"/>
            <a:t>Positive RCT findings: clients improve compared to comparison group</a:t>
          </a:r>
          <a:endParaRPr lang="en-US" dirty="0"/>
        </a:p>
      </dgm:t>
    </dgm:pt>
    <dgm:pt modelId="{DA24E8D6-7132-4C4F-9295-E30694772745}" type="parTrans" cxnId="{AA7D7FE2-F117-40E4-8A7C-B8967215C511}">
      <dgm:prSet/>
      <dgm:spPr/>
      <dgm:t>
        <a:bodyPr/>
        <a:lstStyle/>
        <a:p>
          <a:endParaRPr lang="en-US"/>
        </a:p>
      </dgm:t>
    </dgm:pt>
    <dgm:pt modelId="{05F4A2A4-CBCF-49C8-9522-FFEE792469A9}" type="sibTrans" cxnId="{AA7D7FE2-F117-40E4-8A7C-B8967215C511}">
      <dgm:prSet/>
      <dgm:spPr/>
      <dgm:t>
        <a:bodyPr/>
        <a:lstStyle/>
        <a:p>
          <a:endParaRPr lang="en-US"/>
        </a:p>
      </dgm:t>
    </dgm:pt>
    <dgm:pt modelId="{653310E8-981A-466D-B45D-7F5614C63BEE}">
      <dgm:prSet phldrT="[Text]"/>
      <dgm:spPr/>
      <dgm:t>
        <a:bodyPr/>
        <a:lstStyle/>
        <a:p>
          <a:r>
            <a:rPr lang="en-US" dirty="0" smtClean="0"/>
            <a:t>Plan for and enact improvements</a:t>
          </a:r>
          <a:endParaRPr lang="en-US" dirty="0"/>
        </a:p>
      </dgm:t>
    </dgm:pt>
    <dgm:pt modelId="{428E6A6D-ED4B-49FA-96FC-DF009F7D99B9}" type="parTrans" cxnId="{3A671CED-4E71-4C8F-8797-F6FA704DA45A}">
      <dgm:prSet/>
      <dgm:spPr/>
      <dgm:t>
        <a:bodyPr/>
        <a:lstStyle/>
        <a:p>
          <a:endParaRPr lang="en-US"/>
        </a:p>
      </dgm:t>
    </dgm:pt>
    <dgm:pt modelId="{B974F098-03B0-43AF-B2EB-3DB8482830B3}" type="sibTrans" cxnId="{3A671CED-4E71-4C8F-8797-F6FA704DA45A}">
      <dgm:prSet/>
      <dgm:spPr/>
      <dgm:t>
        <a:bodyPr/>
        <a:lstStyle/>
        <a:p>
          <a:endParaRPr lang="en-US"/>
        </a:p>
      </dgm:t>
    </dgm:pt>
    <dgm:pt modelId="{9E60EF2A-646E-48EC-9407-33CB61B0868F}">
      <dgm:prSet/>
      <dgm:spPr/>
      <dgm:t>
        <a:bodyPr/>
        <a:lstStyle/>
        <a:p>
          <a:r>
            <a:rPr lang="en-US" dirty="0" smtClean="0"/>
            <a:t>Compare results to logic model, theory of change to determine improvements</a:t>
          </a:r>
          <a:endParaRPr lang="en-US" dirty="0"/>
        </a:p>
      </dgm:t>
    </dgm:pt>
    <dgm:pt modelId="{2FF5B0AB-3C10-401A-9FFD-1502729440C0}" type="parTrans" cxnId="{BFB8DF7F-4BF0-47E5-99C3-3F73A48B76A5}">
      <dgm:prSet/>
      <dgm:spPr/>
      <dgm:t>
        <a:bodyPr/>
        <a:lstStyle/>
        <a:p>
          <a:endParaRPr lang="en-US"/>
        </a:p>
      </dgm:t>
    </dgm:pt>
    <dgm:pt modelId="{27A3B9A6-47B8-453F-A003-91EF47EDB73F}" type="sibTrans" cxnId="{BFB8DF7F-4BF0-47E5-99C3-3F73A48B76A5}">
      <dgm:prSet/>
      <dgm:spPr/>
      <dgm:t>
        <a:bodyPr/>
        <a:lstStyle/>
        <a:p>
          <a:endParaRPr lang="en-US"/>
        </a:p>
      </dgm:t>
    </dgm:pt>
    <dgm:pt modelId="{4042D495-75E3-4BA6-923E-64D56B56D988}">
      <dgm:prSet/>
      <dgm:spPr/>
      <dgm:t>
        <a:bodyPr/>
        <a:lstStyle/>
        <a:p>
          <a:r>
            <a:rPr lang="en-US" dirty="0" smtClean="0"/>
            <a:t>Consult document review, performance measures data</a:t>
          </a:r>
          <a:endParaRPr lang="en-US" dirty="0"/>
        </a:p>
      </dgm:t>
    </dgm:pt>
    <dgm:pt modelId="{521B4EFE-8C16-4512-87AE-9C990B90060C}" type="parTrans" cxnId="{EC5E6FD3-109C-4108-BCE9-60DE50FE7F48}">
      <dgm:prSet/>
      <dgm:spPr/>
      <dgm:t>
        <a:bodyPr/>
        <a:lstStyle/>
        <a:p>
          <a:endParaRPr lang="en-US"/>
        </a:p>
      </dgm:t>
    </dgm:pt>
    <dgm:pt modelId="{114E1BAB-2F7D-4E15-872F-BF53B0AAACF2}" type="sibTrans" cxnId="{EC5E6FD3-109C-4108-BCE9-60DE50FE7F48}">
      <dgm:prSet/>
      <dgm:spPr/>
      <dgm:t>
        <a:bodyPr/>
        <a:lstStyle/>
        <a:p>
          <a:endParaRPr lang="en-US"/>
        </a:p>
      </dgm:t>
    </dgm:pt>
    <dgm:pt modelId="{D82891B7-DF2A-4D70-B436-D828E78AB63F}" type="pres">
      <dgm:prSet presAssocID="{79FF5A35-A307-465A-9F9E-C0FC5FDA28D1}" presName="Name0" presStyleCnt="0">
        <dgm:presLayoutVars>
          <dgm:dir/>
          <dgm:resizeHandles val="exact"/>
        </dgm:presLayoutVars>
      </dgm:prSet>
      <dgm:spPr/>
      <dgm:t>
        <a:bodyPr/>
        <a:lstStyle/>
        <a:p>
          <a:endParaRPr lang="en-US"/>
        </a:p>
      </dgm:t>
    </dgm:pt>
    <dgm:pt modelId="{7B80160B-7D28-4182-932D-69A6689D3D4F}" type="pres">
      <dgm:prSet presAssocID="{1CBCFC0C-CC9C-420C-A330-2147792F30E6}" presName="node" presStyleLbl="node1" presStyleIdx="0" presStyleCnt="4">
        <dgm:presLayoutVars>
          <dgm:bulletEnabled val="1"/>
        </dgm:presLayoutVars>
      </dgm:prSet>
      <dgm:spPr/>
      <dgm:t>
        <a:bodyPr/>
        <a:lstStyle/>
        <a:p>
          <a:endParaRPr lang="en-US"/>
        </a:p>
      </dgm:t>
    </dgm:pt>
    <dgm:pt modelId="{722F0E42-BEE2-420E-BACD-4AFA786DD25D}" type="pres">
      <dgm:prSet presAssocID="{05F4A2A4-CBCF-49C8-9522-FFEE792469A9}" presName="sibTrans" presStyleLbl="sibTrans2D1" presStyleIdx="0" presStyleCnt="3"/>
      <dgm:spPr/>
      <dgm:t>
        <a:bodyPr/>
        <a:lstStyle/>
        <a:p>
          <a:endParaRPr lang="en-US"/>
        </a:p>
      </dgm:t>
    </dgm:pt>
    <dgm:pt modelId="{F817FBBA-3C66-4D18-9D20-DF40D6839AE0}" type="pres">
      <dgm:prSet presAssocID="{05F4A2A4-CBCF-49C8-9522-FFEE792469A9}" presName="connectorText" presStyleLbl="sibTrans2D1" presStyleIdx="0" presStyleCnt="3"/>
      <dgm:spPr/>
      <dgm:t>
        <a:bodyPr/>
        <a:lstStyle/>
        <a:p>
          <a:endParaRPr lang="en-US"/>
        </a:p>
      </dgm:t>
    </dgm:pt>
    <dgm:pt modelId="{30BC28CB-D46F-4DDD-9CC8-330B0DA99E61}" type="pres">
      <dgm:prSet presAssocID="{4042D495-75E3-4BA6-923E-64D56B56D988}" presName="node" presStyleLbl="node1" presStyleIdx="1" presStyleCnt="4">
        <dgm:presLayoutVars>
          <dgm:bulletEnabled val="1"/>
        </dgm:presLayoutVars>
      </dgm:prSet>
      <dgm:spPr/>
      <dgm:t>
        <a:bodyPr/>
        <a:lstStyle/>
        <a:p>
          <a:endParaRPr lang="en-US"/>
        </a:p>
      </dgm:t>
    </dgm:pt>
    <dgm:pt modelId="{C0138B2D-1D1C-4EE2-AC58-63E00D01A95F}" type="pres">
      <dgm:prSet presAssocID="{114E1BAB-2F7D-4E15-872F-BF53B0AAACF2}" presName="sibTrans" presStyleLbl="sibTrans2D1" presStyleIdx="1" presStyleCnt="3"/>
      <dgm:spPr/>
      <dgm:t>
        <a:bodyPr/>
        <a:lstStyle/>
        <a:p>
          <a:endParaRPr lang="en-US"/>
        </a:p>
      </dgm:t>
    </dgm:pt>
    <dgm:pt modelId="{2D2BF498-8E46-4BEA-B862-039FB52450F3}" type="pres">
      <dgm:prSet presAssocID="{114E1BAB-2F7D-4E15-872F-BF53B0AAACF2}" presName="connectorText" presStyleLbl="sibTrans2D1" presStyleIdx="1" presStyleCnt="3"/>
      <dgm:spPr/>
      <dgm:t>
        <a:bodyPr/>
        <a:lstStyle/>
        <a:p>
          <a:endParaRPr lang="en-US"/>
        </a:p>
      </dgm:t>
    </dgm:pt>
    <dgm:pt modelId="{0AB3A780-2EF5-4268-B64C-0E00E5479A1D}" type="pres">
      <dgm:prSet presAssocID="{9E60EF2A-646E-48EC-9407-33CB61B0868F}" presName="node" presStyleLbl="node1" presStyleIdx="2" presStyleCnt="4">
        <dgm:presLayoutVars>
          <dgm:bulletEnabled val="1"/>
        </dgm:presLayoutVars>
      </dgm:prSet>
      <dgm:spPr/>
      <dgm:t>
        <a:bodyPr/>
        <a:lstStyle/>
        <a:p>
          <a:endParaRPr lang="en-US"/>
        </a:p>
      </dgm:t>
    </dgm:pt>
    <dgm:pt modelId="{93E51775-AF73-4E0B-A43E-936B764AD990}" type="pres">
      <dgm:prSet presAssocID="{27A3B9A6-47B8-453F-A003-91EF47EDB73F}" presName="sibTrans" presStyleLbl="sibTrans2D1" presStyleIdx="2" presStyleCnt="3"/>
      <dgm:spPr/>
      <dgm:t>
        <a:bodyPr/>
        <a:lstStyle/>
        <a:p>
          <a:endParaRPr lang="en-US"/>
        </a:p>
      </dgm:t>
    </dgm:pt>
    <dgm:pt modelId="{59F03E91-A69D-4ED7-93EC-3CE5EAA8159E}" type="pres">
      <dgm:prSet presAssocID="{27A3B9A6-47B8-453F-A003-91EF47EDB73F}" presName="connectorText" presStyleLbl="sibTrans2D1" presStyleIdx="2" presStyleCnt="3"/>
      <dgm:spPr/>
      <dgm:t>
        <a:bodyPr/>
        <a:lstStyle/>
        <a:p>
          <a:endParaRPr lang="en-US"/>
        </a:p>
      </dgm:t>
    </dgm:pt>
    <dgm:pt modelId="{B52B4576-51F6-4277-91AC-827C2726025C}" type="pres">
      <dgm:prSet presAssocID="{653310E8-981A-466D-B45D-7F5614C63BEE}" presName="node" presStyleLbl="node1" presStyleIdx="3" presStyleCnt="4">
        <dgm:presLayoutVars>
          <dgm:bulletEnabled val="1"/>
        </dgm:presLayoutVars>
      </dgm:prSet>
      <dgm:spPr/>
      <dgm:t>
        <a:bodyPr/>
        <a:lstStyle/>
        <a:p>
          <a:endParaRPr lang="en-US"/>
        </a:p>
      </dgm:t>
    </dgm:pt>
  </dgm:ptLst>
  <dgm:cxnLst>
    <dgm:cxn modelId="{3A671CED-4E71-4C8F-8797-F6FA704DA45A}" srcId="{79FF5A35-A307-465A-9F9E-C0FC5FDA28D1}" destId="{653310E8-981A-466D-B45D-7F5614C63BEE}" srcOrd="3" destOrd="0" parTransId="{428E6A6D-ED4B-49FA-96FC-DF009F7D99B9}" sibTransId="{B974F098-03B0-43AF-B2EB-3DB8482830B3}"/>
    <dgm:cxn modelId="{0DD7105D-9D5D-4DBC-8A42-988C4F199E04}" type="presOf" srcId="{114E1BAB-2F7D-4E15-872F-BF53B0AAACF2}" destId="{2D2BF498-8E46-4BEA-B862-039FB52450F3}" srcOrd="1" destOrd="0" presId="urn:microsoft.com/office/officeart/2005/8/layout/process1"/>
    <dgm:cxn modelId="{938FA8D4-132A-4296-ABBE-3792F6009FF9}" type="presOf" srcId="{27A3B9A6-47B8-453F-A003-91EF47EDB73F}" destId="{93E51775-AF73-4E0B-A43E-936B764AD990}" srcOrd="0" destOrd="0" presId="urn:microsoft.com/office/officeart/2005/8/layout/process1"/>
    <dgm:cxn modelId="{BFB8DF7F-4BF0-47E5-99C3-3F73A48B76A5}" srcId="{79FF5A35-A307-465A-9F9E-C0FC5FDA28D1}" destId="{9E60EF2A-646E-48EC-9407-33CB61B0868F}" srcOrd="2" destOrd="0" parTransId="{2FF5B0AB-3C10-401A-9FFD-1502729440C0}" sibTransId="{27A3B9A6-47B8-453F-A003-91EF47EDB73F}"/>
    <dgm:cxn modelId="{73C71282-BBB9-40B1-B01E-9A429EE28169}" type="presOf" srcId="{1CBCFC0C-CC9C-420C-A330-2147792F30E6}" destId="{7B80160B-7D28-4182-932D-69A6689D3D4F}" srcOrd="0" destOrd="0" presId="urn:microsoft.com/office/officeart/2005/8/layout/process1"/>
    <dgm:cxn modelId="{8275696C-B670-47CA-B449-D5C8473D4F0B}" type="presOf" srcId="{79FF5A35-A307-465A-9F9E-C0FC5FDA28D1}" destId="{D82891B7-DF2A-4D70-B436-D828E78AB63F}" srcOrd="0" destOrd="0" presId="urn:microsoft.com/office/officeart/2005/8/layout/process1"/>
    <dgm:cxn modelId="{AA7D7FE2-F117-40E4-8A7C-B8967215C511}" srcId="{79FF5A35-A307-465A-9F9E-C0FC5FDA28D1}" destId="{1CBCFC0C-CC9C-420C-A330-2147792F30E6}" srcOrd="0" destOrd="0" parTransId="{DA24E8D6-7132-4C4F-9295-E30694772745}" sibTransId="{05F4A2A4-CBCF-49C8-9522-FFEE792469A9}"/>
    <dgm:cxn modelId="{756AC946-F1C0-4DEC-801F-830D9BBE5E6F}" type="presOf" srcId="{05F4A2A4-CBCF-49C8-9522-FFEE792469A9}" destId="{722F0E42-BEE2-420E-BACD-4AFA786DD25D}" srcOrd="0" destOrd="0" presId="urn:microsoft.com/office/officeart/2005/8/layout/process1"/>
    <dgm:cxn modelId="{F3BA9205-2CAD-4CC0-A017-63DB012A82B1}" type="presOf" srcId="{653310E8-981A-466D-B45D-7F5614C63BEE}" destId="{B52B4576-51F6-4277-91AC-827C2726025C}" srcOrd="0" destOrd="0" presId="urn:microsoft.com/office/officeart/2005/8/layout/process1"/>
    <dgm:cxn modelId="{A2203C3D-3487-4AB1-9424-468AEF5F9867}" type="presOf" srcId="{05F4A2A4-CBCF-49C8-9522-FFEE792469A9}" destId="{F817FBBA-3C66-4D18-9D20-DF40D6839AE0}" srcOrd="1" destOrd="0" presId="urn:microsoft.com/office/officeart/2005/8/layout/process1"/>
    <dgm:cxn modelId="{36A36D69-6ECE-4DDE-9E3F-99527ACA9294}" type="presOf" srcId="{114E1BAB-2F7D-4E15-872F-BF53B0AAACF2}" destId="{C0138B2D-1D1C-4EE2-AC58-63E00D01A95F}" srcOrd="0" destOrd="0" presId="urn:microsoft.com/office/officeart/2005/8/layout/process1"/>
    <dgm:cxn modelId="{F88D3806-7BF5-40EA-83A0-1C579C0C6CBC}" type="presOf" srcId="{27A3B9A6-47B8-453F-A003-91EF47EDB73F}" destId="{59F03E91-A69D-4ED7-93EC-3CE5EAA8159E}" srcOrd="1" destOrd="0" presId="urn:microsoft.com/office/officeart/2005/8/layout/process1"/>
    <dgm:cxn modelId="{EC5E6FD3-109C-4108-BCE9-60DE50FE7F48}" srcId="{79FF5A35-A307-465A-9F9E-C0FC5FDA28D1}" destId="{4042D495-75E3-4BA6-923E-64D56B56D988}" srcOrd="1" destOrd="0" parTransId="{521B4EFE-8C16-4512-87AE-9C990B90060C}" sibTransId="{114E1BAB-2F7D-4E15-872F-BF53B0AAACF2}"/>
    <dgm:cxn modelId="{49331DB1-94C9-4E11-996F-A3F611AA9AB9}" type="presOf" srcId="{9E60EF2A-646E-48EC-9407-33CB61B0868F}" destId="{0AB3A780-2EF5-4268-B64C-0E00E5479A1D}" srcOrd="0" destOrd="0" presId="urn:microsoft.com/office/officeart/2005/8/layout/process1"/>
    <dgm:cxn modelId="{9A3A5A3D-476D-48B9-BE0E-EBB13442F68F}" type="presOf" srcId="{4042D495-75E3-4BA6-923E-64D56B56D988}" destId="{30BC28CB-D46F-4DDD-9CC8-330B0DA99E61}" srcOrd="0" destOrd="0" presId="urn:microsoft.com/office/officeart/2005/8/layout/process1"/>
    <dgm:cxn modelId="{AB1075F1-175D-47D2-BB38-AAC9AD30E4BC}" type="presParOf" srcId="{D82891B7-DF2A-4D70-B436-D828E78AB63F}" destId="{7B80160B-7D28-4182-932D-69A6689D3D4F}" srcOrd="0" destOrd="0" presId="urn:microsoft.com/office/officeart/2005/8/layout/process1"/>
    <dgm:cxn modelId="{515C326B-1935-4205-ADCC-BA3CBF3A5D81}" type="presParOf" srcId="{D82891B7-DF2A-4D70-B436-D828E78AB63F}" destId="{722F0E42-BEE2-420E-BACD-4AFA786DD25D}" srcOrd="1" destOrd="0" presId="urn:microsoft.com/office/officeart/2005/8/layout/process1"/>
    <dgm:cxn modelId="{A6E78B6C-1B93-4C74-950B-FC6AA9BEA728}" type="presParOf" srcId="{722F0E42-BEE2-420E-BACD-4AFA786DD25D}" destId="{F817FBBA-3C66-4D18-9D20-DF40D6839AE0}" srcOrd="0" destOrd="0" presId="urn:microsoft.com/office/officeart/2005/8/layout/process1"/>
    <dgm:cxn modelId="{C7B4BC38-E7C4-4673-BC21-893011317133}" type="presParOf" srcId="{D82891B7-DF2A-4D70-B436-D828E78AB63F}" destId="{30BC28CB-D46F-4DDD-9CC8-330B0DA99E61}" srcOrd="2" destOrd="0" presId="urn:microsoft.com/office/officeart/2005/8/layout/process1"/>
    <dgm:cxn modelId="{FEA82122-FEEB-48C4-89F0-912C6034BC9B}" type="presParOf" srcId="{D82891B7-DF2A-4D70-B436-D828E78AB63F}" destId="{C0138B2D-1D1C-4EE2-AC58-63E00D01A95F}" srcOrd="3" destOrd="0" presId="urn:microsoft.com/office/officeart/2005/8/layout/process1"/>
    <dgm:cxn modelId="{4EB05EB3-BB38-4E75-8550-322DE1928B96}" type="presParOf" srcId="{C0138B2D-1D1C-4EE2-AC58-63E00D01A95F}" destId="{2D2BF498-8E46-4BEA-B862-039FB52450F3}" srcOrd="0" destOrd="0" presId="urn:microsoft.com/office/officeart/2005/8/layout/process1"/>
    <dgm:cxn modelId="{7BE4B22B-0431-4F72-B2D0-97477864A52C}" type="presParOf" srcId="{D82891B7-DF2A-4D70-B436-D828E78AB63F}" destId="{0AB3A780-2EF5-4268-B64C-0E00E5479A1D}" srcOrd="4" destOrd="0" presId="urn:microsoft.com/office/officeart/2005/8/layout/process1"/>
    <dgm:cxn modelId="{C0499DFA-2FD5-4F52-AB83-74630CF32F92}" type="presParOf" srcId="{D82891B7-DF2A-4D70-B436-D828E78AB63F}" destId="{93E51775-AF73-4E0B-A43E-936B764AD990}" srcOrd="5" destOrd="0" presId="urn:microsoft.com/office/officeart/2005/8/layout/process1"/>
    <dgm:cxn modelId="{EB689C5B-B512-4E89-BEC6-2CB42A9988F1}" type="presParOf" srcId="{93E51775-AF73-4E0B-A43E-936B764AD990}" destId="{59F03E91-A69D-4ED7-93EC-3CE5EAA8159E}" srcOrd="0" destOrd="0" presId="urn:microsoft.com/office/officeart/2005/8/layout/process1"/>
    <dgm:cxn modelId="{C5F32E05-8132-418C-8AA6-B286608D7B68}" type="presParOf" srcId="{D82891B7-DF2A-4D70-B436-D828E78AB63F}" destId="{B52B4576-51F6-4277-91AC-827C2726025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FF5A35-A307-465A-9F9E-C0FC5FDA28D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BCFC0C-CC9C-420C-A330-2147792F30E6}">
      <dgm:prSet phldrT="[Text]"/>
      <dgm:spPr>
        <a:solidFill>
          <a:srgbClr val="00B050"/>
        </a:solidFill>
      </dgm:spPr>
      <dgm:t>
        <a:bodyPr/>
        <a:lstStyle/>
        <a:p>
          <a:r>
            <a:rPr lang="en-US" dirty="0" smtClean="0"/>
            <a:t>Positive RCT findings: clients improve compared to comparison group</a:t>
          </a:r>
          <a:endParaRPr lang="en-US" dirty="0"/>
        </a:p>
      </dgm:t>
    </dgm:pt>
    <dgm:pt modelId="{DA24E8D6-7132-4C4F-9295-E30694772745}" type="parTrans" cxnId="{AA7D7FE2-F117-40E4-8A7C-B8967215C511}">
      <dgm:prSet/>
      <dgm:spPr/>
      <dgm:t>
        <a:bodyPr/>
        <a:lstStyle/>
        <a:p>
          <a:endParaRPr lang="en-US"/>
        </a:p>
      </dgm:t>
    </dgm:pt>
    <dgm:pt modelId="{05F4A2A4-CBCF-49C8-9522-FFEE792469A9}" type="sibTrans" cxnId="{AA7D7FE2-F117-40E4-8A7C-B8967215C511}">
      <dgm:prSet/>
      <dgm:spPr/>
      <dgm:t>
        <a:bodyPr/>
        <a:lstStyle/>
        <a:p>
          <a:endParaRPr lang="en-US"/>
        </a:p>
      </dgm:t>
    </dgm:pt>
    <dgm:pt modelId="{653310E8-981A-466D-B45D-7F5614C63BEE}">
      <dgm:prSet phldrT="[Text]"/>
      <dgm:spPr/>
      <dgm:t>
        <a:bodyPr/>
        <a:lstStyle/>
        <a:p>
          <a:r>
            <a:rPr lang="en-US" dirty="0" smtClean="0"/>
            <a:t>Plan for and enact improvements</a:t>
          </a:r>
          <a:endParaRPr lang="en-US" dirty="0"/>
        </a:p>
      </dgm:t>
    </dgm:pt>
    <dgm:pt modelId="{428E6A6D-ED4B-49FA-96FC-DF009F7D99B9}" type="parTrans" cxnId="{3A671CED-4E71-4C8F-8797-F6FA704DA45A}">
      <dgm:prSet/>
      <dgm:spPr/>
      <dgm:t>
        <a:bodyPr/>
        <a:lstStyle/>
        <a:p>
          <a:endParaRPr lang="en-US"/>
        </a:p>
      </dgm:t>
    </dgm:pt>
    <dgm:pt modelId="{B974F098-03B0-43AF-B2EB-3DB8482830B3}" type="sibTrans" cxnId="{3A671CED-4E71-4C8F-8797-F6FA704DA45A}">
      <dgm:prSet/>
      <dgm:spPr/>
      <dgm:t>
        <a:bodyPr/>
        <a:lstStyle/>
        <a:p>
          <a:endParaRPr lang="en-US"/>
        </a:p>
      </dgm:t>
    </dgm:pt>
    <dgm:pt modelId="{9E60EF2A-646E-48EC-9407-33CB61B0868F}">
      <dgm:prSet/>
      <dgm:spPr/>
      <dgm:t>
        <a:bodyPr/>
        <a:lstStyle/>
        <a:p>
          <a:r>
            <a:rPr lang="en-US" dirty="0" smtClean="0"/>
            <a:t>Compare results to logic model, theory of change to determine improvements</a:t>
          </a:r>
          <a:endParaRPr lang="en-US" dirty="0"/>
        </a:p>
      </dgm:t>
    </dgm:pt>
    <dgm:pt modelId="{2FF5B0AB-3C10-401A-9FFD-1502729440C0}" type="parTrans" cxnId="{BFB8DF7F-4BF0-47E5-99C3-3F73A48B76A5}">
      <dgm:prSet/>
      <dgm:spPr/>
      <dgm:t>
        <a:bodyPr/>
        <a:lstStyle/>
        <a:p>
          <a:endParaRPr lang="en-US"/>
        </a:p>
      </dgm:t>
    </dgm:pt>
    <dgm:pt modelId="{27A3B9A6-47B8-453F-A003-91EF47EDB73F}" type="sibTrans" cxnId="{BFB8DF7F-4BF0-47E5-99C3-3F73A48B76A5}">
      <dgm:prSet/>
      <dgm:spPr/>
      <dgm:t>
        <a:bodyPr/>
        <a:lstStyle/>
        <a:p>
          <a:endParaRPr lang="en-US"/>
        </a:p>
      </dgm:t>
    </dgm:pt>
    <dgm:pt modelId="{4042D495-75E3-4BA6-923E-64D56B56D988}">
      <dgm:prSet/>
      <dgm:spPr/>
      <dgm:t>
        <a:bodyPr/>
        <a:lstStyle/>
        <a:p>
          <a:r>
            <a:rPr lang="en-US" dirty="0" smtClean="0"/>
            <a:t>Consult document review, performance measures data</a:t>
          </a:r>
          <a:endParaRPr lang="en-US" dirty="0"/>
        </a:p>
      </dgm:t>
    </dgm:pt>
    <dgm:pt modelId="{521B4EFE-8C16-4512-87AE-9C990B90060C}" type="parTrans" cxnId="{EC5E6FD3-109C-4108-BCE9-60DE50FE7F48}">
      <dgm:prSet/>
      <dgm:spPr/>
      <dgm:t>
        <a:bodyPr/>
        <a:lstStyle/>
        <a:p>
          <a:endParaRPr lang="en-US"/>
        </a:p>
      </dgm:t>
    </dgm:pt>
    <dgm:pt modelId="{114E1BAB-2F7D-4E15-872F-BF53B0AAACF2}" type="sibTrans" cxnId="{EC5E6FD3-109C-4108-BCE9-60DE50FE7F48}">
      <dgm:prSet/>
      <dgm:spPr/>
      <dgm:t>
        <a:bodyPr/>
        <a:lstStyle/>
        <a:p>
          <a:endParaRPr lang="en-US"/>
        </a:p>
      </dgm:t>
    </dgm:pt>
    <dgm:pt modelId="{D82891B7-DF2A-4D70-B436-D828E78AB63F}" type="pres">
      <dgm:prSet presAssocID="{79FF5A35-A307-465A-9F9E-C0FC5FDA28D1}" presName="Name0" presStyleCnt="0">
        <dgm:presLayoutVars>
          <dgm:dir/>
          <dgm:resizeHandles val="exact"/>
        </dgm:presLayoutVars>
      </dgm:prSet>
      <dgm:spPr/>
      <dgm:t>
        <a:bodyPr/>
        <a:lstStyle/>
        <a:p>
          <a:endParaRPr lang="en-US"/>
        </a:p>
      </dgm:t>
    </dgm:pt>
    <dgm:pt modelId="{7B80160B-7D28-4182-932D-69A6689D3D4F}" type="pres">
      <dgm:prSet presAssocID="{1CBCFC0C-CC9C-420C-A330-2147792F30E6}" presName="node" presStyleLbl="node1" presStyleIdx="0" presStyleCnt="4" custLinFactNeighborX="5519" custLinFactNeighborY="-90170">
        <dgm:presLayoutVars>
          <dgm:bulletEnabled val="1"/>
        </dgm:presLayoutVars>
      </dgm:prSet>
      <dgm:spPr/>
      <dgm:t>
        <a:bodyPr/>
        <a:lstStyle/>
        <a:p>
          <a:endParaRPr lang="en-US"/>
        </a:p>
      </dgm:t>
    </dgm:pt>
    <dgm:pt modelId="{722F0E42-BEE2-420E-BACD-4AFA786DD25D}" type="pres">
      <dgm:prSet presAssocID="{05F4A2A4-CBCF-49C8-9522-FFEE792469A9}" presName="sibTrans" presStyleLbl="sibTrans2D1" presStyleIdx="0" presStyleCnt="3"/>
      <dgm:spPr/>
      <dgm:t>
        <a:bodyPr/>
        <a:lstStyle/>
        <a:p>
          <a:endParaRPr lang="en-US"/>
        </a:p>
      </dgm:t>
    </dgm:pt>
    <dgm:pt modelId="{F817FBBA-3C66-4D18-9D20-DF40D6839AE0}" type="pres">
      <dgm:prSet presAssocID="{05F4A2A4-CBCF-49C8-9522-FFEE792469A9}" presName="connectorText" presStyleLbl="sibTrans2D1" presStyleIdx="0" presStyleCnt="3"/>
      <dgm:spPr/>
      <dgm:t>
        <a:bodyPr/>
        <a:lstStyle/>
        <a:p>
          <a:endParaRPr lang="en-US"/>
        </a:p>
      </dgm:t>
    </dgm:pt>
    <dgm:pt modelId="{30BC28CB-D46F-4DDD-9CC8-330B0DA99E61}" type="pres">
      <dgm:prSet presAssocID="{4042D495-75E3-4BA6-923E-64D56B56D988}" presName="node" presStyleLbl="node1" presStyleIdx="1" presStyleCnt="4" custLinFactNeighborX="5519" custLinFactNeighborY="-90170">
        <dgm:presLayoutVars>
          <dgm:bulletEnabled val="1"/>
        </dgm:presLayoutVars>
      </dgm:prSet>
      <dgm:spPr/>
      <dgm:t>
        <a:bodyPr/>
        <a:lstStyle/>
        <a:p>
          <a:endParaRPr lang="en-US"/>
        </a:p>
      </dgm:t>
    </dgm:pt>
    <dgm:pt modelId="{C0138B2D-1D1C-4EE2-AC58-63E00D01A95F}" type="pres">
      <dgm:prSet presAssocID="{114E1BAB-2F7D-4E15-872F-BF53B0AAACF2}" presName="sibTrans" presStyleLbl="sibTrans2D1" presStyleIdx="1" presStyleCnt="3"/>
      <dgm:spPr/>
      <dgm:t>
        <a:bodyPr/>
        <a:lstStyle/>
        <a:p>
          <a:endParaRPr lang="en-US"/>
        </a:p>
      </dgm:t>
    </dgm:pt>
    <dgm:pt modelId="{2D2BF498-8E46-4BEA-B862-039FB52450F3}" type="pres">
      <dgm:prSet presAssocID="{114E1BAB-2F7D-4E15-872F-BF53B0AAACF2}" presName="connectorText" presStyleLbl="sibTrans2D1" presStyleIdx="1" presStyleCnt="3"/>
      <dgm:spPr/>
      <dgm:t>
        <a:bodyPr/>
        <a:lstStyle/>
        <a:p>
          <a:endParaRPr lang="en-US"/>
        </a:p>
      </dgm:t>
    </dgm:pt>
    <dgm:pt modelId="{0AB3A780-2EF5-4268-B64C-0E00E5479A1D}" type="pres">
      <dgm:prSet presAssocID="{9E60EF2A-646E-48EC-9407-33CB61B0868F}" presName="node" presStyleLbl="node1" presStyleIdx="2" presStyleCnt="4" custLinFactNeighborX="5519" custLinFactNeighborY="-90170">
        <dgm:presLayoutVars>
          <dgm:bulletEnabled val="1"/>
        </dgm:presLayoutVars>
      </dgm:prSet>
      <dgm:spPr/>
      <dgm:t>
        <a:bodyPr/>
        <a:lstStyle/>
        <a:p>
          <a:endParaRPr lang="en-US"/>
        </a:p>
      </dgm:t>
    </dgm:pt>
    <dgm:pt modelId="{93E51775-AF73-4E0B-A43E-936B764AD990}" type="pres">
      <dgm:prSet presAssocID="{27A3B9A6-47B8-453F-A003-91EF47EDB73F}" presName="sibTrans" presStyleLbl="sibTrans2D1" presStyleIdx="2" presStyleCnt="3"/>
      <dgm:spPr/>
      <dgm:t>
        <a:bodyPr/>
        <a:lstStyle/>
        <a:p>
          <a:endParaRPr lang="en-US"/>
        </a:p>
      </dgm:t>
    </dgm:pt>
    <dgm:pt modelId="{59F03E91-A69D-4ED7-93EC-3CE5EAA8159E}" type="pres">
      <dgm:prSet presAssocID="{27A3B9A6-47B8-453F-A003-91EF47EDB73F}" presName="connectorText" presStyleLbl="sibTrans2D1" presStyleIdx="2" presStyleCnt="3"/>
      <dgm:spPr/>
      <dgm:t>
        <a:bodyPr/>
        <a:lstStyle/>
        <a:p>
          <a:endParaRPr lang="en-US"/>
        </a:p>
      </dgm:t>
    </dgm:pt>
    <dgm:pt modelId="{B52B4576-51F6-4277-91AC-827C2726025C}" type="pres">
      <dgm:prSet presAssocID="{653310E8-981A-466D-B45D-7F5614C63BEE}" presName="node" presStyleLbl="node1" presStyleIdx="3" presStyleCnt="4" custLinFactNeighborX="5519" custLinFactNeighborY="-90170">
        <dgm:presLayoutVars>
          <dgm:bulletEnabled val="1"/>
        </dgm:presLayoutVars>
      </dgm:prSet>
      <dgm:spPr/>
      <dgm:t>
        <a:bodyPr/>
        <a:lstStyle/>
        <a:p>
          <a:endParaRPr lang="en-US"/>
        </a:p>
      </dgm:t>
    </dgm:pt>
  </dgm:ptLst>
  <dgm:cxnLst>
    <dgm:cxn modelId="{3A671CED-4E71-4C8F-8797-F6FA704DA45A}" srcId="{79FF5A35-A307-465A-9F9E-C0FC5FDA28D1}" destId="{653310E8-981A-466D-B45D-7F5614C63BEE}" srcOrd="3" destOrd="0" parTransId="{428E6A6D-ED4B-49FA-96FC-DF009F7D99B9}" sibTransId="{B974F098-03B0-43AF-B2EB-3DB8482830B3}"/>
    <dgm:cxn modelId="{BFB8DF7F-4BF0-47E5-99C3-3F73A48B76A5}" srcId="{79FF5A35-A307-465A-9F9E-C0FC5FDA28D1}" destId="{9E60EF2A-646E-48EC-9407-33CB61B0868F}" srcOrd="2" destOrd="0" parTransId="{2FF5B0AB-3C10-401A-9FFD-1502729440C0}" sibTransId="{27A3B9A6-47B8-453F-A003-91EF47EDB73F}"/>
    <dgm:cxn modelId="{84A32308-FE8B-412D-8F98-255A2D6CF81E}" type="presOf" srcId="{79FF5A35-A307-465A-9F9E-C0FC5FDA28D1}" destId="{D82891B7-DF2A-4D70-B436-D828E78AB63F}" srcOrd="0" destOrd="0" presId="urn:microsoft.com/office/officeart/2005/8/layout/process1"/>
    <dgm:cxn modelId="{95A998E4-6BBB-497F-8B7B-A9F1907ACB88}" type="presOf" srcId="{4042D495-75E3-4BA6-923E-64D56B56D988}" destId="{30BC28CB-D46F-4DDD-9CC8-330B0DA99E61}" srcOrd="0" destOrd="0" presId="urn:microsoft.com/office/officeart/2005/8/layout/process1"/>
    <dgm:cxn modelId="{140F785C-1136-441D-919F-42B69790C0F2}" type="presOf" srcId="{05F4A2A4-CBCF-49C8-9522-FFEE792469A9}" destId="{F817FBBA-3C66-4D18-9D20-DF40D6839AE0}" srcOrd="1" destOrd="0" presId="urn:microsoft.com/office/officeart/2005/8/layout/process1"/>
    <dgm:cxn modelId="{AB9F34CD-564C-428E-9891-5FBEADF0FED5}" type="presOf" srcId="{114E1BAB-2F7D-4E15-872F-BF53B0AAACF2}" destId="{2D2BF498-8E46-4BEA-B862-039FB52450F3}" srcOrd="1" destOrd="0" presId="urn:microsoft.com/office/officeart/2005/8/layout/process1"/>
    <dgm:cxn modelId="{AA7D7FE2-F117-40E4-8A7C-B8967215C511}" srcId="{79FF5A35-A307-465A-9F9E-C0FC5FDA28D1}" destId="{1CBCFC0C-CC9C-420C-A330-2147792F30E6}" srcOrd="0" destOrd="0" parTransId="{DA24E8D6-7132-4C4F-9295-E30694772745}" sibTransId="{05F4A2A4-CBCF-49C8-9522-FFEE792469A9}"/>
    <dgm:cxn modelId="{3EB7A26B-26BC-4190-B998-224AF76A8A99}" type="presOf" srcId="{27A3B9A6-47B8-453F-A003-91EF47EDB73F}" destId="{93E51775-AF73-4E0B-A43E-936B764AD990}" srcOrd="0" destOrd="0" presId="urn:microsoft.com/office/officeart/2005/8/layout/process1"/>
    <dgm:cxn modelId="{879F8AB8-14E6-41EF-8566-4DA75713FEE8}" type="presOf" srcId="{05F4A2A4-CBCF-49C8-9522-FFEE792469A9}" destId="{722F0E42-BEE2-420E-BACD-4AFA786DD25D}" srcOrd="0" destOrd="0" presId="urn:microsoft.com/office/officeart/2005/8/layout/process1"/>
    <dgm:cxn modelId="{EC5E6FD3-109C-4108-BCE9-60DE50FE7F48}" srcId="{79FF5A35-A307-465A-9F9E-C0FC5FDA28D1}" destId="{4042D495-75E3-4BA6-923E-64D56B56D988}" srcOrd="1" destOrd="0" parTransId="{521B4EFE-8C16-4512-87AE-9C990B90060C}" sibTransId="{114E1BAB-2F7D-4E15-872F-BF53B0AAACF2}"/>
    <dgm:cxn modelId="{530A3AD2-36AC-4133-B6D1-BFD95EDA8DDA}" type="presOf" srcId="{1CBCFC0C-CC9C-420C-A330-2147792F30E6}" destId="{7B80160B-7D28-4182-932D-69A6689D3D4F}" srcOrd="0" destOrd="0" presId="urn:microsoft.com/office/officeart/2005/8/layout/process1"/>
    <dgm:cxn modelId="{BE8BD078-9974-498F-9565-CD05F5A3C4A5}" type="presOf" srcId="{653310E8-981A-466D-B45D-7F5614C63BEE}" destId="{B52B4576-51F6-4277-91AC-827C2726025C}" srcOrd="0" destOrd="0" presId="urn:microsoft.com/office/officeart/2005/8/layout/process1"/>
    <dgm:cxn modelId="{449DAC7F-C0C6-44EC-B9B0-3E7D492FD96D}" type="presOf" srcId="{114E1BAB-2F7D-4E15-872F-BF53B0AAACF2}" destId="{C0138B2D-1D1C-4EE2-AC58-63E00D01A95F}" srcOrd="0" destOrd="0" presId="urn:microsoft.com/office/officeart/2005/8/layout/process1"/>
    <dgm:cxn modelId="{DADF19FF-7296-4900-8A69-F67EC2D6E376}" type="presOf" srcId="{9E60EF2A-646E-48EC-9407-33CB61B0868F}" destId="{0AB3A780-2EF5-4268-B64C-0E00E5479A1D}" srcOrd="0" destOrd="0" presId="urn:microsoft.com/office/officeart/2005/8/layout/process1"/>
    <dgm:cxn modelId="{D3D9E115-1FD6-41B5-9D7F-E51E61A33D2E}" type="presOf" srcId="{27A3B9A6-47B8-453F-A003-91EF47EDB73F}" destId="{59F03E91-A69D-4ED7-93EC-3CE5EAA8159E}" srcOrd="1" destOrd="0" presId="urn:microsoft.com/office/officeart/2005/8/layout/process1"/>
    <dgm:cxn modelId="{B280CBD0-498F-4945-9805-955F771772BD}" type="presParOf" srcId="{D82891B7-DF2A-4D70-B436-D828E78AB63F}" destId="{7B80160B-7D28-4182-932D-69A6689D3D4F}" srcOrd="0" destOrd="0" presId="urn:microsoft.com/office/officeart/2005/8/layout/process1"/>
    <dgm:cxn modelId="{6DE42A94-8863-44E8-B876-8427DDFD7A30}" type="presParOf" srcId="{D82891B7-DF2A-4D70-B436-D828E78AB63F}" destId="{722F0E42-BEE2-420E-BACD-4AFA786DD25D}" srcOrd="1" destOrd="0" presId="urn:microsoft.com/office/officeart/2005/8/layout/process1"/>
    <dgm:cxn modelId="{A074FCE5-5CE7-4191-BC36-A08BD69F7EEF}" type="presParOf" srcId="{722F0E42-BEE2-420E-BACD-4AFA786DD25D}" destId="{F817FBBA-3C66-4D18-9D20-DF40D6839AE0}" srcOrd="0" destOrd="0" presId="urn:microsoft.com/office/officeart/2005/8/layout/process1"/>
    <dgm:cxn modelId="{2516463C-2B28-4053-8C79-4E6201815BC4}" type="presParOf" srcId="{D82891B7-DF2A-4D70-B436-D828E78AB63F}" destId="{30BC28CB-D46F-4DDD-9CC8-330B0DA99E61}" srcOrd="2" destOrd="0" presId="urn:microsoft.com/office/officeart/2005/8/layout/process1"/>
    <dgm:cxn modelId="{10FE6EFF-9F33-47BE-95F1-9C43DB62A8C2}" type="presParOf" srcId="{D82891B7-DF2A-4D70-B436-D828E78AB63F}" destId="{C0138B2D-1D1C-4EE2-AC58-63E00D01A95F}" srcOrd="3" destOrd="0" presId="urn:microsoft.com/office/officeart/2005/8/layout/process1"/>
    <dgm:cxn modelId="{4B25DAFB-3150-4FEA-A79E-15A3D542DD95}" type="presParOf" srcId="{C0138B2D-1D1C-4EE2-AC58-63E00D01A95F}" destId="{2D2BF498-8E46-4BEA-B862-039FB52450F3}" srcOrd="0" destOrd="0" presId="urn:microsoft.com/office/officeart/2005/8/layout/process1"/>
    <dgm:cxn modelId="{2B58772D-6882-42A6-B396-3E0514B73C73}" type="presParOf" srcId="{D82891B7-DF2A-4D70-B436-D828E78AB63F}" destId="{0AB3A780-2EF5-4268-B64C-0E00E5479A1D}" srcOrd="4" destOrd="0" presId="urn:microsoft.com/office/officeart/2005/8/layout/process1"/>
    <dgm:cxn modelId="{E77D10BF-184B-484E-93D7-9E6A4CB3D7C7}" type="presParOf" srcId="{D82891B7-DF2A-4D70-B436-D828E78AB63F}" destId="{93E51775-AF73-4E0B-A43E-936B764AD990}" srcOrd="5" destOrd="0" presId="urn:microsoft.com/office/officeart/2005/8/layout/process1"/>
    <dgm:cxn modelId="{36FC1D40-4664-4B9C-9A52-E6F35FAFC6F2}" type="presParOf" srcId="{93E51775-AF73-4E0B-A43E-936B764AD990}" destId="{59F03E91-A69D-4ED7-93EC-3CE5EAA8159E}" srcOrd="0" destOrd="0" presId="urn:microsoft.com/office/officeart/2005/8/layout/process1"/>
    <dgm:cxn modelId="{FEABBE17-F5B4-40B6-AD6F-C2B5E2865854}" type="presParOf" srcId="{D82891B7-DF2A-4D70-B436-D828E78AB63F}" destId="{B52B4576-51F6-4277-91AC-827C2726025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FF5A35-A307-465A-9F9E-C0FC5FDA28D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CBCFC0C-CC9C-420C-A330-2147792F30E6}">
      <dgm:prSet phldrT="[Text]"/>
      <dgm:spPr>
        <a:solidFill>
          <a:srgbClr val="ED2623"/>
        </a:solidFill>
      </dgm:spPr>
      <dgm:t>
        <a:bodyPr/>
        <a:lstStyle/>
        <a:p>
          <a:r>
            <a:rPr lang="en-US" dirty="0" smtClean="0"/>
            <a:t>Positive RCT findings: clients improve compared to comparison group</a:t>
          </a:r>
          <a:endParaRPr lang="en-US" dirty="0"/>
        </a:p>
      </dgm:t>
    </dgm:pt>
    <dgm:pt modelId="{DA24E8D6-7132-4C4F-9295-E30694772745}" type="parTrans" cxnId="{AA7D7FE2-F117-40E4-8A7C-B8967215C511}">
      <dgm:prSet/>
      <dgm:spPr/>
      <dgm:t>
        <a:bodyPr/>
        <a:lstStyle/>
        <a:p>
          <a:endParaRPr lang="en-US"/>
        </a:p>
      </dgm:t>
    </dgm:pt>
    <dgm:pt modelId="{05F4A2A4-CBCF-49C8-9522-FFEE792469A9}" type="sibTrans" cxnId="{AA7D7FE2-F117-40E4-8A7C-B8967215C511}">
      <dgm:prSet/>
      <dgm:spPr/>
      <dgm:t>
        <a:bodyPr/>
        <a:lstStyle/>
        <a:p>
          <a:endParaRPr lang="en-US"/>
        </a:p>
      </dgm:t>
    </dgm:pt>
    <dgm:pt modelId="{653310E8-981A-466D-B45D-7F5614C63BEE}">
      <dgm:prSet phldrT="[Text]"/>
      <dgm:spPr>
        <a:solidFill>
          <a:srgbClr val="ED2623"/>
        </a:solidFill>
      </dgm:spPr>
      <dgm:t>
        <a:bodyPr/>
        <a:lstStyle/>
        <a:p>
          <a:r>
            <a:rPr lang="en-US" dirty="0" smtClean="0"/>
            <a:t>Plan for and enact improvements</a:t>
          </a:r>
          <a:endParaRPr lang="en-US" dirty="0"/>
        </a:p>
      </dgm:t>
    </dgm:pt>
    <dgm:pt modelId="{428E6A6D-ED4B-49FA-96FC-DF009F7D99B9}" type="parTrans" cxnId="{3A671CED-4E71-4C8F-8797-F6FA704DA45A}">
      <dgm:prSet/>
      <dgm:spPr/>
      <dgm:t>
        <a:bodyPr/>
        <a:lstStyle/>
        <a:p>
          <a:endParaRPr lang="en-US"/>
        </a:p>
      </dgm:t>
    </dgm:pt>
    <dgm:pt modelId="{B974F098-03B0-43AF-B2EB-3DB8482830B3}" type="sibTrans" cxnId="{3A671CED-4E71-4C8F-8797-F6FA704DA45A}">
      <dgm:prSet/>
      <dgm:spPr/>
      <dgm:t>
        <a:bodyPr/>
        <a:lstStyle/>
        <a:p>
          <a:endParaRPr lang="en-US"/>
        </a:p>
      </dgm:t>
    </dgm:pt>
    <dgm:pt modelId="{9E60EF2A-646E-48EC-9407-33CB61B0868F}">
      <dgm:prSet/>
      <dgm:spPr>
        <a:solidFill>
          <a:srgbClr val="ED2623"/>
        </a:solidFill>
      </dgm:spPr>
      <dgm:t>
        <a:bodyPr/>
        <a:lstStyle/>
        <a:p>
          <a:r>
            <a:rPr lang="en-US" dirty="0" smtClean="0"/>
            <a:t>Compare results to logic model, theory of change to determine improvements</a:t>
          </a:r>
          <a:endParaRPr lang="en-US" dirty="0"/>
        </a:p>
      </dgm:t>
    </dgm:pt>
    <dgm:pt modelId="{2FF5B0AB-3C10-401A-9FFD-1502729440C0}" type="parTrans" cxnId="{BFB8DF7F-4BF0-47E5-99C3-3F73A48B76A5}">
      <dgm:prSet/>
      <dgm:spPr/>
      <dgm:t>
        <a:bodyPr/>
        <a:lstStyle/>
        <a:p>
          <a:endParaRPr lang="en-US"/>
        </a:p>
      </dgm:t>
    </dgm:pt>
    <dgm:pt modelId="{27A3B9A6-47B8-453F-A003-91EF47EDB73F}" type="sibTrans" cxnId="{BFB8DF7F-4BF0-47E5-99C3-3F73A48B76A5}">
      <dgm:prSet/>
      <dgm:spPr/>
      <dgm:t>
        <a:bodyPr/>
        <a:lstStyle/>
        <a:p>
          <a:endParaRPr lang="en-US"/>
        </a:p>
      </dgm:t>
    </dgm:pt>
    <dgm:pt modelId="{4042D495-75E3-4BA6-923E-64D56B56D988}">
      <dgm:prSet/>
      <dgm:spPr>
        <a:solidFill>
          <a:srgbClr val="00B050"/>
        </a:solidFill>
      </dgm:spPr>
      <dgm:t>
        <a:bodyPr/>
        <a:lstStyle/>
        <a:p>
          <a:r>
            <a:rPr lang="en-US" dirty="0" smtClean="0"/>
            <a:t>Consult document review, performance measures data</a:t>
          </a:r>
          <a:endParaRPr lang="en-US" dirty="0"/>
        </a:p>
      </dgm:t>
    </dgm:pt>
    <dgm:pt modelId="{521B4EFE-8C16-4512-87AE-9C990B90060C}" type="parTrans" cxnId="{EC5E6FD3-109C-4108-BCE9-60DE50FE7F48}">
      <dgm:prSet/>
      <dgm:spPr/>
      <dgm:t>
        <a:bodyPr/>
        <a:lstStyle/>
        <a:p>
          <a:endParaRPr lang="en-US"/>
        </a:p>
      </dgm:t>
    </dgm:pt>
    <dgm:pt modelId="{114E1BAB-2F7D-4E15-872F-BF53B0AAACF2}" type="sibTrans" cxnId="{EC5E6FD3-109C-4108-BCE9-60DE50FE7F48}">
      <dgm:prSet/>
      <dgm:spPr/>
      <dgm:t>
        <a:bodyPr/>
        <a:lstStyle/>
        <a:p>
          <a:endParaRPr lang="en-US"/>
        </a:p>
      </dgm:t>
    </dgm:pt>
    <dgm:pt modelId="{D82891B7-DF2A-4D70-B436-D828E78AB63F}" type="pres">
      <dgm:prSet presAssocID="{79FF5A35-A307-465A-9F9E-C0FC5FDA28D1}" presName="Name0" presStyleCnt="0">
        <dgm:presLayoutVars>
          <dgm:dir/>
          <dgm:resizeHandles val="exact"/>
        </dgm:presLayoutVars>
      </dgm:prSet>
      <dgm:spPr/>
      <dgm:t>
        <a:bodyPr/>
        <a:lstStyle/>
        <a:p>
          <a:endParaRPr lang="en-US"/>
        </a:p>
      </dgm:t>
    </dgm:pt>
    <dgm:pt modelId="{7B80160B-7D28-4182-932D-69A6689D3D4F}" type="pres">
      <dgm:prSet presAssocID="{1CBCFC0C-CC9C-420C-A330-2147792F30E6}" presName="node" presStyleLbl="node1" presStyleIdx="0" presStyleCnt="4" custLinFactNeighborX="5519" custLinFactNeighborY="-90170">
        <dgm:presLayoutVars>
          <dgm:bulletEnabled val="1"/>
        </dgm:presLayoutVars>
      </dgm:prSet>
      <dgm:spPr/>
      <dgm:t>
        <a:bodyPr/>
        <a:lstStyle/>
        <a:p>
          <a:endParaRPr lang="en-US"/>
        </a:p>
      </dgm:t>
    </dgm:pt>
    <dgm:pt modelId="{722F0E42-BEE2-420E-BACD-4AFA786DD25D}" type="pres">
      <dgm:prSet presAssocID="{05F4A2A4-CBCF-49C8-9522-FFEE792469A9}" presName="sibTrans" presStyleLbl="sibTrans2D1" presStyleIdx="0" presStyleCnt="3"/>
      <dgm:spPr/>
      <dgm:t>
        <a:bodyPr/>
        <a:lstStyle/>
        <a:p>
          <a:endParaRPr lang="en-US"/>
        </a:p>
      </dgm:t>
    </dgm:pt>
    <dgm:pt modelId="{F817FBBA-3C66-4D18-9D20-DF40D6839AE0}" type="pres">
      <dgm:prSet presAssocID="{05F4A2A4-CBCF-49C8-9522-FFEE792469A9}" presName="connectorText" presStyleLbl="sibTrans2D1" presStyleIdx="0" presStyleCnt="3"/>
      <dgm:spPr/>
      <dgm:t>
        <a:bodyPr/>
        <a:lstStyle/>
        <a:p>
          <a:endParaRPr lang="en-US"/>
        </a:p>
      </dgm:t>
    </dgm:pt>
    <dgm:pt modelId="{30BC28CB-D46F-4DDD-9CC8-330B0DA99E61}" type="pres">
      <dgm:prSet presAssocID="{4042D495-75E3-4BA6-923E-64D56B56D988}" presName="node" presStyleLbl="node1" presStyleIdx="1" presStyleCnt="4" custLinFactNeighborX="5519" custLinFactNeighborY="-90170">
        <dgm:presLayoutVars>
          <dgm:bulletEnabled val="1"/>
        </dgm:presLayoutVars>
      </dgm:prSet>
      <dgm:spPr/>
      <dgm:t>
        <a:bodyPr/>
        <a:lstStyle/>
        <a:p>
          <a:endParaRPr lang="en-US"/>
        </a:p>
      </dgm:t>
    </dgm:pt>
    <dgm:pt modelId="{C0138B2D-1D1C-4EE2-AC58-63E00D01A95F}" type="pres">
      <dgm:prSet presAssocID="{114E1BAB-2F7D-4E15-872F-BF53B0AAACF2}" presName="sibTrans" presStyleLbl="sibTrans2D1" presStyleIdx="1" presStyleCnt="3"/>
      <dgm:spPr/>
      <dgm:t>
        <a:bodyPr/>
        <a:lstStyle/>
        <a:p>
          <a:endParaRPr lang="en-US"/>
        </a:p>
      </dgm:t>
    </dgm:pt>
    <dgm:pt modelId="{2D2BF498-8E46-4BEA-B862-039FB52450F3}" type="pres">
      <dgm:prSet presAssocID="{114E1BAB-2F7D-4E15-872F-BF53B0AAACF2}" presName="connectorText" presStyleLbl="sibTrans2D1" presStyleIdx="1" presStyleCnt="3"/>
      <dgm:spPr/>
      <dgm:t>
        <a:bodyPr/>
        <a:lstStyle/>
        <a:p>
          <a:endParaRPr lang="en-US"/>
        </a:p>
      </dgm:t>
    </dgm:pt>
    <dgm:pt modelId="{0AB3A780-2EF5-4268-B64C-0E00E5479A1D}" type="pres">
      <dgm:prSet presAssocID="{9E60EF2A-646E-48EC-9407-33CB61B0868F}" presName="node" presStyleLbl="node1" presStyleIdx="2" presStyleCnt="4" custLinFactNeighborX="5519" custLinFactNeighborY="-90170">
        <dgm:presLayoutVars>
          <dgm:bulletEnabled val="1"/>
        </dgm:presLayoutVars>
      </dgm:prSet>
      <dgm:spPr/>
      <dgm:t>
        <a:bodyPr/>
        <a:lstStyle/>
        <a:p>
          <a:endParaRPr lang="en-US"/>
        </a:p>
      </dgm:t>
    </dgm:pt>
    <dgm:pt modelId="{93E51775-AF73-4E0B-A43E-936B764AD990}" type="pres">
      <dgm:prSet presAssocID="{27A3B9A6-47B8-453F-A003-91EF47EDB73F}" presName="sibTrans" presStyleLbl="sibTrans2D1" presStyleIdx="2" presStyleCnt="3"/>
      <dgm:spPr/>
      <dgm:t>
        <a:bodyPr/>
        <a:lstStyle/>
        <a:p>
          <a:endParaRPr lang="en-US"/>
        </a:p>
      </dgm:t>
    </dgm:pt>
    <dgm:pt modelId="{59F03E91-A69D-4ED7-93EC-3CE5EAA8159E}" type="pres">
      <dgm:prSet presAssocID="{27A3B9A6-47B8-453F-A003-91EF47EDB73F}" presName="connectorText" presStyleLbl="sibTrans2D1" presStyleIdx="2" presStyleCnt="3"/>
      <dgm:spPr/>
      <dgm:t>
        <a:bodyPr/>
        <a:lstStyle/>
        <a:p>
          <a:endParaRPr lang="en-US"/>
        </a:p>
      </dgm:t>
    </dgm:pt>
    <dgm:pt modelId="{B52B4576-51F6-4277-91AC-827C2726025C}" type="pres">
      <dgm:prSet presAssocID="{653310E8-981A-466D-B45D-7F5614C63BEE}" presName="node" presStyleLbl="node1" presStyleIdx="3" presStyleCnt="4" custLinFactNeighborX="5519" custLinFactNeighborY="-90170">
        <dgm:presLayoutVars>
          <dgm:bulletEnabled val="1"/>
        </dgm:presLayoutVars>
      </dgm:prSet>
      <dgm:spPr/>
      <dgm:t>
        <a:bodyPr/>
        <a:lstStyle/>
        <a:p>
          <a:endParaRPr lang="en-US"/>
        </a:p>
      </dgm:t>
    </dgm:pt>
  </dgm:ptLst>
  <dgm:cxnLst>
    <dgm:cxn modelId="{3A671CED-4E71-4C8F-8797-F6FA704DA45A}" srcId="{79FF5A35-A307-465A-9F9E-C0FC5FDA28D1}" destId="{653310E8-981A-466D-B45D-7F5614C63BEE}" srcOrd="3" destOrd="0" parTransId="{428E6A6D-ED4B-49FA-96FC-DF009F7D99B9}" sibTransId="{B974F098-03B0-43AF-B2EB-3DB8482830B3}"/>
    <dgm:cxn modelId="{067F8294-FD33-4CAE-BB0E-88479BEEE023}" type="presOf" srcId="{114E1BAB-2F7D-4E15-872F-BF53B0AAACF2}" destId="{C0138B2D-1D1C-4EE2-AC58-63E00D01A95F}" srcOrd="0" destOrd="0" presId="urn:microsoft.com/office/officeart/2005/8/layout/process1"/>
    <dgm:cxn modelId="{F0BC11AE-E4DB-4C49-A0E8-353092527172}" type="presOf" srcId="{27A3B9A6-47B8-453F-A003-91EF47EDB73F}" destId="{59F03E91-A69D-4ED7-93EC-3CE5EAA8159E}" srcOrd="1" destOrd="0" presId="urn:microsoft.com/office/officeart/2005/8/layout/process1"/>
    <dgm:cxn modelId="{BFB8DF7F-4BF0-47E5-99C3-3F73A48B76A5}" srcId="{79FF5A35-A307-465A-9F9E-C0FC5FDA28D1}" destId="{9E60EF2A-646E-48EC-9407-33CB61B0868F}" srcOrd="2" destOrd="0" parTransId="{2FF5B0AB-3C10-401A-9FFD-1502729440C0}" sibTransId="{27A3B9A6-47B8-453F-A003-91EF47EDB73F}"/>
    <dgm:cxn modelId="{F3492D1D-2703-42D3-9B96-6698B5210906}" type="presOf" srcId="{653310E8-981A-466D-B45D-7F5614C63BEE}" destId="{B52B4576-51F6-4277-91AC-827C2726025C}" srcOrd="0" destOrd="0" presId="urn:microsoft.com/office/officeart/2005/8/layout/process1"/>
    <dgm:cxn modelId="{E76C12AC-9454-4EB4-AEC6-6073BB7CBC10}" type="presOf" srcId="{9E60EF2A-646E-48EC-9407-33CB61B0868F}" destId="{0AB3A780-2EF5-4268-B64C-0E00E5479A1D}" srcOrd="0" destOrd="0" presId="urn:microsoft.com/office/officeart/2005/8/layout/process1"/>
    <dgm:cxn modelId="{C0D425AE-A257-46CB-9A08-EC5470C691AD}" type="presOf" srcId="{05F4A2A4-CBCF-49C8-9522-FFEE792469A9}" destId="{F817FBBA-3C66-4D18-9D20-DF40D6839AE0}" srcOrd="1" destOrd="0" presId="urn:microsoft.com/office/officeart/2005/8/layout/process1"/>
    <dgm:cxn modelId="{AA7D7FE2-F117-40E4-8A7C-B8967215C511}" srcId="{79FF5A35-A307-465A-9F9E-C0FC5FDA28D1}" destId="{1CBCFC0C-CC9C-420C-A330-2147792F30E6}" srcOrd="0" destOrd="0" parTransId="{DA24E8D6-7132-4C4F-9295-E30694772745}" sibTransId="{05F4A2A4-CBCF-49C8-9522-FFEE792469A9}"/>
    <dgm:cxn modelId="{9A8769BB-695B-425D-B39F-C988B6857201}" type="presOf" srcId="{05F4A2A4-CBCF-49C8-9522-FFEE792469A9}" destId="{722F0E42-BEE2-420E-BACD-4AFA786DD25D}" srcOrd="0" destOrd="0" presId="urn:microsoft.com/office/officeart/2005/8/layout/process1"/>
    <dgm:cxn modelId="{C50F775E-E538-45CB-9784-28012B371805}" type="presOf" srcId="{79FF5A35-A307-465A-9F9E-C0FC5FDA28D1}" destId="{D82891B7-DF2A-4D70-B436-D828E78AB63F}" srcOrd="0" destOrd="0" presId="urn:microsoft.com/office/officeart/2005/8/layout/process1"/>
    <dgm:cxn modelId="{7D1BF191-C46F-410D-8495-7EC535A5ADB5}" type="presOf" srcId="{1CBCFC0C-CC9C-420C-A330-2147792F30E6}" destId="{7B80160B-7D28-4182-932D-69A6689D3D4F}" srcOrd="0" destOrd="0" presId="urn:microsoft.com/office/officeart/2005/8/layout/process1"/>
    <dgm:cxn modelId="{07CB19DD-0249-4983-87CF-92937D12DFAF}" type="presOf" srcId="{27A3B9A6-47B8-453F-A003-91EF47EDB73F}" destId="{93E51775-AF73-4E0B-A43E-936B764AD990}" srcOrd="0" destOrd="0" presId="urn:microsoft.com/office/officeart/2005/8/layout/process1"/>
    <dgm:cxn modelId="{EC5E6FD3-109C-4108-BCE9-60DE50FE7F48}" srcId="{79FF5A35-A307-465A-9F9E-C0FC5FDA28D1}" destId="{4042D495-75E3-4BA6-923E-64D56B56D988}" srcOrd="1" destOrd="0" parTransId="{521B4EFE-8C16-4512-87AE-9C990B90060C}" sibTransId="{114E1BAB-2F7D-4E15-872F-BF53B0AAACF2}"/>
    <dgm:cxn modelId="{ECB0CC9C-6B65-4712-89E2-2847835A18E3}" type="presOf" srcId="{114E1BAB-2F7D-4E15-872F-BF53B0AAACF2}" destId="{2D2BF498-8E46-4BEA-B862-039FB52450F3}" srcOrd="1" destOrd="0" presId="urn:microsoft.com/office/officeart/2005/8/layout/process1"/>
    <dgm:cxn modelId="{35AE9B20-B4F6-4068-82EF-1B591517BA03}" type="presOf" srcId="{4042D495-75E3-4BA6-923E-64D56B56D988}" destId="{30BC28CB-D46F-4DDD-9CC8-330B0DA99E61}" srcOrd="0" destOrd="0" presId="urn:microsoft.com/office/officeart/2005/8/layout/process1"/>
    <dgm:cxn modelId="{DC05D33A-F9E4-4BA4-8207-9FA5632B29A2}" type="presParOf" srcId="{D82891B7-DF2A-4D70-B436-D828E78AB63F}" destId="{7B80160B-7D28-4182-932D-69A6689D3D4F}" srcOrd="0" destOrd="0" presId="urn:microsoft.com/office/officeart/2005/8/layout/process1"/>
    <dgm:cxn modelId="{B2A5302F-DBD8-4A4C-AF30-BB77FE0134D5}" type="presParOf" srcId="{D82891B7-DF2A-4D70-B436-D828E78AB63F}" destId="{722F0E42-BEE2-420E-BACD-4AFA786DD25D}" srcOrd="1" destOrd="0" presId="urn:microsoft.com/office/officeart/2005/8/layout/process1"/>
    <dgm:cxn modelId="{A3FA0897-C1FF-4D8D-8B84-DA036FCC38BD}" type="presParOf" srcId="{722F0E42-BEE2-420E-BACD-4AFA786DD25D}" destId="{F817FBBA-3C66-4D18-9D20-DF40D6839AE0}" srcOrd="0" destOrd="0" presId="urn:microsoft.com/office/officeart/2005/8/layout/process1"/>
    <dgm:cxn modelId="{8513A999-D9D5-4A7A-B496-1FC4157E1BB0}" type="presParOf" srcId="{D82891B7-DF2A-4D70-B436-D828E78AB63F}" destId="{30BC28CB-D46F-4DDD-9CC8-330B0DA99E61}" srcOrd="2" destOrd="0" presId="urn:microsoft.com/office/officeart/2005/8/layout/process1"/>
    <dgm:cxn modelId="{F38579C6-ED49-4B18-8851-36C73AD50F1A}" type="presParOf" srcId="{D82891B7-DF2A-4D70-B436-D828E78AB63F}" destId="{C0138B2D-1D1C-4EE2-AC58-63E00D01A95F}" srcOrd="3" destOrd="0" presId="urn:microsoft.com/office/officeart/2005/8/layout/process1"/>
    <dgm:cxn modelId="{D55F476D-187F-4839-B5CF-50E3224A9C7D}" type="presParOf" srcId="{C0138B2D-1D1C-4EE2-AC58-63E00D01A95F}" destId="{2D2BF498-8E46-4BEA-B862-039FB52450F3}" srcOrd="0" destOrd="0" presId="urn:microsoft.com/office/officeart/2005/8/layout/process1"/>
    <dgm:cxn modelId="{EE1EDB26-C694-49F0-AE2D-BE8A84C27E54}" type="presParOf" srcId="{D82891B7-DF2A-4D70-B436-D828E78AB63F}" destId="{0AB3A780-2EF5-4268-B64C-0E00E5479A1D}" srcOrd="4" destOrd="0" presId="urn:microsoft.com/office/officeart/2005/8/layout/process1"/>
    <dgm:cxn modelId="{0A3E096A-E4A0-4E90-8EF3-C96A78F07E24}" type="presParOf" srcId="{D82891B7-DF2A-4D70-B436-D828E78AB63F}" destId="{93E51775-AF73-4E0B-A43E-936B764AD990}" srcOrd="5" destOrd="0" presId="urn:microsoft.com/office/officeart/2005/8/layout/process1"/>
    <dgm:cxn modelId="{358381BB-4D1F-49D8-AE19-5127425213F3}" type="presParOf" srcId="{93E51775-AF73-4E0B-A43E-936B764AD990}" destId="{59F03E91-A69D-4ED7-93EC-3CE5EAA8159E}" srcOrd="0" destOrd="0" presId="urn:microsoft.com/office/officeart/2005/8/layout/process1"/>
    <dgm:cxn modelId="{01F968DA-6823-4CAF-8044-2CBCA2874EA5}" type="presParOf" srcId="{D82891B7-DF2A-4D70-B436-D828E78AB63F}" destId="{B52B4576-51F6-4277-91AC-827C2726025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BB0FF-C0E0-4F03-92EE-20DB53001774}">
      <dsp:nvSpPr>
        <dsp:cNvPr id="0" name=""/>
        <dsp:cNvSpPr/>
      </dsp:nvSpPr>
      <dsp:spPr>
        <a:xfrm>
          <a:off x="3353936" y="553352"/>
          <a:ext cx="1450969" cy="1276754"/>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ysClr val="window" lastClr="FFFFFF"/>
              </a:solidFill>
              <a:latin typeface="Calibri" panose="020F0502020204030204"/>
              <a:ea typeface="+mn-ea"/>
              <a:cs typeface="+mn-cs"/>
            </a:rPr>
            <a:t>Planning</a:t>
          </a:r>
          <a:endParaRPr lang="en-US" sz="1400" b="1" kern="1200" dirty="0">
            <a:ln>
              <a:noFill/>
            </a:ln>
            <a:solidFill>
              <a:sysClr val="window" lastClr="FFFFFF"/>
            </a:solidFill>
            <a:latin typeface="Calibri" panose="020F0502020204030204"/>
            <a:ea typeface="+mn-ea"/>
            <a:cs typeface="+mn-cs"/>
          </a:endParaRPr>
        </a:p>
      </dsp:txBody>
      <dsp:txXfrm>
        <a:off x="3566425" y="740328"/>
        <a:ext cx="1025991" cy="902802"/>
      </dsp:txXfrm>
    </dsp:sp>
    <dsp:sp modelId="{6AD6E21D-05CB-42D6-8F9E-60247543AF3A}">
      <dsp:nvSpPr>
        <dsp:cNvPr id="0" name=""/>
        <dsp:cNvSpPr/>
      </dsp:nvSpPr>
      <dsp:spPr>
        <a:xfrm rot="2565064">
          <a:off x="4704302" y="1699813"/>
          <a:ext cx="484618" cy="585341"/>
        </a:xfrm>
        <a:prstGeom prst="rightArrow">
          <a:avLst>
            <a:gd name="adj1" fmla="val 60000"/>
            <a:gd name="adj2" fmla="val 50000"/>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panose="020F0502020204030204"/>
            <a:ea typeface="+mn-ea"/>
            <a:cs typeface="+mn-cs"/>
          </a:endParaRPr>
        </a:p>
      </dsp:txBody>
      <dsp:txXfrm>
        <a:off x="4723616" y="1767536"/>
        <a:ext cx="339233" cy="351205"/>
      </dsp:txXfrm>
    </dsp:sp>
    <dsp:sp modelId="{1132CBE2-5928-43DA-A6CF-5E0FFAA51B66}">
      <dsp:nvSpPr>
        <dsp:cNvPr id="0" name=""/>
        <dsp:cNvSpPr/>
      </dsp:nvSpPr>
      <dsp:spPr>
        <a:xfrm>
          <a:off x="4953181" y="2110876"/>
          <a:ext cx="1709993" cy="1357921"/>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ln>
                <a:noFill/>
              </a:ln>
              <a:solidFill>
                <a:sysClr val="window" lastClr="FFFFFF"/>
              </a:solidFill>
              <a:latin typeface="Calibri" panose="020F0502020204030204"/>
              <a:ea typeface="+mn-ea"/>
              <a:cs typeface="+mn-cs"/>
            </a:rPr>
            <a:t>Implementation</a:t>
          </a:r>
          <a:endParaRPr lang="en-US" sz="1300" b="1" kern="1200" dirty="0">
            <a:ln>
              <a:noFill/>
            </a:ln>
            <a:solidFill>
              <a:sysClr val="window" lastClr="FFFFFF"/>
            </a:solidFill>
            <a:latin typeface="Calibri" panose="020F0502020204030204"/>
            <a:ea typeface="+mn-ea"/>
            <a:cs typeface="+mn-cs"/>
          </a:endParaRPr>
        </a:p>
      </dsp:txBody>
      <dsp:txXfrm>
        <a:off x="5203604" y="2309739"/>
        <a:ext cx="1209147" cy="960195"/>
      </dsp:txXfrm>
    </dsp:sp>
    <dsp:sp modelId="{D22E6981-3419-4C9F-A2C4-D66B754A0968}">
      <dsp:nvSpPr>
        <dsp:cNvPr id="0" name=""/>
        <dsp:cNvSpPr/>
      </dsp:nvSpPr>
      <dsp:spPr>
        <a:xfrm rot="8115681">
          <a:off x="4938329" y="3505758"/>
          <a:ext cx="453583" cy="585341"/>
        </a:xfrm>
        <a:prstGeom prst="rightArrow">
          <a:avLst>
            <a:gd name="adj1" fmla="val 60000"/>
            <a:gd name="adj2" fmla="val 50000"/>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panose="020F0502020204030204"/>
            <a:ea typeface="+mn-ea"/>
            <a:cs typeface="+mn-cs"/>
          </a:endParaRPr>
        </a:p>
      </dsp:txBody>
      <dsp:txXfrm rot="10800000">
        <a:off x="5054695" y="3574936"/>
        <a:ext cx="317508" cy="351205"/>
      </dsp:txXfrm>
    </dsp:sp>
    <dsp:sp modelId="{3D0624F7-1A9F-4C39-947F-9838E18C283B}">
      <dsp:nvSpPr>
        <dsp:cNvPr id="0" name=""/>
        <dsp:cNvSpPr/>
      </dsp:nvSpPr>
      <dsp:spPr>
        <a:xfrm>
          <a:off x="3520763" y="3724218"/>
          <a:ext cx="1339000" cy="1337681"/>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ysClr val="window" lastClr="FFFFFF"/>
              </a:solidFill>
              <a:latin typeface="Calibri" panose="020F0502020204030204"/>
              <a:ea typeface="+mn-ea"/>
              <a:cs typeface="+mn-cs"/>
            </a:rPr>
            <a:t>Analysis and Reporting</a:t>
          </a:r>
          <a:endParaRPr lang="en-US" sz="1400" b="1" kern="1200" dirty="0">
            <a:ln>
              <a:noFill/>
            </a:ln>
            <a:solidFill>
              <a:sysClr val="window" lastClr="FFFFFF"/>
            </a:solidFill>
            <a:latin typeface="Calibri" panose="020F0502020204030204"/>
            <a:ea typeface="+mn-ea"/>
            <a:cs typeface="+mn-cs"/>
          </a:endParaRPr>
        </a:p>
      </dsp:txBody>
      <dsp:txXfrm>
        <a:off x="3716855" y="3920117"/>
        <a:ext cx="946816" cy="945883"/>
      </dsp:txXfrm>
    </dsp:sp>
    <dsp:sp modelId="{C9B91D53-1B98-4914-8554-29352FAE4B99}">
      <dsp:nvSpPr>
        <dsp:cNvPr id="0" name=""/>
        <dsp:cNvSpPr/>
      </dsp:nvSpPr>
      <dsp:spPr>
        <a:xfrm rot="13219707">
          <a:off x="2816391" y="3484350"/>
          <a:ext cx="513726" cy="585341"/>
        </a:xfrm>
        <a:prstGeom prst="rightArrow">
          <a:avLst>
            <a:gd name="adj1" fmla="val 60000"/>
            <a:gd name="adj2" fmla="val 50000"/>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panose="020F0502020204030204"/>
            <a:ea typeface="+mn-ea"/>
            <a:cs typeface="+mn-cs"/>
          </a:endParaRPr>
        </a:p>
      </dsp:txBody>
      <dsp:txXfrm rot="10800000">
        <a:off x="2952196" y="3651288"/>
        <a:ext cx="359608" cy="351205"/>
      </dsp:txXfrm>
    </dsp:sp>
    <dsp:sp modelId="{026FC463-0FF3-4F39-A353-967D63BF33FA}">
      <dsp:nvSpPr>
        <dsp:cNvPr id="0" name=""/>
        <dsp:cNvSpPr/>
      </dsp:nvSpPr>
      <dsp:spPr>
        <a:xfrm>
          <a:off x="1641232" y="2116712"/>
          <a:ext cx="1474833" cy="1476880"/>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ysClr val="window" lastClr="FFFFFF"/>
              </a:solidFill>
              <a:latin typeface="Calibri" panose="020F0502020204030204"/>
              <a:ea typeface="+mn-ea"/>
              <a:cs typeface="+mn-cs"/>
            </a:rPr>
            <a:t>Action and Improvement</a:t>
          </a:r>
          <a:endParaRPr lang="en-US" sz="1400" b="1" kern="1200" dirty="0">
            <a:ln>
              <a:noFill/>
            </a:ln>
            <a:solidFill>
              <a:sysClr val="window" lastClr="FFFFFF"/>
            </a:solidFill>
            <a:latin typeface="Calibri" panose="020F0502020204030204"/>
            <a:ea typeface="+mn-ea"/>
            <a:cs typeface="+mn-cs"/>
          </a:endParaRPr>
        </a:p>
      </dsp:txBody>
      <dsp:txXfrm>
        <a:off x="1857216" y="2332996"/>
        <a:ext cx="1042865" cy="1044312"/>
      </dsp:txXfrm>
    </dsp:sp>
    <dsp:sp modelId="{B733D021-0C62-4DDD-B3B1-AE45866EF895}">
      <dsp:nvSpPr>
        <dsp:cNvPr id="0" name=""/>
        <dsp:cNvSpPr/>
      </dsp:nvSpPr>
      <dsp:spPr>
        <a:xfrm rot="18938163">
          <a:off x="2988446" y="1673519"/>
          <a:ext cx="510043" cy="585341"/>
        </a:xfrm>
        <a:prstGeom prst="rightArrow">
          <a:avLst>
            <a:gd name="adj1" fmla="val 60000"/>
            <a:gd name="adj2" fmla="val 50000"/>
          </a:avLst>
        </a:prstGeom>
        <a:solidFill>
          <a:srgbClr val="4472C4">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panose="020F0502020204030204"/>
            <a:ea typeface="+mn-ea"/>
            <a:cs typeface="+mn-cs"/>
          </a:endParaRPr>
        </a:p>
      </dsp:txBody>
      <dsp:txXfrm>
        <a:off x="3010257" y="1844081"/>
        <a:ext cx="357030" cy="3512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160B-7D28-4182-932D-69A6689D3D4F}">
      <dsp:nvSpPr>
        <dsp:cNvPr id="0" name=""/>
        <dsp:cNvSpPr/>
      </dsp:nvSpPr>
      <dsp:spPr>
        <a:xfrm>
          <a:off x="42220" y="0"/>
          <a:ext cx="1732957" cy="1770866"/>
        </a:xfrm>
        <a:prstGeom prst="roundRect">
          <a:avLst>
            <a:gd name="adj" fmla="val 10000"/>
          </a:avLst>
        </a:prstGeom>
        <a:solidFill>
          <a:srgbClr val="ED26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Positive RCT findings: clients improve compared to comparison group</a:t>
          </a:r>
          <a:endParaRPr lang="en-US" sz="1800" kern="1200" dirty="0"/>
        </a:p>
      </dsp:txBody>
      <dsp:txXfrm>
        <a:off x="92977" y="50757"/>
        <a:ext cx="1631443" cy="1669352"/>
      </dsp:txXfrm>
    </dsp:sp>
    <dsp:sp modelId="{722F0E42-BEE2-420E-BACD-4AFA786DD25D}">
      <dsp:nvSpPr>
        <dsp:cNvPr id="0" name=""/>
        <dsp:cNvSpPr/>
      </dsp:nvSpPr>
      <dsp:spPr>
        <a:xfrm>
          <a:off x="1948473" y="670546"/>
          <a:ext cx="367387" cy="429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48473" y="756501"/>
        <a:ext cx="257171" cy="257863"/>
      </dsp:txXfrm>
    </dsp:sp>
    <dsp:sp modelId="{30BC28CB-D46F-4DDD-9CC8-330B0DA99E61}">
      <dsp:nvSpPr>
        <dsp:cNvPr id="0" name=""/>
        <dsp:cNvSpPr/>
      </dsp:nvSpPr>
      <dsp:spPr>
        <a:xfrm>
          <a:off x="2468361" y="0"/>
          <a:ext cx="1732957" cy="17708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Consult document review, performance measures data</a:t>
          </a:r>
          <a:endParaRPr lang="en-US" sz="1800" kern="1200" dirty="0"/>
        </a:p>
      </dsp:txBody>
      <dsp:txXfrm>
        <a:off x="2519118" y="50757"/>
        <a:ext cx="1631443" cy="1669352"/>
      </dsp:txXfrm>
    </dsp:sp>
    <dsp:sp modelId="{C0138B2D-1D1C-4EE2-AC58-63E00D01A95F}">
      <dsp:nvSpPr>
        <dsp:cNvPr id="0" name=""/>
        <dsp:cNvSpPr/>
      </dsp:nvSpPr>
      <dsp:spPr>
        <a:xfrm>
          <a:off x="4374614" y="670546"/>
          <a:ext cx="367387" cy="429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74614" y="756501"/>
        <a:ext cx="257171" cy="257863"/>
      </dsp:txXfrm>
    </dsp:sp>
    <dsp:sp modelId="{0AB3A780-2EF5-4268-B64C-0E00E5479A1D}">
      <dsp:nvSpPr>
        <dsp:cNvPr id="0" name=""/>
        <dsp:cNvSpPr/>
      </dsp:nvSpPr>
      <dsp:spPr>
        <a:xfrm>
          <a:off x="4894502" y="0"/>
          <a:ext cx="1732957" cy="177086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Compare results to logic model, theory of change to determine improvements</a:t>
          </a:r>
          <a:endParaRPr lang="en-US" sz="1800" kern="1200" dirty="0"/>
        </a:p>
      </dsp:txBody>
      <dsp:txXfrm>
        <a:off x="4945259" y="50757"/>
        <a:ext cx="1631443" cy="1669352"/>
      </dsp:txXfrm>
    </dsp:sp>
    <dsp:sp modelId="{93E51775-AF73-4E0B-A43E-936B764AD990}">
      <dsp:nvSpPr>
        <dsp:cNvPr id="0" name=""/>
        <dsp:cNvSpPr/>
      </dsp:nvSpPr>
      <dsp:spPr>
        <a:xfrm>
          <a:off x="6792182" y="670546"/>
          <a:ext cx="349211" cy="429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792182" y="756501"/>
        <a:ext cx="244448" cy="257863"/>
      </dsp:txXfrm>
    </dsp:sp>
    <dsp:sp modelId="{B52B4576-51F6-4277-91AC-827C2726025C}">
      <dsp:nvSpPr>
        <dsp:cNvPr id="0" name=""/>
        <dsp:cNvSpPr/>
      </dsp:nvSpPr>
      <dsp:spPr>
        <a:xfrm>
          <a:off x="7286350" y="0"/>
          <a:ext cx="1732957" cy="17708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 for and enact improvements</a:t>
          </a:r>
          <a:endParaRPr lang="en-US" sz="1800" kern="1200" dirty="0"/>
        </a:p>
      </dsp:txBody>
      <dsp:txXfrm>
        <a:off x="7337107" y="50757"/>
        <a:ext cx="1631443" cy="1669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160B-7D28-4182-932D-69A6689D3D4F}">
      <dsp:nvSpPr>
        <dsp:cNvPr id="0" name=""/>
        <dsp:cNvSpPr/>
      </dsp:nvSpPr>
      <dsp:spPr>
        <a:xfrm>
          <a:off x="42350" y="0"/>
          <a:ext cx="1738281" cy="1776306"/>
        </a:xfrm>
        <a:prstGeom prst="roundRect">
          <a:avLst>
            <a:gd name="adj" fmla="val 10000"/>
          </a:avLst>
        </a:prstGeom>
        <a:solidFill>
          <a:srgbClr val="ED26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Positive RCT findings: clients improve compared to comparison group</a:t>
          </a:r>
          <a:endParaRPr lang="en-US" sz="1800" kern="1200" dirty="0"/>
        </a:p>
      </dsp:txBody>
      <dsp:txXfrm>
        <a:off x="93263" y="50913"/>
        <a:ext cx="1636455" cy="1674480"/>
      </dsp:txXfrm>
    </dsp:sp>
    <dsp:sp modelId="{722F0E42-BEE2-420E-BACD-4AFA786DD25D}">
      <dsp:nvSpPr>
        <dsp:cNvPr id="0" name=""/>
        <dsp:cNvSpPr/>
      </dsp:nvSpPr>
      <dsp:spPr>
        <a:xfrm>
          <a:off x="1954460" y="672606"/>
          <a:ext cx="368515" cy="431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54460" y="758825"/>
        <a:ext cx="257961" cy="258655"/>
      </dsp:txXfrm>
    </dsp:sp>
    <dsp:sp modelId="{30BC28CB-D46F-4DDD-9CC8-330B0DA99E61}">
      <dsp:nvSpPr>
        <dsp:cNvPr id="0" name=""/>
        <dsp:cNvSpPr/>
      </dsp:nvSpPr>
      <dsp:spPr>
        <a:xfrm>
          <a:off x="2475944" y="0"/>
          <a:ext cx="1738281" cy="17763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Consult document review, performance measures data</a:t>
          </a:r>
          <a:endParaRPr lang="en-US" sz="1800" kern="1200" dirty="0"/>
        </a:p>
      </dsp:txBody>
      <dsp:txXfrm>
        <a:off x="2526857" y="50913"/>
        <a:ext cx="1636455" cy="1674480"/>
      </dsp:txXfrm>
    </dsp:sp>
    <dsp:sp modelId="{C0138B2D-1D1C-4EE2-AC58-63E00D01A95F}">
      <dsp:nvSpPr>
        <dsp:cNvPr id="0" name=""/>
        <dsp:cNvSpPr/>
      </dsp:nvSpPr>
      <dsp:spPr>
        <a:xfrm>
          <a:off x="4388054" y="672606"/>
          <a:ext cx="368515" cy="431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88054" y="758825"/>
        <a:ext cx="257961" cy="258655"/>
      </dsp:txXfrm>
    </dsp:sp>
    <dsp:sp modelId="{0AB3A780-2EF5-4268-B64C-0E00E5479A1D}">
      <dsp:nvSpPr>
        <dsp:cNvPr id="0" name=""/>
        <dsp:cNvSpPr/>
      </dsp:nvSpPr>
      <dsp:spPr>
        <a:xfrm>
          <a:off x="4909539" y="0"/>
          <a:ext cx="1738281" cy="1776306"/>
        </a:xfrm>
        <a:prstGeom prst="roundRect">
          <a:avLst>
            <a:gd name="adj" fmla="val 10000"/>
          </a:avLst>
        </a:prstGeom>
        <a:solidFill>
          <a:srgbClr val="ED26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Compare results to logic model, theory of change to determine improvements</a:t>
          </a:r>
          <a:endParaRPr lang="en-US" sz="1800" kern="1200" dirty="0"/>
        </a:p>
      </dsp:txBody>
      <dsp:txXfrm>
        <a:off x="4960452" y="50913"/>
        <a:ext cx="1636455" cy="1674480"/>
      </dsp:txXfrm>
    </dsp:sp>
    <dsp:sp modelId="{93E51775-AF73-4E0B-A43E-936B764AD990}">
      <dsp:nvSpPr>
        <dsp:cNvPr id="0" name=""/>
        <dsp:cNvSpPr/>
      </dsp:nvSpPr>
      <dsp:spPr>
        <a:xfrm>
          <a:off x="6813049" y="672606"/>
          <a:ext cx="350284" cy="431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813049" y="758825"/>
        <a:ext cx="245199" cy="258655"/>
      </dsp:txXfrm>
    </dsp:sp>
    <dsp:sp modelId="{B52B4576-51F6-4277-91AC-827C2726025C}">
      <dsp:nvSpPr>
        <dsp:cNvPr id="0" name=""/>
        <dsp:cNvSpPr/>
      </dsp:nvSpPr>
      <dsp:spPr>
        <a:xfrm>
          <a:off x="7308735" y="0"/>
          <a:ext cx="1738281" cy="177630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 for and enact improvements</a:t>
          </a:r>
          <a:endParaRPr lang="en-US" sz="1800" kern="1200" dirty="0"/>
        </a:p>
      </dsp:txBody>
      <dsp:txXfrm>
        <a:off x="7359648" y="50913"/>
        <a:ext cx="1636455" cy="1674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160B-7D28-4182-932D-69A6689D3D4F}">
      <dsp:nvSpPr>
        <dsp:cNvPr id="0" name=""/>
        <dsp:cNvSpPr/>
      </dsp:nvSpPr>
      <dsp:spPr>
        <a:xfrm>
          <a:off x="0" y="0"/>
          <a:ext cx="1709271" cy="174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Positive RCT findings: clients improve compared to comparison group</a:t>
          </a:r>
          <a:endParaRPr lang="en-US" sz="1800" kern="1200" dirty="0"/>
        </a:p>
      </dsp:txBody>
      <dsp:txXfrm>
        <a:off x="50063" y="50063"/>
        <a:ext cx="1609145" cy="1646536"/>
      </dsp:txXfrm>
    </dsp:sp>
    <dsp:sp modelId="{722F0E42-BEE2-420E-BACD-4AFA786DD25D}">
      <dsp:nvSpPr>
        <dsp:cNvPr id="0" name=""/>
        <dsp:cNvSpPr/>
      </dsp:nvSpPr>
      <dsp:spPr>
        <a:xfrm>
          <a:off x="1881176" y="661381"/>
          <a:ext cx="364437" cy="423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81176" y="746161"/>
        <a:ext cx="255106" cy="254339"/>
      </dsp:txXfrm>
    </dsp:sp>
    <dsp:sp modelId="{30BC28CB-D46F-4DDD-9CC8-330B0DA99E61}">
      <dsp:nvSpPr>
        <dsp:cNvPr id="0" name=""/>
        <dsp:cNvSpPr/>
      </dsp:nvSpPr>
      <dsp:spPr>
        <a:xfrm>
          <a:off x="2396889" y="0"/>
          <a:ext cx="1709271" cy="174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Consult document review, performance measures data</a:t>
          </a:r>
          <a:endParaRPr lang="en-US" sz="1800" kern="1200" dirty="0"/>
        </a:p>
      </dsp:txBody>
      <dsp:txXfrm>
        <a:off x="2446952" y="50063"/>
        <a:ext cx="1609145" cy="1646536"/>
      </dsp:txXfrm>
    </dsp:sp>
    <dsp:sp modelId="{C0138B2D-1D1C-4EE2-AC58-63E00D01A95F}">
      <dsp:nvSpPr>
        <dsp:cNvPr id="0" name=""/>
        <dsp:cNvSpPr/>
      </dsp:nvSpPr>
      <dsp:spPr>
        <a:xfrm>
          <a:off x="4277088" y="661381"/>
          <a:ext cx="362365" cy="423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77088" y="746161"/>
        <a:ext cx="253656" cy="254339"/>
      </dsp:txXfrm>
    </dsp:sp>
    <dsp:sp modelId="{0AB3A780-2EF5-4268-B64C-0E00E5479A1D}">
      <dsp:nvSpPr>
        <dsp:cNvPr id="0" name=""/>
        <dsp:cNvSpPr/>
      </dsp:nvSpPr>
      <dsp:spPr>
        <a:xfrm>
          <a:off x="4789870" y="0"/>
          <a:ext cx="1709271" cy="174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Compare results to logic model, theory of change to determine improvements</a:t>
          </a:r>
          <a:endParaRPr lang="en-US" sz="1800" kern="1200" dirty="0"/>
        </a:p>
      </dsp:txBody>
      <dsp:txXfrm>
        <a:off x="4839933" y="50063"/>
        <a:ext cx="1609145" cy="1646536"/>
      </dsp:txXfrm>
    </dsp:sp>
    <dsp:sp modelId="{93E51775-AF73-4E0B-A43E-936B764AD990}">
      <dsp:nvSpPr>
        <dsp:cNvPr id="0" name=""/>
        <dsp:cNvSpPr/>
      </dsp:nvSpPr>
      <dsp:spPr>
        <a:xfrm>
          <a:off x="6670069" y="661381"/>
          <a:ext cx="362365" cy="423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670069" y="746161"/>
        <a:ext cx="253656" cy="254339"/>
      </dsp:txXfrm>
    </dsp:sp>
    <dsp:sp modelId="{B52B4576-51F6-4277-91AC-827C2726025C}">
      <dsp:nvSpPr>
        <dsp:cNvPr id="0" name=""/>
        <dsp:cNvSpPr/>
      </dsp:nvSpPr>
      <dsp:spPr>
        <a:xfrm>
          <a:off x="7182850" y="0"/>
          <a:ext cx="1709271" cy="174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 for and enact improvements</a:t>
          </a:r>
          <a:endParaRPr lang="en-US" sz="1800" kern="1200" dirty="0"/>
        </a:p>
      </dsp:txBody>
      <dsp:txXfrm>
        <a:off x="7232913" y="50063"/>
        <a:ext cx="1609145" cy="1646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BBDD-8BE9-4938-8A55-80D2CC685AC0}">
      <dsp:nvSpPr>
        <dsp:cNvPr id="0" name=""/>
        <dsp:cNvSpPr/>
      </dsp:nvSpPr>
      <dsp:spPr>
        <a:xfrm>
          <a:off x="2094173" y="2098462"/>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B65C4-13EF-4F7C-B5D4-DE60739D71C8}">
      <dsp:nvSpPr>
        <dsp:cNvPr id="0" name=""/>
        <dsp:cNvSpPr/>
      </dsp:nvSpPr>
      <dsp:spPr>
        <a:xfrm>
          <a:off x="2250"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 information needs and reporting requirements</a:t>
          </a:r>
          <a:endParaRPr lang="en-US" sz="1800" kern="1200" dirty="0"/>
        </a:p>
      </dsp:txBody>
      <dsp:txXfrm>
        <a:off x="277196" y="1734207"/>
        <a:ext cx="1327556" cy="1226111"/>
      </dsp:txXfrm>
    </dsp:sp>
    <dsp:sp modelId="{63C86CDD-3F99-4E1C-A7DC-371A07BBB688}">
      <dsp:nvSpPr>
        <dsp:cNvPr id="0" name=""/>
        <dsp:cNvSpPr/>
      </dsp:nvSpPr>
      <dsp:spPr>
        <a:xfrm>
          <a:off x="4483030" y="2113074"/>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EC13C-DD7C-4583-8E68-EF1E652B11E7}">
      <dsp:nvSpPr>
        <dsp:cNvPr id="0" name=""/>
        <dsp:cNvSpPr/>
      </dsp:nvSpPr>
      <dsp:spPr>
        <a:xfrm>
          <a:off x="2488197" y="1494127"/>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Develop reporting products</a:t>
          </a:r>
          <a:endParaRPr lang="en-US" sz="1800" kern="1200" dirty="0"/>
        </a:p>
      </dsp:txBody>
      <dsp:txXfrm>
        <a:off x="2763143" y="1748063"/>
        <a:ext cx="1327556" cy="1226111"/>
      </dsp:txXfrm>
    </dsp:sp>
    <dsp:sp modelId="{D78DA1C6-6173-47FC-9E41-EFD9288D0482}">
      <dsp:nvSpPr>
        <dsp:cNvPr id="0" name=""/>
        <dsp:cNvSpPr/>
      </dsp:nvSpPr>
      <dsp:spPr>
        <a:xfrm>
          <a:off x="6808827" y="2085367"/>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DBFE5-3BC9-421B-983D-4798E8ADDD6C}">
      <dsp:nvSpPr>
        <dsp:cNvPr id="0" name=""/>
        <dsp:cNvSpPr/>
      </dsp:nvSpPr>
      <dsp:spPr>
        <a:xfrm>
          <a:off x="4860910" y="145409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Disseminate your products</a:t>
          </a:r>
          <a:endParaRPr lang="en-US" sz="1800" kern="1200" dirty="0"/>
        </a:p>
      </dsp:txBody>
      <dsp:txXfrm>
        <a:off x="5135856" y="1708027"/>
        <a:ext cx="1327556" cy="1226111"/>
      </dsp:txXfrm>
    </dsp:sp>
    <dsp:sp modelId="{4DAB97D8-D39E-42E0-81B6-7E9E95F93116}">
      <dsp:nvSpPr>
        <dsp:cNvPr id="0" name=""/>
        <dsp:cNvSpPr/>
      </dsp:nvSpPr>
      <dsp:spPr>
        <a:xfrm>
          <a:off x="8711726" y="711909"/>
          <a:ext cx="295494" cy="528152"/>
        </a:xfrm>
        <a:prstGeom prst="rightArrow">
          <a:avLst>
            <a:gd name="adj1" fmla="val 70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EB42EA13-10EF-4A35-B4C3-73EFFC1BCBB4}">
      <dsp:nvSpPr>
        <dsp:cNvPr id="0" name=""/>
        <dsp:cNvSpPr/>
      </dsp:nvSpPr>
      <dsp:spPr>
        <a:xfrm>
          <a:off x="7266551"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Ensure and support use of findings by stakeholders</a:t>
          </a:r>
          <a:endParaRPr lang="en-US" sz="1800" kern="1200" dirty="0"/>
        </a:p>
      </dsp:txBody>
      <dsp:txXfrm>
        <a:off x="7541497" y="1734207"/>
        <a:ext cx="1327556" cy="1226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BBDD-8BE9-4938-8A55-80D2CC685AC0}">
      <dsp:nvSpPr>
        <dsp:cNvPr id="0" name=""/>
        <dsp:cNvSpPr/>
      </dsp:nvSpPr>
      <dsp:spPr>
        <a:xfrm>
          <a:off x="2094173" y="2098462"/>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B65C4-13EF-4F7C-B5D4-DE60739D71C8}">
      <dsp:nvSpPr>
        <dsp:cNvPr id="0" name=""/>
        <dsp:cNvSpPr/>
      </dsp:nvSpPr>
      <dsp:spPr>
        <a:xfrm>
          <a:off x="2250" y="1480271"/>
          <a:ext cx="1877448" cy="173398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 information needs and reporting requirements</a:t>
          </a:r>
          <a:endParaRPr lang="en-US" sz="1800" kern="1200" dirty="0"/>
        </a:p>
      </dsp:txBody>
      <dsp:txXfrm>
        <a:off x="277196" y="1734207"/>
        <a:ext cx="1327556" cy="1226111"/>
      </dsp:txXfrm>
    </dsp:sp>
    <dsp:sp modelId="{63C86CDD-3F99-4E1C-A7DC-371A07BBB688}">
      <dsp:nvSpPr>
        <dsp:cNvPr id="0" name=""/>
        <dsp:cNvSpPr/>
      </dsp:nvSpPr>
      <dsp:spPr>
        <a:xfrm>
          <a:off x="4483030" y="2113074"/>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EC13C-DD7C-4583-8E68-EF1E652B11E7}">
      <dsp:nvSpPr>
        <dsp:cNvPr id="0" name=""/>
        <dsp:cNvSpPr/>
      </dsp:nvSpPr>
      <dsp:spPr>
        <a:xfrm>
          <a:off x="2488197" y="1494127"/>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Develop reporting products</a:t>
          </a:r>
          <a:endParaRPr lang="en-US" sz="1800" kern="1200" dirty="0"/>
        </a:p>
      </dsp:txBody>
      <dsp:txXfrm>
        <a:off x="2763143" y="1748063"/>
        <a:ext cx="1327556" cy="1226111"/>
      </dsp:txXfrm>
    </dsp:sp>
    <dsp:sp modelId="{D78DA1C6-6173-47FC-9E41-EFD9288D0482}">
      <dsp:nvSpPr>
        <dsp:cNvPr id="0" name=""/>
        <dsp:cNvSpPr/>
      </dsp:nvSpPr>
      <dsp:spPr>
        <a:xfrm>
          <a:off x="6808827" y="2085367"/>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DBFE5-3BC9-421B-983D-4798E8ADDD6C}">
      <dsp:nvSpPr>
        <dsp:cNvPr id="0" name=""/>
        <dsp:cNvSpPr/>
      </dsp:nvSpPr>
      <dsp:spPr>
        <a:xfrm>
          <a:off x="4860910" y="145409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Disseminate your products</a:t>
          </a:r>
          <a:endParaRPr lang="en-US" sz="1800" kern="1200" dirty="0"/>
        </a:p>
      </dsp:txBody>
      <dsp:txXfrm>
        <a:off x="5135856" y="1708027"/>
        <a:ext cx="1327556" cy="1226111"/>
      </dsp:txXfrm>
    </dsp:sp>
    <dsp:sp modelId="{4DAB97D8-D39E-42E0-81B6-7E9E95F93116}">
      <dsp:nvSpPr>
        <dsp:cNvPr id="0" name=""/>
        <dsp:cNvSpPr/>
      </dsp:nvSpPr>
      <dsp:spPr>
        <a:xfrm>
          <a:off x="8711726" y="711909"/>
          <a:ext cx="295494" cy="528152"/>
        </a:xfrm>
        <a:prstGeom prst="rightArrow">
          <a:avLst>
            <a:gd name="adj1" fmla="val 70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EB42EA13-10EF-4A35-B4C3-73EFFC1BCBB4}">
      <dsp:nvSpPr>
        <dsp:cNvPr id="0" name=""/>
        <dsp:cNvSpPr/>
      </dsp:nvSpPr>
      <dsp:spPr>
        <a:xfrm>
          <a:off x="7266551"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Ensure and support use of findings by stakeholders</a:t>
          </a:r>
          <a:endParaRPr lang="en-US" sz="1800" kern="1200" dirty="0"/>
        </a:p>
      </dsp:txBody>
      <dsp:txXfrm>
        <a:off x="7541497" y="1734207"/>
        <a:ext cx="1327556" cy="122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BBDD-8BE9-4938-8A55-80D2CC685AC0}">
      <dsp:nvSpPr>
        <dsp:cNvPr id="0" name=""/>
        <dsp:cNvSpPr/>
      </dsp:nvSpPr>
      <dsp:spPr>
        <a:xfrm>
          <a:off x="2094173" y="2098462"/>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B65C4-13EF-4F7C-B5D4-DE60739D71C8}">
      <dsp:nvSpPr>
        <dsp:cNvPr id="0" name=""/>
        <dsp:cNvSpPr/>
      </dsp:nvSpPr>
      <dsp:spPr>
        <a:xfrm>
          <a:off x="2250"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 information needs and reporting requirements</a:t>
          </a:r>
          <a:endParaRPr lang="en-US" sz="1800" kern="1200" dirty="0"/>
        </a:p>
      </dsp:txBody>
      <dsp:txXfrm>
        <a:off x="277196" y="1734207"/>
        <a:ext cx="1327556" cy="1226111"/>
      </dsp:txXfrm>
    </dsp:sp>
    <dsp:sp modelId="{63C86CDD-3F99-4E1C-A7DC-371A07BBB688}">
      <dsp:nvSpPr>
        <dsp:cNvPr id="0" name=""/>
        <dsp:cNvSpPr/>
      </dsp:nvSpPr>
      <dsp:spPr>
        <a:xfrm>
          <a:off x="4483030" y="2113074"/>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EC13C-DD7C-4583-8E68-EF1E652B11E7}">
      <dsp:nvSpPr>
        <dsp:cNvPr id="0" name=""/>
        <dsp:cNvSpPr/>
      </dsp:nvSpPr>
      <dsp:spPr>
        <a:xfrm>
          <a:off x="2488197" y="1494127"/>
          <a:ext cx="1877448" cy="173398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Develop reporting products</a:t>
          </a:r>
          <a:endParaRPr lang="en-US" sz="1800" kern="1200" dirty="0"/>
        </a:p>
      </dsp:txBody>
      <dsp:txXfrm>
        <a:off x="2763143" y="1748063"/>
        <a:ext cx="1327556" cy="1226111"/>
      </dsp:txXfrm>
    </dsp:sp>
    <dsp:sp modelId="{D78DA1C6-6173-47FC-9E41-EFD9288D0482}">
      <dsp:nvSpPr>
        <dsp:cNvPr id="0" name=""/>
        <dsp:cNvSpPr/>
      </dsp:nvSpPr>
      <dsp:spPr>
        <a:xfrm>
          <a:off x="6808827" y="2085367"/>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DBFE5-3BC9-421B-983D-4798E8ADDD6C}">
      <dsp:nvSpPr>
        <dsp:cNvPr id="0" name=""/>
        <dsp:cNvSpPr/>
      </dsp:nvSpPr>
      <dsp:spPr>
        <a:xfrm>
          <a:off x="4860910" y="145409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Disseminate your products</a:t>
          </a:r>
          <a:endParaRPr lang="en-US" sz="1800" kern="1200" dirty="0"/>
        </a:p>
      </dsp:txBody>
      <dsp:txXfrm>
        <a:off x="5135856" y="1708027"/>
        <a:ext cx="1327556" cy="1226111"/>
      </dsp:txXfrm>
    </dsp:sp>
    <dsp:sp modelId="{4DAB97D8-D39E-42E0-81B6-7E9E95F93116}">
      <dsp:nvSpPr>
        <dsp:cNvPr id="0" name=""/>
        <dsp:cNvSpPr/>
      </dsp:nvSpPr>
      <dsp:spPr>
        <a:xfrm>
          <a:off x="8711726" y="711909"/>
          <a:ext cx="295494" cy="528152"/>
        </a:xfrm>
        <a:prstGeom prst="rightArrow">
          <a:avLst>
            <a:gd name="adj1" fmla="val 70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EB42EA13-10EF-4A35-B4C3-73EFFC1BCBB4}">
      <dsp:nvSpPr>
        <dsp:cNvPr id="0" name=""/>
        <dsp:cNvSpPr/>
      </dsp:nvSpPr>
      <dsp:spPr>
        <a:xfrm>
          <a:off x="7266551"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Ensure and support use of findings by stakeholders</a:t>
          </a:r>
          <a:endParaRPr lang="en-US" sz="1800" kern="1200" dirty="0"/>
        </a:p>
      </dsp:txBody>
      <dsp:txXfrm>
        <a:off x="7541497" y="1734207"/>
        <a:ext cx="1327556" cy="1226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BBDD-8BE9-4938-8A55-80D2CC685AC0}">
      <dsp:nvSpPr>
        <dsp:cNvPr id="0" name=""/>
        <dsp:cNvSpPr/>
      </dsp:nvSpPr>
      <dsp:spPr>
        <a:xfrm>
          <a:off x="2094173" y="2098462"/>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B65C4-13EF-4F7C-B5D4-DE60739D71C8}">
      <dsp:nvSpPr>
        <dsp:cNvPr id="0" name=""/>
        <dsp:cNvSpPr/>
      </dsp:nvSpPr>
      <dsp:spPr>
        <a:xfrm>
          <a:off x="2250"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 information needs and reporting requirements</a:t>
          </a:r>
          <a:endParaRPr lang="en-US" sz="1800" kern="1200" dirty="0"/>
        </a:p>
      </dsp:txBody>
      <dsp:txXfrm>
        <a:off x="277196" y="1734207"/>
        <a:ext cx="1327556" cy="1226111"/>
      </dsp:txXfrm>
    </dsp:sp>
    <dsp:sp modelId="{63C86CDD-3F99-4E1C-A7DC-371A07BBB688}">
      <dsp:nvSpPr>
        <dsp:cNvPr id="0" name=""/>
        <dsp:cNvSpPr/>
      </dsp:nvSpPr>
      <dsp:spPr>
        <a:xfrm>
          <a:off x="4483030" y="2113074"/>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EC13C-DD7C-4583-8E68-EF1E652B11E7}">
      <dsp:nvSpPr>
        <dsp:cNvPr id="0" name=""/>
        <dsp:cNvSpPr/>
      </dsp:nvSpPr>
      <dsp:spPr>
        <a:xfrm>
          <a:off x="2488197" y="1494127"/>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Develop reporting products</a:t>
          </a:r>
          <a:endParaRPr lang="en-US" sz="1800" kern="1200" dirty="0"/>
        </a:p>
      </dsp:txBody>
      <dsp:txXfrm>
        <a:off x="2763143" y="1748063"/>
        <a:ext cx="1327556" cy="1226111"/>
      </dsp:txXfrm>
    </dsp:sp>
    <dsp:sp modelId="{D78DA1C6-6173-47FC-9E41-EFD9288D0482}">
      <dsp:nvSpPr>
        <dsp:cNvPr id="0" name=""/>
        <dsp:cNvSpPr/>
      </dsp:nvSpPr>
      <dsp:spPr>
        <a:xfrm>
          <a:off x="6808827" y="2085367"/>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DBFE5-3BC9-421B-983D-4798E8ADDD6C}">
      <dsp:nvSpPr>
        <dsp:cNvPr id="0" name=""/>
        <dsp:cNvSpPr/>
      </dsp:nvSpPr>
      <dsp:spPr>
        <a:xfrm>
          <a:off x="4860910" y="1454091"/>
          <a:ext cx="1877448" cy="173398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Disseminate your products</a:t>
          </a:r>
          <a:endParaRPr lang="en-US" sz="1800" kern="1200" dirty="0"/>
        </a:p>
      </dsp:txBody>
      <dsp:txXfrm>
        <a:off x="5135856" y="1708027"/>
        <a:ext cx="1327556" cy="1226111"/>
      </dsp:txXfrm>
    </dsp:sp>
    <dsp:sp modelId="{4DAB97D8-D39E-42E0-81B6-7E9E95F93116}">
      <dsp:nvSpPr>
        <dsp:cNvPr id="0" name=""/>
        <dsp:cNvSpPr/>
      </dsp:nvSpPr>
      <dsp:spPr>
        <a:xfrm>
          <a:off x="8711726" y="711909"/>
          <a:ext cx="295494" cy="528152"/>
        </a:xfrm>
        <a:prstGeom prst="rightArrow">
          <a:avLst>
            <a:gd name="adj1" fmla="val 70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EB42EA13-10EF-4A35-B4C3-73EFFC1BCBB4}">
      <dsp:nvSpPr>
        <dsp:cNvPr id="0" name=""/>
        <dsp:cNvSpPr/>
      </dsp:nvSpPr>
      <dsp:spPr>
        <a:xfrm>
          <a:off x="7266551"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Ensure and support use of findings by stakeholders</a:t>
          </a:r>
          <a:endParaRPr lang="en-US" sz="1800" kern="1200" dirty="0"/>
        </a:p>
      </dsp:txBody>
      <dsp:txXfrm>
        <a:off x="7541497" y="1734207"/>
        <a:ext cx="1327556" cy="12261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BBDD-8BE9-4938-8A55-80D2CC685AC0}">
      <dsp:nvSpPr>
        <dsp:cNvPr id="0" name=""/>
        <dsp:cNvSpPr/>
      </dsp:nvSpPr>
      <dsp:spPr>
        <a:xfrm>
          <a:off x="2094173" y="2098462"/>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B65C4-13EF-4F7C-B5D4-DE60739D71C8}">
      <dsp:nvSpPr>
        <dsp:cNvPr id="0" name=""/>
        <dsp:cNvSpPr/>
      </dsp:nvSpPr>
      <dsp:spPr>
        <a:xfrm>
          <a:off x="2250" y="148027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 information needs and reporting requirements</a:t>
          </a:r>
          <a:endParaRPr lang="en-US" sz="1800" kern="1200" dirty="0"/>
        </a:p>
      </dsp:txBody>
      <dsp:txXfrm>
        <a:off x="277196" y="1734207"/>
        <a:ext cx="1327556" cy="1226111"/>
      </dsp:txXfrm>
    </dsp:sp>
    <dsp:sp modelId="{63C86CDD-3F99-4E1C-A7DC-371A07BBB688}">
      <dsp:nvSpPr>
        <dsp:cNvPr id="0" name=""/>
        <dsp:cNvSpPr/>
      </dsp:nvSpPr>
      <dsp:spPr>
        <a:xfrm>
          <a:off x="4483030" y="2113074"/>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EC13C-DD7C-4583-8E68-EF1E652B11E7}">
      <dsp:nvSpPr>
        <dsp:cNvPr id="0" name=""/>
        <dsp:cNvSpPr/>
      </dsp:nvSpPr>
      <dsp:spPr>
        <a:xfrm>
          <a:off x="2488197" y="1494127"/>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Develop reporting products</a:t>
          </a:r>
          <a:endParaRPr lang="en-US" sz="1800" kern="1200" dirty="0"/>
        </a:p>
      </dsp:txBody>
      <dsp:txXfrm>
        <a:off x="2763143" y="1748063"/>
        <a:ext cx="1327556" cy="1226111"/>
      </dsp:txXfrm>
    </dsp:sp>
    <dsp:sp modelId="{D78DA1C6-6173-47FC-9E41-EFD9288D0482}">
      <dsp:nvSpPr>
        <dsp:cNvPr id="0" name=""/>
        <dsp:cNvSpPr/>
      </dsp:nvSpPr>
      <dsp:spPr>
        <a:xfrm>
          <a:off x="6808827" y="2085367"/>
          <a:ext cx="295494" cy="52815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DBFE5-3BC9-421B-983D-4798E8ADDD6C}">
      <dsp:nvSpPr>
        <dsp:cNvPr id="0" name=""/>
        <dsp:cNvSpPr/>
      </dsp:nvSpPr>
      <dsp:spPr>
        <a:xfrm>
          <a:off x="4860910" y="1454091"/>
          <a:ext cx="1877448" cy="1733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Disseminate your products</a:t>
          </a:r>
          <a:endParaRPr lang="en-US" sz="1800" kern="1200" dirty="0"/>
        </a:p>
      </dsp:txBody>
      <dsp:txXfrm>
        <a:off x="5135856" y="1708027"/>
        <a:ext cx="1327556" cy="1226111"/>
      </dsp:txXfrm>
    </dsp:sp>
    <dsp:sp modelId="{4DAB97D8-D39E-42E0-81B6-7E9E95F93116}">
      <dsp:nvSpPr>
        <dsp:cNvPr id="0" name=""/>
        <dsp:cNvSpPr/>
      </dsp:nvSpPr>
      <dsp:spPr>
        <a:xfrm>
          <a:off x="8711726" y="711909"/>
          <a:ext cx="295494" cy="528152"/>
        </a:xfrm>
        <a:prstGeom prst="rightArrow">
          <a:avLst>
            <a:gd name="adj1" fmla="val 70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EB42EA13-10EF-4A35-B4C3-73EFFC1BCBB4}">
      <dsp:nvSpPr>
        <dsp:cNvPr id="0" name=""/>
        <dsp:cNvSpPr/>
      </dsp:nvSpPr>
      <dsp:spPr>
        <a:xfrm>
          <a:off x="7266551" y="1480271"/>
          <a:ext cx="1877448" cy="173398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Ensure and support use of findings by stakeholders</a:t>
          </a:r>
          <a:endParaRPr lang="en-US" sz="1800" kern="1200" dirty="0"/>
        </a:p>
      </dsp:txBody>
      <dsp:txXfrm>
        <a:off x="7541497" y="1734207"/>
        <a:ext cx="1327556" cy="12261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160B-7D28-4182-932D-69A6689D3D4F}">
      <dsp:nvSpPr>
        <dsp:cNvPr id="0" name=""/>
        <dsp:cNvSpPr/>
      </dsp:nvSpPr>
      <dsp:spPr>
        <a:xfrm>
          <a:off x="3616" y="1023969"/>
          <a:ext cx="1581224" cy="201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Positive RCT findings: clients improve compared to comparison group</a:t>
          </a:r>
          <a:endParaRPr lang="en-US" sz="1800" kern="1200" dirty="0"/>
        </a:p>
      </dsp:txBody>
      <dsp:txXfrm>
        <a:off x="49928" y="1070281"/>
        <a:ext cx="1488600" cy="1923437"/>
      </dsp:txXfrm>
    </dsp:sp>
    <dsp:sp modelId="{722F0E42-BEE2-420E-BACD-4AFA786DD25D}">
      <dsp:nvSpPr>
        <dsp:cNvPr id="0" name=""/>
        <dsp:cNvSpPr/>
      </dsp:nvSpPr>
      <dsp:spPr>
        <a:xfrm>
          <a:off x="1742963" y="1835928"/>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42963" y="1914357"/>
        <a:ext cx="234653" cy="235285"/>
      </dsp:txXfrm>
    </dsp:sp>
    <dsp:sp modelId="{30BC28CB-D46F-4DDD-9CC8-330B0DA99E61}">
      <dsp:nvSpPr>
        <dsp:cNvPr id="0" name=""/>
        <dsp:cNvSpPr/>
      </dsp:nvSpPr>
      <dsp:spPr>
        <a:xfrm>
          <a:off x="2217330" y="1023969"/>
          <a:ext cx="1581224" cy="201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Consult document review, performance measures data</a:t>
          </a:r>
          <a:endParaRPr lang="en-US" sz="1800" kern="1200" dirty="0"/>
        </a:p>
      </dsp:txBody>
      <dsp:txXfrm>
        <a:off x="2263642" y="1070281"/>
        <a:ext cx="1488600" cy="1923437"/>
      </dsp:txXfrm>
    </dsp:sp>
    <dsp:sp modelId="{C0138B2D-1D1C-4EE2-AC58-63E00D01A95F}">
      <dsp:nvSpPr>
        <dsp:cNvPr id="0" name=""/>
        <dsp:cNvSpPr/>
      </dsp:nvSpPr>
      <dsp:spPr>
        <a:xfrm>
          <a:off x="3956677" y="1835928"/>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56677" y="1914357"/>
        <a:ext cx="234653" cy="235285"/>
      </dsp:txXfrm>
    </dsp:sp>
    <dsp:sp modelId="{0AB3A780-2EF5-4268-B64C-0E00E5479A1D}">
      <dsp:nvSpPr>
        <dsp:cNvPr id="0" name=""/>
        <dsp:cNvSpPr/>
      </dsp:nvSpPr>
      <dsp:spPr>
        <a:xfrm>
          <a:off x="4431044" y="1023969"/>
          <a:ext cx="1581224" cy="201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Compare results to logic model, theory of change to determine improvements</a:t>
          </a:r>
          <a:endParaRPr lang="en-US" sz="1800" kern="1200" dirty="0"/>
        </a:p>
      </dsp:txBody>
      <dsp:txXfrm>
        <a:off x="4477356" y="1070281"/>
        <a:ext cx="1488600" cy="1923437"/>
      </dsp:txXfrm>
    </dsp:sp>
    <dsp:sp modelId="{93E51775-AF73-4E0B-A43E-936B764AD990}">
      <dsp:nvSpPr>
        <dsp:cNvPr id="0" name=""/>
        <dsp:cNvSpPr/>
      </dsp:nvSpPr>
      <dsp:spPr>
        <a:xfrm>
          <a:off x="6170391" y="1835928"/>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70391" y="1914357"/>
        <a:ext cx="234653" cy="235285"/>
      </dsp:txXfrm>
    </dsp:sp>
    <dsp:sp modelId="{B52B4576-51F6-4277-91AC-827C2726025C}">
      <dsp:nvSpPr>
        <dsp:cNvPr id="0" name=""/>
        <dsp:cNvSpPr/>
      </dsp:nvSpPr>
      <dsp:spPr>
        <a:xfrm>
          <a:off x="6644759" y="1023969"/>
          <a:ext cx="1581224" cy="201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 for and enact improvements</a:t>
          </a:r>
          <a:endParaRPr lang="en-US" sz="1800" kern="1200" dirty="0"/>
        </a:p>
      </dsp:txBody>
      <dsp:txXfrm>
        <a:off x="6691071" y="1070281"/>
        <a:ext cx="1488600" cy="1923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160B-7D28-4182-932D-69A6689D3D4F}">
      <dsp:nvSpPr>
        <dsp:cNvPr id="0" name=""/>
        <dsp:cNvSpPr/>
      </dsp:nvSpPr>
      <dsp:spPr>
        <a:xfrm>
          <a:off x="42646" y="0"/>
          <a:ext cx="1750455" cy="178874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Positive RCT findings: clients improve compared to comparison group</a:t>
          </a:r>
          <a:endParaRPr lang="en-US" sz="1800" kern="1200" dirty="0"/>
        </a:p>
      </dsp:txBody>
      <dsp:txXfrm>
        <a:off x="93915" y="51269"/>
        <a:ext cx="1647917" cy="1686208"/>
      </dsp:txXfrm>
    </dsp:sp>
    <dsp:sp modelId="{722F0E42-BEE2-420E-BACD-4AFA786DD25D}">
      <dsp:nvSpPr>
        <dsp:cNvPr id="0" name=""/>
        <dsp:cNvSpPr/>
      </dsp:nvSpPr>
      <dsp:spPr>
        <a:xfrm>
          <a:off x="1968147" y="677316"/>
          <a:ext cx="371096" cy="4341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68147" y="764138"/>
        <a:ext cx="259767" cy="260468"/>
      </dsp:txXfrm>
    </dsp:sp>
    <dsp:sp modelId="{30BC28CB-D46F-4DDD-9CC8-330B0DA99E61}">
      <dsp:nvSpPr>
        <dsp:cNvPr id="0" name=""/>
        <dsp:cNvSpPr/>
      </dsp:nvSpPr>
      <dsp:spPr>
        <a:xfrm>
          <a:off x="2493284" y="0"/>
          <a:ext cx="1750455" cy="1788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Consult document review, performance measures data</a:t>
          </a:r>
          <a:endParaRPr lang="en-US" sz="1800" kern="1200" dirty="0"/>
        </a:p>
      </dsp:txBody>
      <dsp:txXfrm>
        <a:off x="2544553" y="51269"/>
        <a:ext cx="1647917" cy="1686208"/>
      </dsp:txXfrm>
    </dsp:sp>
    <dsp:sp modelId="{C0138B2D-1D1C-4EE2-AC58-63E00D01A95F}">
      <dsp:nvSpPr>
        <dsp:cNvPr id="0" name=""/>
        <dsp:cNvSpPr/>
      </dsp:nvSpPr>
      <dsp:spPr>
        <a:xfrm>
          <a:off x="4418785" y="677316"/>
          <a:ext cx="371096" cy="4341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18785" y="764138"/>
        <a:ext cx="259767" cy="260468"/>
      </dsp:txXfrm>
    </dsp:sp>
    <dsp:sp modelId="{0AB3A780-2EF5-4268-B64C-0E00E5479A1D}">
      <dsp:nvSpPr>
        <dsp:cNvPr id="0" name=""/>
        <dsp:cNvSpPr/>
      </dsp:nvSpPr>
      <dsp:spPr>
        <a:xfrm>
          <a:off x="4943922" y="0"/>
          <a:ext cx="1750455" cy="1788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Compare results to logic model, theory of change to determine improvements</a:t>
          </a:r>
          <a:endParaRPr lang="en-US" sz="1800" kern="1200" dirty="0"/>
        </a:p>
      </dsp:txBody>
      <dsp:txXfrm>
        <a:off x="4995191" y="51269"/>
        <a:ext cx="1647917" cy="1686208"/>
      </dsp:txXfrm>
    </dsp:sp>
    <dsp:sp modelId="{93E51775-AF73-4E0B-A43E-936B764AD990}">
      <dsp:nvSpPr>
        <dsp:cNvPr id="0" name=""/>
        <dsp:cNvSpPr/>
      </dsp:nvSpPr>
      <dsp:spPr>
        <a:xfrm>
          <a:off x="6860763" y="677316"/>
          <a:ext cx="352737" cy="4341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860763" y="764138"/>
        <a:ext cx="246916" cy="260468"/>
      </dsp:txXfrm>
    </dsp:sp>
    <dsp:sp modelId="{B52B4576-51F6-4277-91AC-827C2726025C}">
      <dsp:nvSpPr>
        <dsp:cNvPr id="0" name=""/>
        <dsp:cNvSpPr/>
      </dsp:nvSpPr>
      <dsp:spPr>
        <a:xfrm>
          <a:off x="7359920" y="0"/>
          <a:ext cx="1750455" cy="1788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 for and enact improvements</a:t>
          </a:r>
          <a:endParaRPr lang="en-US" sz="1800" kern="1200" dirty="0"/>
        </a:p>
      </dsp:txBody>
      <dsp:txXfrm>
        <a:off x="7411189" y="51269"/>
        <a:ext cx="1647917" cy="16862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0160B-7D28-4182-932D-69A6689D3D4F}">
      <dsp:nvSpPr>
        <dsp:cNvPr id="0" name=""/>
        <dsp:cNvSpPr/>
      </dsp:nvSpPr>
      <dsp:spPr>
        <a:xfrm>
          <a:off x="42350" y="0"/>
          <a:ext cx="1738282" cy="1776306"/>
        </a:xfrm>
        <a:prstGeom prst="roundRect">
          <a:avLst>
            <a:gd name="adj" fmla="val 10000"/>
          </a:avLst>
        </a:prstGeom>
        <a:solidFill>
          <a:srgbClr val="ED26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Positive RCT findings: clients improve compared to comparison group</a:t>
          </a:r>
          <a:endParaRPr lang="en-US" sz="1800" kern="1200" dirty="0"/>
        </a:p>
      </dsp:txBody>
      <dsp:txXfrm>
        <a:off x="93263" y="50913"/>
        <a:ext cx="1636456" cy="1674480"/>
      </dsp:txXfrm>
    </dsp:sp>
    <dsp:sp modelId="{722F0E42-BEE2-420E-BACD-4AFA786DD25D}">
      <dsp:nvSpPr>
        <dsp:cNvPr id="0" name=""/>
        <dsp:cNvSpPr/>
      </dsp:nvSpPr>
      <dsp:spPr>
        <a:xfrm>
          <a:off x="1954460" y="672606"/>
          <a:ext cx="368515" cy="431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54460" y="758825"/>
        <a:ext cx="257961" cy="258655"/>
      </dsp:txXfrm>
    </dsp:sp>
    <dsp:sp modelId="{30BC28CB-D46F-4DDD-9CC8-330B0DA99E61}">
      <dsp:nvSpPr>
        <dsp:cNvPr id="0" name=""/>
        <dsp:cNvSpPr/>
      </dsp:nvSpPr>
      <dsp:spPr>
        <a:xfrm>
          <a:off x="2475944" y="0"/>
          <a:ext cx="1738282" cy="177630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Consult document review, performance measures data</a:t>
          </a:r>
          <a:endParaRPr lang="en-US" sz="1800" kern="1200" dirty="0"/>
        </a:p>
      </dsp:txBody>
      <dsp:txXfrm>
        <a:off x="2526857" y="50913"/>
        <a:ext cx="1636456" cy="1674480"/>
      </dsp:txXfrm>
    </dsp:sp>
    <dsp:sp modelId="{C0138B2D-1D1C-4EE2-AC58-63E00D01A95F}">
      <dsp:nvSpPr>
        <dsp:cNvPr id="0" name=""/>
        <dsp:cNvSpPr/>
      </dsp:nvSpPr>
      <dsp:spPr>
        <a:xfrm>
          <a:off x="4388055" y="672606"/>
          <a:ext cx="368515" cy="431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88055" y="758825"/>
        <a:ext cx="257961" cy="258655"/>
      </dsp:txXfrm>
    </dsp:sp>
    <dsp:sp modelId="{0AB3A780-2EF5-4268-B64C-0E00E5479A1D}">
      <dsp:nvSpPr>
        <dsp:cNvPr id="0" name=""/>
        <dsp:cNvSpPr/>
      </dsp:nvSpPr>
      <dsp:spPr>
        <a:xfrm>
          <a:off x="4909539" y="0"/>
          <a:ext cx="1738282" cy="1776306"/>
        </a:xfrm>
        <a:prstGeom prst="roundRect">
          <a:avLst>
            <a:gd name="adj" fmla="val 10000"/>
          </a:avLst>
        </a:prstGeom>
        <a:solidFill>
          <a:srgbClr val="ED26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Compare results to logic model, theory of change to determine improvements</a:t>
          </a:r>
          <a:endParaRPr lang="en-US" sz="1800" kern="1200" dirty="0"/>
        </a:p>
      </dsp:txBody>
      <dsp:txXfrm>
        <a:off x="4960452" y="50913"/>
        <a:ext cx="1636456" cy="1674480"/>
      </dsp:txXfrm>
    </dsp:sp>
    <dsp:sp modelId="{93E51775-AF73-4E0B-A43E-936B764AD990}">
      <dsp:nvSpPr>
        <dsp:cNvPr id="0" name=""/>
        <dsp:cNvSpPr/>
      </dsp:nvSpPr>
      <dsp:spPr>
        <a:xfrm>
          <a:off x="6813050" y="672606"/>
          <a:ext cx="350284" cy="431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813050" y="758825"/>
        <a:ext cx="245199" cy="258655"/>
      </dsp:txXfrm>
    </dsp:sp>
    <dsp:sp modelId="{B52B4576-51F6-4277-91AC-827C2726025C}">
      <dsp:nvSpPr>
        <dsp:cNvPr id="0" name=""/>
        <dsp:cNvSpPr/>
      </dsp:nvSpPr>
      <dsp:spPr>
        <a:xfrm>
          <a:off x="7308735" y="0"/>
          <a:ext cx="1738282" cy="1776306"/>
        </a:xfrm>
        <a:prstGeom prst="roundRect">
          <a:avLst>
            <a:gd name="adj" fmla="val 10000"/>
          </a:avLst>
        </a:prstGeom>
        <a:solidFill>
          <a:srgbClr val="ED26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 for and enact improvements</a:t>
          </a:r>
          <a:endParaRPr lang="en-US" sz="1800" kern="1200" dirty="0"/>
        </a:p>
      </dsp:txBody>
      <dsp:txXfrm>
        <a:off x="7359648" y="50913"/>
        <a:ext cx="1636456" cy="16744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43" y="0"/>
            <a:ext cx="3037840" cy="464820"/>
          </a:xfrm>
          <a:prstGeom prst="rect">
            <a:avLst/>
          </a:prstGeom>
        </p:spPr>
        <p:txBody>
          <a:bodyPr vert="horz" lIns="93171" tIns="46586" rIns="93171" bIns="46586" rtlCol="0"/>
          <a:lstStyle>
            <a:lvl1pPr algn="r">
              <a:defRPr sz="1200"/>
            </a:lvl1pPr>
          </a:lstStyle>
          <a:p>
            <a:fld id="{95051657-A195-C741-98D3-F193726ADD88}" type="datetime1">
              <a:rPr lang="en-US" smtClean="0"/>
              <a:t>6/22/2015</a:t>
            </a:fld>
            <a:endParaRPr lang="en-US"/>
          </a:p>
        </p:txBody>
      </p:sp>
      <p:sp>
        <p:nvSpPr>
          <p:cNvPr id="4" name="Footer Placeholder 3"/>
          <p:cNvSpPr>
            <a:spLocks noGrp="1"/>
          </p:cNvSpPr>
          <p:nvPr>
            <p:ph type="ftr" sz="quarter" idx="2"/>
          </p:nvPr>
        </p:nvSpPr>
        <p:spPr>
          <a:xfrm>
            <a:off x="4" y="8829967"/>
            <a:ext cx="3037840" cy="464820"/>
          </a:xfrm>
          <a:prstGeom prst="rect">
            <a:avLst/>
          </a:prstGeom>
        </p:spPr>
        <p:txBody>
          <a:bodyPr vert="horz" lIns="93171" tIns="46586" rIns="93171" bIns="46586"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43" y="8829967"/>
            <a:ext cx="3037840" cy="464820"/>
          </a:xfrm>
          <a:prstGeom prst="rect">
            <a:avLst/>
          </a:prstGeom>
        </p:spPr>
        <p:txBody>
          <a:bodyPr vert="horz" lIns="93171" tIns="46586" rIns="93171" bIns="46586"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43" y="0"/>
            <a:ext cx="3037840" cy="464820"/>
          </a:xfrm>
          <a:prstGeom prst="rect">
            <a:avLst/>
          </a:prstGeom>
        </p:spPr>
        <p:txBody>
          <a:bodyPr vert="horz" lIns="93171" tIns="46586" rIns="93171" bIns="46586" rtlCol="0"/>
          <a:lstStyle>
            <a:lvl1pPr algn="r">
              <a:defRPr sz="1200"/>
            </a:lvl1pPr>
          </a:lstStyle>
          <a:p>
            <a:fld id="{9DFB3D17-1147-6647-8C78-7959D1AD69A9}" type="datetime1">
              <a:rPr lang="en-US" smtClean="0"/>
              <a:t>6/22/2015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40" cy="464820"/>
          </a:xfrm>
          <a:prstGeom prst="rect">
            <a:avLst/>
          </a:prstGeom>
        </p:spPr>
        <p:txBody>
          <a:bodyPr vert="horz" lIns="93171" tIns="46586" rIns="93171" bIns="46586"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43" y="8829967"/>
            <a:ext cx="3037840" cy="464820"/>
          </a:xfrm>
          <a:prstGeom prst="rect">
            <a:avLst/>
          </a:prstGeom>
        </p:spPr>
        <p:txBody>
          <a:bodyPr vert="horz" lIns="93171" tIns="46586" rIns="93171" bIns="46586"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61">
              <a:defRPr/>
            </a:pPr>
            <a:r>
              <a:rPr lang="en-US" u="sng" dirty="0"/>
              <a:t>Facilitator notes</a:t>
            </a:r>
            <a:r>
              <a:rPr lang="en-US" dirty="0"/>
              <a:t>: This presentation describes how to report on and use results from a program evaluation, and is intended for grantees approaching the final stages of the program evaluation </a:t>
            </a:r>
            <a:r>
              <a:rPr lang="en-US" dirty="0" smtClean="0"/>
              <a:t>cycle.</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423579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 y="0"/>
            <a:ext cx="7010399" cy="9499152"/>
          </a:xfrm>
        </p:spPr>
        <p:txBody>
          <a:bodyPr>
            <a:normAutofit fontScale="85000" lnSpcReduction="20000"/>
          </a:bodyPr>
          <a:lstStyle/>
          <a:p>
            <a:pPr defTabSz="457175">
              <a:defRPr/>
            </a:pPr>
            <a:r>
              <a:rPr lang="en-US" u="sng" dirty="0"/>
              <a:t>Facilitator notes</a:t>
            </a:r>
            <a:r>
              <a:rPr lang="en-US" dirty="0"/>
              <a:t>: </a:t>
            </a:r>
          </a:p>
          <a:p>
            <a:pPr defTabSz="457175">
              <a:defRPr/>
            </a:pPr>
            <a:endParaRPr lang="en-US" dirty="0"/>
          </a:p>
          <a:p>
            <a:pPr defTabSz="460583">
              <a:defRPr/>
            </a:pPr>
            <a:r>
              <a:rPr lang="en-US" dirty="0" smtClean="0"/>
              <a:t>Let’s clarify</a:t>
            </a:r>
            <a:r>
              <a:rPr lang="en-US" baseline="0" dirty="0" smtClean="0"/>
              <a:t> all that with an example. Since the text on our example plan is so small here, if you’d like to see this in bigger text, you can go to tab “E1.1 Partial ex.” in the excel spreadsheet that was sent with your pre-work, and you can follow along from there. You can also follow along with the program description by turning to pg. 2 of your pre-work word document. </a:t>
            </a:r>
            <a:endParaRPr lang="en-US" dirty="0" smtClean="0"/>
          </a:p>
          <a:p>
            <a:endParaRPr lang="en-US" baseline="0" dirty="0" smtClean="0"/>
          </a:p>
          <a:p>
            <a:r>
              <a:rPr lang="en-US" baseline="0" dirty="0" smtClean="0"/>
              <a:t>In your pre-work, you read about a fictional AmeriCorps program that engages members in delivering a financial education curriculum to eligible clients. The program has 10 sites in the greater Cincinnati region that places members in credit unions and local financial institutions to provide financial counseling to low‐income individuals, retirees, and young people. Members also assist with financial seminars and informational fairs, and recruit experienced financial professionals to serve as volunteers in a credit counseling program. Its major funders are AmeriCorps and a small foundation, and it partners with local banks and a local social services agency. This program has the AmeriCorps evaluation requirements for grantees receiving over $500,000 in grant funds per year, which means they need to complete an externally conducted impact evaluation. The evaluation must cover at least 1 program year, and needs to have findings ready to report upon </a:t>
            </a:r>
            <a:r>
              <a:rPr lang="en-US" baseline="0" dirty="0" err="1" smtClean="0"/>
              <a:t>recompetition</a:t>
            </a:r>
            <a:r>
              <a:rPr lang="en-US" baseline="0" dirty="0" smtClean="0"/>
              <a:t>. The evaluation will only focus on the program’s financial counseling component, and will explore the following research questions: </a:t>
            </a:r>
            <a:r>
              <a:rPr lang="en-US" dirty="0"/>
              <a:t>First, Do low‐income clients exit the program with increased knowledge of personal finance concepts relevant to their needs? Do they know how to use those concepts to address their financial challenges? And second, are low‐income clients that participate in member‐led financial counseling through </a:t>
            </a:r>
            <a:r>
              <a:rPr lang="en-US" dirty="0" smtClean="0"/>
              <a:t>the program able </a:t>
            </a:r>
            <a:r>
              <a:rPr lang="en-US" dirty="0"/>
              <a:t>to better manage their personal finances than low‐income individuals who did not </a:t>
            </a:r>
            <a:r>
              <a:rPr lang="en-US" dirty="0" smtClean="0"/>
              <a:t>participate?</a:t>
            </a:r>
            <a:endParaRPr lang="en-US" baseline="0" dirty="0" smtClean="0"/>
          </a:p>
          <a:p>
            <a:endParaRPr lang="en-US" baseline="0" dirty="0" smtClean="0"/>
          </a:p>
          <a:p>
            <a:r>
              <a:rPr lang="en-US" baseline="0" dirty="0" smtClean="0"/>
              <a:t>Clearly this program has quite a few stakeholders that will be interested in the results of their impact evaluation. Let’s walk through an example dissemination plan for this evaluation, remembering the questions from the last slide: </a:t>
            </a:r>
            <a:r>
              <a:rPr lang="en-US" dirty="0" smtClean="0"/>
              <a:t>Who (stakeholders),</a:t>
            </a:r>
            <a:r>
              <a:rPr lang="en-US" baseline="0" dirty="0" smtClean="0"/>
              <a:t> </a:t>
            </a:r>
            <a:r>
              <a:rPr lang="en-US" dirty="0" smtClean="0"/>
              <a:t>Needs what (information),</a:t>
            </a:r>
            <a:r>
              <a:rPr lang="en-US" baseline="0" dirty="0" smtClean="0"/>
              <a:t> </a:t>
            </a:r>
            <a:r>
              <a:rPr lang="en-US" dirty="0" smtClean="0"/>
              <a:t>In what format (product/mode),</a:t>
            </a:r>
            <a:r>
              <a:rPr lang="en-US" baseline="0" dirty="0" smtClean="0"/>
              <a:t> </a:t>
            </a:r>
            <a:r>
              <a:rPr lang="en-US" dirty="0" smtClean="0"/>
              <a:t>By what time (timeframe),</a:t>
            </a:r>
            <a:r>
              <a:rPr lang="en-US" baseline="0" dirty="0" smtClean="0"/>
              <a:t> and </a:t>
            </a:r>
            <a:r>
              <a:rPr lang="en-US" dirty="0" smtClean="0"/>
              <a:t>In what order of importance (priority)? </a:t>
            </a:r>
          </a:p>
          <a:p>
            <a:endParaRPr lang="en-US" dirty="0" smtClean="0"/>
          </a:p>
          <a:p>
            <a:r>
              <a:rPr lang="en-US" dirty="0" smtClean="0"/>
              <a:t>We’ll</a:t>
            </a:r>
            <a:r>
              <a:rPr lang="en-US" baseline="0" dirty="0" smtClean="0"/>
              <a:t> fill in one row for our example, and</a:t>
            </a:r>
            <a:r>
              <a:rPr lang="en-US" dirty="0" smtClean="0"/>
              <a:t> take</a:t>
            </a:r>
            <a:r>
              <a:rPr lang="en-US" baseline="0" dirty="0" smtClean="0"/>
              <a:t> AmeriCorps as our stakeholder of interest to complete the example. Again, if you’d like to see this in bigger text, you can go to tab “E1.1 Partial ex.” in the excel spreadsheet that was sent with your pre-work. </a:t>
            </a:r>
            <a:endParaRPr lang="en-US" dirty="0" smtClean="0"/>
          </a:p>
          <a:p>
            <a:r>
              <a:rPr lang="en-US" dirty="0"/>
              <a:t> </a:t>
            </a:r>
          </a:p>
          <a:p>
            <a:r>
              <a:rPr lang="en-US" dirty="0" smtClean="0"/>
              <a:t>The first column identifies who needs the information generated</a:t>
            </a:r>
            <a:r>
              <a:rPr lang="en-US" baseline="0" dirty="0" smtClean="0"/>
              <a:t> by the evaluation</a:t>
            </a:r>
            <a:r>
              <a:rPr lang="en-US" dirty="0" smtClean="0"/>
              <a:t>, in</a:t>
            </a:r>
            <a:r>
              <a:rPr lang="en-US" baseline="0" dirty="0" smtClean="0"/>
              <a:t> other words,</a:t>
            </a:r>
            <a:r>
              <a:rPr lang="en-US" dirty="0" smtClean="0"/>
              <a:t> who are </a:t>
            </a:r>
            <a:r>
              <a:rPr lang="en-US" dirty="0"/>
              <a:t>the target </a:t>
            </a:r>
            <a:r>
              <a:rPr lang="en-US" dirty="0" smtClean="0"/>
              <a:t>audiences or stakeholders. </a:t>
            </a:r>
            <a:endParaRPr lang="en-US" dirty="0"/>
          </a:p>
          <a:p>
            <a:pPr marL="171440" indent="-171440">
              <a:buFont typeface="Arial" panose="020B0604020202020204" pitchFamily="34" charset="0"/>
              <a:buChar char="•"/>
            </a:pPr>
            <a:r>
              <a:rPr lang="en-US" dirty="0" smtClean="0"/>
              <a:t>For our example here,</a:t>
            </a:r>
            <a:r>
              <a:rPr lang="en-US" baseline="0" dirty="0" smtClean="0"/>
              <a:t> t</a:t>
            </a:r>
            <a:r>
              <a:rPr lang="en-US" dirty="0" smtClean="0"/>
              <a:t>he </a:t>
            </a:r>
            <a:r>
              <a:rPr lang="en-US" dirty="0"/>
              <a:t>target </a:t>
            </a:r>
            <a:r>
              <a:rPr lang="en-US" dirty="0" smtClean="0"/>
              <a:t>audience is </a:t>
            </a:r>
            <a:r>
              <a:rPr lang="en-US" dirty="0"/>
              <a:t>going to be </a:t>
            </a:r>
            <a:r>
              <a:rPr lang="en-US" dirty="0" smtClean="0"/>
              <a:t>AmeriCorps/CNCS. </a:t>
            </a:r>
            <a:r>
              <a:rPr lang="en-US" baseline="0" dirty="0" smtClean="0"/>
              <a:t>Remember that when complete, the program will want their dissemination plan to list each key stakeholder that needs information reported back</a:t>
            </a:r>
            <a:r>
              <a:rPr lang="en-US" dirty="0" smtClean="0"/>
              <a:t>.</a:t>
            </a:r>
            <a:endParaRPr lang="en-US" dirty="0"/>
          </a:p>
          <a:p>
            <a:endParaRPr lang="en-US" dirty="0"/>
          </a:p>
          <a:p>
            <a:r>
              <a:rPr lang="en-US" dirty="0" smtClean="0"/>
              <a:t>The next column identifies the specific</a:t>
            </a:r>
            <a:r>
              <a:rPr lang="en-US" baseline="0" dirty="0" smtClean="0"/>
              <a:t> information needs of the stakeholder, and records what they need to know. </a:t>
            </a:r>
          </a:p>
          <a:p>
            <a:pPr marL="172719" indent="-172719">
              <a:buFont typeface="Arial" panose="020B0604020202020204" pitchFamily="34" charset="0"/>
              <a:buChar char="•"/>
            </a:pPr>
            <a:r>
              <a:rPr lang="en-US" baseline="0" dirty="0" smtClean="0"/>
              <a:t>For AmeriCorps, r</a:t>
            </a:r>
            <a:r>
              <a:rPr lang="en-US" dirty="0" smtClean="0"/>
              <a:t>emember the </a:t>
            </a:r>
            <a:r>
              <a:rPr lang="en-US" dirty="0"/>
              <a:t>evaluation requirements </a:t>
            </a:r>
            <a:r>
              <a:rPr lang="en-US" dirty="0" smtClean="0"/>
              <a:t>we mentioned in</a:t>
            </a:r>
            <a:r>
              <a:rPr lang="en-US" baseline="0" dirty="0" smtClean="0"/>
              <a:t> the program description: </a:t>
            </a:r>
            <a:r>
              <a:rPr lang="en-US" dirty="0" smtClean="0"/>
              <a:t>as </a:t>
            </a:r>
            <a:r>
              <a:rPr lang="en-US" dirty="0"/>
              <a:t>a grantee receiving more than $500,000 per year in grant </a:t>
            </a:r>
            <a:r>
              <a:rPr lang="en-US" dirty="0" smtClean="0"/>
              <a:t>funds, the program must </a:t>
            </a:r>
            <a:r>
              <a:rPr lang="en-US" dirty="0"/>
              <a:t>conduct an independent impact evaluation using a valid comparison group. In this case, </a:t>
            </a:r>
            <a:r>
              <a:rPr lang="en-US" dirty="0" smtClean="0"/>
              <a:t>CNCS </a:t>
            </a:r>
            <a:r>
              <a:rPr lang="en-US" dirty="0"/>
              <a:t>wants to know about the effectiveness of the service intervention being implemented, so the information need here could be classified as “effectiveness of the intervention” or “evidence for intervention”.   </a:t>
            </a:r>
            <a:endParaRPr lang="en-US" dirty="0" smtClean="0"/>
          </a:p>
          <a:p>
            <a:endParaRPr lang="en-US" dirty="0" smtClean="0"/>
          </a:p>
          <a:p>
            <a:r>
              <a:rPr lang="en-US" dirty="0" smtClean="0"/>
              <a:t>The next column calls out whether this information is part of a requirement, which is important in helping</a:t>
            </a:r>
            <a:r>
              <a:rPr lang="en-US" baseline="0" dirty="0" smtClean="0"/>
              <a:t> prioritize the order in which the program produces their reporting products. </a:t>
            </a:r>
          </a:p>
          <a:p>
            <a:pPr marL="172719" indent="-172719">
              <a:buFont typeface="Arial" panose="020B0604020202020204" pitchFamily="34" charset="0"/>
              <a:buChar char="•"/>
            </a:pPr>
            <a:r>
              <a:rPr lang="en-US" baseline="0" dirty="0" smtClean="0"/>
              <a:t>We’ve noted here that the reporting for AmeriCorps is part of a requirement. </a:t>
            </a:r>
            <a:endParaRPr lang="en-US" dirty="0"/>
          </a:p>
          <a:p>
            <a:endParaRPr lang="en-US" dirty="0"/>
          </a:p>
          <a:p>
            <a:r>
              <a:rPr lang="en-US" dirty="0" smtClean="0"/>
              <a:t>The fourth column identifies</a:t>
            </a:r>
            <a:r>
              <a:rPr lang="en-US" baseline="0" dirty="0" smtClean="0"/>
              <a:t> the timeline for reporting back to the stakeholder, or the deadline by which the reporting product is due.</a:t>
            </a:r>
            <a:endParaRPr lang="en-US" dirty="0" smtClean="0"/>
          </a:p>
          <a:p>
            <a:pPr marL="171440" indent="-171440">
              <a:buFont typeface="Arial" panose="020B0604020202020204" pitchFamily="34" charset="0"/>
              <a:buChar char="•"/>
            </a:pPr>
            <a:r>
              <a:rPr lang="en-US" dirty="0" smtClean="0"/>
              <a:t>CNCS’ evaluation requirements for all grantees stipulate that the final evaluation report must be submitted at the end of the 3 year grant cycle at the time of </a:t>
            </a:r>
            <a:r>
              <a:rPr lang="en-US" dirty="0" err="1" smtClean="0"/>
              <a:t>recompetition</a:t>
            </a:r>
            <a:r>
              <a:rPr lang="en-US" dirty="0" smtClean="0"/>
              <a:t> for funds.</a:t>
            </a:r>
            <a:r>
              <a:rPr lang="en-US" baseline="0" dirty="0" smtClean="0"/>
              <a:t> It’s</a:t>
            </a:r>
            <a:r>
              <a:rPr lang="en-US" dirty="0" smtClean="0"/>
              <a:t> important for</a:t>
            </a:r>
            <a:r>
              <a:rPr lang="en-US" baseline="0" dirty="0" smtClean="0"/>
              <a:t> the program</a:t>
            </a:r>
            <a:r>
              <a:rPr lang="en-US" dirty="0" smtClean="0"/>
              <a:t> to note this so they can ensure there is sufficient time to complete and</a:t>
            </a:r>
            <a:r>
              <a:rPr lang="en-US" baseline="0" dirty="0" smtClean="0"/>
              <a:t> </a:t>
            </a:r>
            <a:r>
              <a:rPr lang="en-US" dirty="0" smtClean="0"/>
              <a:t>edit</a:t>
            </a:r>
            <a:r>
              <a:rPr lang="en-US" baseline="0" dirty="0" smtClean="0"/>
              <a:t> </a:t>
            </a:r>
            <a:r>
              <a:rPr lang="en-US" dirty="0" smtClean="0"/>
              <a:t>the reporting</a:t>
            </a:r>
            <a:r>
              <a:rPr lang="en-US" baseline="0" dirty="0" smtClean="0"/>
              <a:t> product</a:t>
            </a:r>
            <a:r>
              <a:rPr lang="en-US" dirty="0" smtClean="0"/>
              <a:t> before submission. </a:t>
            </a:r>
          </a:p>
          <a:p>
            <a:pPr marL="171440" indent="-171440" defTabSz="460583">
              <a:buFont typeface="Arial" panose="020B0604020202020204" pitchFamily="34" charset="0"/>
              <a:buChar char="•"/>
              <a:defRPr/>
            </a:pPr>
            <a:r>
              <a:rPr lang="en-US" dirty="0" smtClean="0"/>
              <a:t>Related</a:t>
            </a:r>
            <a:r>
              <a:rPr lang="en-US" baseline="0" dirty="0" smtClean="0"/>
              <a:t> to deadlines</a:t>
            </a:r>
            <a:r>
              <a:rPr lang="en-US" dirty="0" smtClean="0"/>
              <a:t>, the next column</a:t>
            </a:r>
            <a:r>
              <a:rPr lang="en-US" baseline="0" dirty="0" smtClean="0"/>
              <a:t> notes the priority level of the product. Here, the program has marked it a high priority since CNCS is a major funder and the product is tied to a grant requirement. </a:t>
            </a:r>
            <a:endParaRPr lang="en-US" dirty="0" smtClean="0"/>
          </a:p>
          <a:p>
            <a:endParaRPr lang="en-US" dirty="0" smtClean="0"/>
          </a:p>
          <a:p>
            <a:r>
              <a:rPr lang="en-US" dirty="0" smtClean="0"/>
              <a:t>The next two columns</a:t>
            </a:r>
            <a:r>
              <a:rPr lang="en-US" baseline="0" dirty="0" smtClean="0"/>
              <a:t> identify the type of product and the </a:t>
            </a:r>
            <a:r>
              <a:rPr lang="en-US" dirty="0" smtClean="0"/>
              <a:t>medium they </a:t>
            </a:r>
            <a:r>
              <a:rPr lang="en-US" dirty="0"/>
              <a:t>will </a:t>
            </a:r>
            <a:r>
              <a:rPr lang="en-US" dirty="0" smtClean="0"/>
              <a:t>use </a:t>
            </a:r>
            <a:r>
              <a:rPr lang="en-US" dirty="0"/>
              <a:t>to disseminate </a:t>
            </a:r>
            <a:r>
              <a:rPr lang="en-US" dirty="0" smtClean="0"/>
              <a:t>findings.</a:t>
            </a:r>
            <a:endParaRPr lang="en-US" dirty="0"/>
          </a:p>
          <a:p>
            <a:pPr marL="171440" indent="-171440">
              <a:buFont typeface="Arial" panose="020B0604020202020204" pitchFamily="34" charset="0"/>
              <a:buChar char="•"/>
            </a:pPr>
            <a:r>
              <a:rPr lang="en-US" dirty="0" smtClean="0"/>
              <a:t>Since CNCS</a:t>
            </a:r>
            <a:r>
              <a:rPr lang="en-US" dirty="0"/>
              <a:t>’ information needs </a:t>
            </a:r>
            <a:r>
              <a:rPr lang="en-US" dirty="0" smtClean="0"/>
              <a:t>concern</a:t>
            </a:r>
            <a:r>
              <a:rPr lang="en-US" baseline="0" dirty="0" smtClean="0"/>
              <a:t> </a:t>
            </a:r>
            <a:r>
              <a:rPr lang="en-US" dirty="0" smtClean="0"/>
              <a:t>“evidence </a:t>
            </a:r>
            <a:r>
              <a:rPr lang="en-US" dirty="0"/>
              <a:t>for the intervention”, </a:t>
            </a:r>
            <a:r>
              <a:rPr lang="en-US" dirty="0" smtClean="0"/>
              <a:t>this </a:t>
            </a:r>
            <a:r>
              <a:rPr lang="en-US" dirty="0"/>
              <a:t>leaves a few different media open for reporting. But considering that CNCS stipulates that grantees must submit a final evaluation report when they </a:t>
            </a:r>
            <a:r>
              <a:rPr lang="en-US" dirty="0" err="1"/>
              <a:t>recompete</a:t>
            </a:r>
            <a:r>
              <a:rPr lang="en-US" dirty="0"/>
              <a:t>, a written, final evaluation report is the best product </a:t>
            </a:r>
            <a:r>
              <a:rPr lang="en-US" dirty="0" smtClean="0"/>
              <a:t>for</a:t>
            </a:r>
            <a:r>
              <a:rPr lang="en-US" baseline="0" dirty="0" smtClean="0"/>
              <a:t> </a:t>
            </a:r>
            <a:r>
              <a:rPr lang="en-US" dirty="0" smtClean="0"/>
              <a:t>to </a:t>
            </a:r>
            <a:r>
              <a:rPr lang="en-US" dirty="0"/>
              <a:t>develop for this audience. </a:t>
            </a:r>
          </a:p>
          <a:p>
            <a:endParaRPr lang="en-US" dirty="0"/>
          </a:p>
          <a:p>
            <a:r>
              <a:rPr lang="en-US" dirty="0"/>
              <a:t>Note that </a:t>
            </a:r>
            <a:r>
              <a:rPr lang="en-US" dirty="0" smtClean="0"/>
              <a:t>the program has </a:t>
            </a:r>
            <a:r>
              <a:rPr lang="en-US" dirty="0"/>
              <a:t>also included </a:t>
            </a:r>
            <a:r>
              <a:rPr lang="en-US" dirty="0" smtClean="0"/>
              <a:t>columns </a:t>
            </a:r>
            <a:r>
              <a:rPr lang="en-US" dirty="0"/>
              <a:t>in this plan to record who is responsible for preparing the product (an external evaluator), the type and amount of resources available for the product ($5,000</a:t>
            </a:r>
            <a:r>
              <a:rPr lang="en-US" dirty="0" smtClean="0"/>
              <a:t>). There is also a column noting who </a:t>
            </a:r>
            <a:r>
              <a:rPr lang="en-US" dirty="0"/>
              <a:t>is responsible for </a:t>
            </a:r>
            <a:r>
              <a:rPr lang="en-US" dirty="0" smtClean="0"/>
              <a:t>distributing the product (staff </a:t>
            </a:r>
            <a:r>
              <a:rPr lang="en-US" dirty="0"/>
              <a:t>member who writes grants). If you are a larger </a:t>
            </a:r>
            <a:r>
              <a:rPr lang="en-US" dirty="0" smtClean="0"/>
              <a:t>organization, </a:t>
            </a:r>
            <a:r>
              <a:rPr lang="en-US" dirty="0"/>
              <a:t>you might have a communications staff member that is responsible for all of this, or who will manage coordination. </a:t>
            </a:r>
            <a:r>
              <a:rPr lang="en-US" dirty="0" smtClean="0"/>
              <a:t>If you are a smaller</a:t>
            </a:r>
            <a:r>
              <a:rPr lang="en-US" baseline="0" dirty="0" smtClean="0"/>
              <a:t> organization or have a smaller number of staff, you may have to split up reporting tasks amongst staff responsible for regular programming. Any number or combination of staff can be responsible for completing reporting tasks, and keep in mind that it may look different for any given organization depending on size and resource availability. </a:t>
            </a:r>
            <a:endParaRPr lang="en-US" dirty="0"/>
          </a:p>
          <a:p>
            <a:pPr marL="171440" indent="-171440">
              <a:buFont typeface="Arial" panose="020B0604020202020204" pitchFamily="34" charset="0"/>
              <a:buChar char="•"/>
            </a:pPr>
            <a:endParaRPr lang="en-US" dirty="0"/>
          </a:p>
          <a:p>
            <a:r>
              <a:rPr lang="en-US" dirty="0" smtClean="0"/>
              <a:t>The program has also </a:t>
            </a:r>
            <a:r>
              <a:rPr lang="en-US" dirty="0"/>
              <a:t>included a space to record follow-up activities that should take place after </a:t>
            </a:r>
            <a:r>
              <a:rPr lang="en-US" dirty="0" smtClean="0"/>
              <a:t>the products are distributed. Follow up to ensure evaluation results </a:t>
            </a:r>
            <a:r>
              <a:rPr lang="en-US" dirty="0"/>
              <a:t>are </a:t>
            </a:r>
            <a:r>
              <a:rPr lang="en-US" dirty="0" smtClean="0"/>
              <a:t>reviewed</a:t>
            </a:r>
            <a:r>
              <a:rPr lang="en-US" baseline="0" dirty="0" smtClean="0"/>
              <a:t> and </a:t>
            </a:r>
            <a:r>
              <a:rPr lang="en-US" dirty="0" smtClean="0"/>
              <a:t>used by </a:t>
            </a:r>
            <a:r>
              <a:rPr lang="en-US" dirty="0"/>
              <a:t>others maximizes your investment, helps others make informed decisions, </a:t>
            </a:r>
            <a:r>
              <a:rPr lang="en-US" dirty="0" smtClean="0"/>
              <a:t>and</a:t>
            </a:r>
            <a:r>
              <a:rPr lang="en-US" baseline="0" dirty="0" smtClean="0"/>
              <a:t> </a:t>
            </a:r>
            <a:r>
              <a:rPr lang="en-US" dirty="0" smtClean="0"/>
              <a:t>demonstrates </a:t>
            </a:r>
            <a:r>
              <a:rPr lang="en-US" dirty="0"/>
              <a:t>accountability and transparency, </a:t>
            </a:r>
            <a:r>
              <a:rPr lang="en-US" dirty="0" smtClean="0"/>
              <a:t>so</a:t>
            </a:r>
            <a:r>
              <a:rPr lang="en-US" baseline="0" dirty="0" smtClean="0"/>
              <a:t> consider investing some time connecting back with your stakeholders. In this example, you can see that the program plans to discuss the results of the evaluation with their program officer. They also are going to work with CNCS’ office of research and evaluation to complete a summary brief of their evaluation, which will be posted on CNCS’ newly created Evidence Exchange. </a:t>
            </a:r>
            <a:endParaRPr lang="en-US" dirty="0"/>
          </a:p>
          <a:p>
            <a:pPr marL="171440" indent="-171440">
              <a:buFont typeface="Arial" panose="020B0604020202020204" pitchFamily="34" charset="0"/>
              <a:buChar char="•"/>
            </a:pPr>
            <a:endParaRPr lang="en-US" dirty="0"/>
          </a:p>
          <a:p>
            <a:pPr defTabSz="460583">
              <a:defRPr/>
            </a:pPr>
            <a:r>
              <a:rPr lang="en-US" dirty="0" smtClean="0"/>
              <a:t>On your handout, we’ve included a complete example dissemination plan for the program so you can see what this might look like fully fleshed</a:t>
            </a:r>
            <a:r>
              <a:rPr lang="en-US" baseline="0" dirty="0" smtClean="0"/>
              <a:t> out. This is on tab “E1.2 Complete ex.”. A template is also available for your use on tab “E1.3 Blank Template”.</a:t>
            </a:r>
            <a:endParaRPr lang="en-US" dirty="0" smtClean="0"/>
          </a:p>
          <a:p>
            <a:endParaRPr lang="en-US" dirty="0"/>
          </a:p>
          <a:p>
            <a:r>
              <a:rPr lang="en-US" dirty="0" smtClean="0"/>
              <a:t>[Pause for questions]</a:t>
            </a:r>
            <a:endParaRPr lang="en-US" dirty="0"/>
          </a:p>
          <a:p>
            <a:r>
              <a:rPr lang="en-US" dirty="0" smtClean="0"/>
              <a:t> </a:t>
            </a:r>
            <a:endParaRPr lang="en-US" sz="1600" dirty="0"/>
          </a:p>
          <a:p>
            <a:pPr defTabSz="45717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smtClean="0"/>
              <a:t>Facilitator Notes</a:t>
            </a:r>
            <a:r>
              <a:rPr lang="en-US" dirty="0" smtClean="0"/>
              <a:t>:</a:t>
            </a:r>
          </a:p>
          <a:p>
            <a:pPr defTabSz="460583">
              <a:defRPr/>
            </a:pPr>
            <a:endParaRPr lang="en-US" dirty="0" smtClean="0"/>
          </a:p>
          <a:p>
            <a:pPr defTabSz="460583">
              <a:defRPr/>
            </a:pPr>
            <a:r>
              <a:rPr lang="en-US" dirty="0" smtClean="0"/>
              <a:t>Now that you understand the why and how of assessing information needs and requirements, and are familiar with a way to organize the process, let’s talk about Step</a:t>
            </a:r>
            <a:r>
              <a:rPr lang="en-US" baseline="0" dirty="0" smtClean="0"/>
              <a:t> Two in the reporting process, </a:t>
            </a:r>
            <a:r>
              <a:rPr lang="en-US" dirty="0" smtClean="0"/>
              <a:t>the various reporting products you can develop.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359089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674688"/>
            <a:ext cx="3300412" cy="2474912"/>
          </a:xfrm>
        </p:spPr>
      </p:sp>
      <p:sp>
        <p:nvSpPr>
          <p:cNvPr id="3" name="Notes Placeholder 2"/>
          <p:cNvSpPr>
            <a:spLocks noGrp="1"/>
          </p:cNvSpPr>
          <p:nvPr>
            <p:ph type="body" idx="1"/>
          </p:nvPr>
        </p:nvSpPr>
        <p:spPr>
          <a:xfrm>
            <a:off x="307446" y="3363336"/>
            <a:ext cx="6001915" cy="5235835"/>
          </a:xfrm>
        </p:spPr>
        <p:txBody>
          <a:bodyPr>
            <a:normAutofit/>
          </a:bodyPr>
          <a:lstStyle/>
          <a:p>
            <a:pPr defTabSz="457175">
              <a:defRPr/>
            </a:pPr>
            <a:r>
              <a:rPr lang="en-US" u="sng" dirty="0"/>
              <a:t>Facilitator notes</a:t>
            </a:r>
            <a:r>
              <a:rPr lang="en-US" dirty="0"/>
              <a:t>: </a:t>
            </a:r>
          </a:p>
          <a:p>
            <a:pPr defTabSz="457175">
              <a:defRPr/>
            </a:pPr>
            <a:endParaRPr lang="en-US" dirty="0"/>
          </a:p>
          <a:p>
            <a:pPr defTabSz="457175">
              <a:defRPr/>
            </a:pPr>
            <a:r>
              <a:rPr lang="en-US" dirty="0" smtClean="0"/>
              <a:t>There are four basic types of reporting products you can develop.</a:t>
            </a:r>
            <a:endParaRPr lang="en-US" dirty="0"/>
          </a:p>
          <a:p>
            <a:pPr defTabSz="457175">
              <a:defRPr/>
            </a:pPr>
            <a:endParaRPr lang="en-US" dirty="0"/>
          </a:p>
          <a:p>
            <a:pPr defTabSz="457175">
              <a:defRPr/>
            </a:pPr>
            <a:r>
              <a:rPr lang="en-US" dirty="0" smtClean="0"/>
              <a:t>First are written products,</a:t>
            </a:r>
            <a:r>
              <a:rPr lang="en-US" baseline="0" dirty="0" smtClean="0"/>
              <a:t> which many of you are already developing </a:t>
            </a:r>
            <a:r>
              <a:rPr lang="en-US" dirty="0" smtClean="0"/>
              <a:t>based </a:t>
            </a:r>
            <a:r>
              <a:rPr lang="en-US" dirty="0"/>
              <a:t>on your evaluation work. At a minimum, every evaluation you conduct should have an evaluation report. This should be written by the individual or team that conducts the evaluation, so if you’re using an external evaluator, that is something that should be a task and deliverable listed in the contract. </a:t>
            </a:r>
            <a:r>
              <a:rPr lang="en-US" dirty="0" smtClean="0"/>
              <a:t>This can serve as a base for creating additional “derivative” products. </a:t>
            </a:r>
          </a:p>
          <a:p>
            <a:pPr defTabSz="457175">
              <a:defRPr/>
            </a:pPr>
            <a:endParaRPr lang="en-US" dirty="0" smtClean="0"/>
          </a:p>
          <a:p>
            <a:pPr defTabSz="457175">
              <a:defRPr/>
            </a:pPr>
            <a:r>
              <a:rPr lang="en-US" dirty="0" smtClean="0"/>
              <a:t>You can also create presentations to report on your evaluation, or you might choose to create</a:t>
            </a:r>
            <a:r>
              <a:rPr lang="en-US" baseline="0" dirty="0" smtClean="0"/>
              <a:t> </a:t>
            </a:r>
            <a:r>
              <a:rPr lang="en-US" dirty="0" smtClean="0"/>
              <a:t>visuals or graphics. Supplementary </a:t>
            </a:r>
            <a:r>
              <a:rPr lang="en-US" dirty="0"/>
              <a:t>social media, and other creative works are other types of products you can create once you’ve completed your final evaluation report. </a:t>
            </a:r>
          </a:p>
          <a:p>
            <a:pPr defTabSz="457175">
              <a:defRPr/>
            </a:pPr>
            <a:endParaRPr lang="en-US" dirty="0" smtClean="0"/>
          </a:p>
          <a:p>
            <a:pPr defTabSz="457175">
              <a:defRPr/>
            </a:pPr>
            <a:r>
              <a:rPr lang="en-US" dirty="0" smtClean="0"/>
              <a:t>Some reporting products lend themselves to communicating certain types of information better than others. For example, a memo may describe a programmatic change based on your evaluation results in a way most accessible to program staff, due to the nature of a memo’s length and brevity. An executive summary, on the other hand, might better address a potential funder’s information needs by giving a comprehensive yet succinct description of the evaluation’s process and results.</a:t>
            </a:r>
          </a:p>
          <a:p>
            <a:endParaRPr lang="en-US" dirty="0" smtClean="0"/>
          </a:p>
          <a:p>
            <a:pPr defTabSz="457175">
              <a:defRPr/>
            </a:pPr>
            <a:r>
              <a:rPr lang="en-US" dirty="0"/>
              <a:t>In this webinar we are focusing more on </a:t>
            </a:r>
            <a:r>
              <a:rPr lang="en-US" dirty="0" smtClean="0"/>
              <a:t>written </a:t>
            </a:r>
            <a:r>
              <a:rPr lang="en-US" dirty="0"/>
              <a:t>products, particularly the evaluation report. The rest are important but you can investigate </a:t>
            </a:r>
            <a:r>
              <a:rPr lang="en-US" dirty="0" smtClean="0"/>
              <a:t>them </a:t>
            </a:r>
            <a:r>
              <a:rPr lang="en-US" dirty="0"/>
              <a:t>more on your own. At the end of the presentation we’ve suggested some sources that might be helpful to consult.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 notes:</a:t>
            </a:r>
            <a:r>
              <a:rPr lang="en-US" dirty="0"/>
              <a:t> </a:t>
            </a:r>
          </a:p>
          <a:p>
            <a:endParaRPr lang="en-US" dirty="0"/>
          </a:p>
          <a:p>
            <a:pPr defTabSz="457175">
              <a:defRPr/>
            </a:pPr>
            <a:r>
              <a:rPr lang="en-US" dirty="0"/>
              <a:t>Written evaluation products </a:t>
            </a:r>
            <a:r>
              <a:rPr lang="en-US" dirty="0" smtClean="0"/>
              <a:t>are composed of narrative and textual descriptions, explanations, and recommendations regarding the evaluation and its findings. At a minimum, you should plan to write an</a:t>
            </a:r>
            <a:r>
              <a:rPr lang="en-US" baseline="0" dirty="0" smtClean="0"/>
              <a:t> evaluation report. </a:t>
            </a:r>
            <a:r>
              <a:rPr lang="en-US" dirty="0"/>
              <a:t>The purpose of a written </a:t>
            </a:r>
            <a:r>
              <a:rPr lang="en-US" dirty="0" smtClean="0"/>
              <a:t>evaluation report is to be</a:t>
            </a:r>
            <a:r>
              <a:rPr lang="en-US" baseline="0" dirty="0" smtClean="0"/>
              <a:t> </a:t>
            </a:r>
            <a:r>
              <a:rPr lang="en-US" dirty="0" smtClean="0"/>
              <a:t>an</a:t>
            </a:r>
            <a:r>
              <a:rPr lang="en-US" baseline="0" dirty="0" smtClean="0"/>
              <a:t> objective </a:t>
            </a:r>
            <a:r>
              <a:rPr lang="en-US" dirty="0" smtClean="0"/>
              <a:t>documentation and presentation of the</a:t>
            </a:r>
            <a:r>
              <a:rPr lang="en-US" baseline="0" dirty="0" smtClean="0"/>
              <a:t> evaluation’s </a:t>
            </a:r>
            <a:r>
              <a:rPr lang="en-US" dirty="0" smtClean="0"/>
              <a:t>methods and findings. Derivative products can then be tailored for other communications purposes. </a:t>
            </a:r>
          </a:p>
          <a:p>
            <a:pPr defTabSz="457175">
              <a:defRPr/>
            </a:pP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571500"/>
            <a:ext cx="3509962" cy="2632075"/>
          </a:xfrm>
        </p:spPr>
      </p:sp>
      <p:sp>
        <p:nvSpPr>
          <p:cNvPr id="3" name="Notes Placeholder 2"/>
          <p:cNvSpPr>
            <a:spLocks noGrp="1"/>
          </p:cNvSpPr>
          <p:nvPr>
            <p:ph type="body" idx="1"/>
          </p:nvPr>
        </p:nvSpPr>
        <p:spPr>
          <a:xfrm>
            <a:off x="239125" y="3306524"/>
            <a:ext cx="6070236" cy="5292647"/>
          </a:xfrm>
        </p:spPr>
        <p:txBody>
          <a:bodyPr>
            <a:normAutofit/>
          </a:bodyPr>
          <a:lstStyle/>
          <a:p>
            <a:r>
              <a:rPr lang="en-US" u="sng" dirty="0" smtClean="0"/>
              <a:t>Facilitator Notes</a:t>
            </a:r>
            <a:r>
              <a:rPr lang="en-US" dirty="0" smtClean="0"/>
              <a:t>:</a:t>
            </a:r>
          </a:p>
          <a:p>
            <a:endParaRPr lang="en-US" dirty="0" smtClean="0"/>
          </a:p>
          <a:p>
            <a:pPr defTabSz="457175">
              <a:defRPr/>
            </a:pPr>
            <a:r>
              <a:rPr lang="en-US" dirty="0" smtClean="0"/>
              <a:t>Depending</a:t>
            </a:r>
            <a:r>
              <a:rPr lang="en-US" baseline="0" dirty="0" smtClean="0"/>
              <a:t> on the particular stakeholder, their information needs, and available resources as outlined in your dissemination plan, you could create a number of products based on your evaluation report. For example, these could include executive summaries, which are very short summaries of the evaluation’s purpose, methods, and findings. It could also include memos, or other written pieces intended to quickly communicate specific findings or actions to take based on the evaluation’s results. Briefs focus in-depth on a particular topic covered in your evaluation, and can, for example, be technically focused, practitioner focused, or policy focused. Academic papers, conference papers, white papers, and working papers can connect your evaluation and its findings to a relevant scholarly community. Finally, you can create other supplementary communications products like press releases and media documents, newsletters, or blog posts based on the contents of the evaluation report. Note that y</a:t>
            </a:r>
            <a:r>
              <a:rPr lang="en-US" dirty="0" smtClean="0"/>
              <a:t>ou can also develop some of these derivative products from interim reports, but be sure to gauge whether such</a:t>
            </a:r>
            <a:r>
              <a:rPr lang="en-US" baseline="0" dirty="0" smtClean="0"/>
              <a:t> preliminary results will meet the information needs of the consumers receiving the specific product. </a:t>
            </a:r>
            <a:endParaRPr lang="en-US" dirty="0" smtClean="0"/>
          </a:p>
          <a:p>
            <a:endParaRPr lang="en-US" dirty="0" smtClean="0"/>
          </a:p>
          <a:p>
            <a:pPr marL="0" lvl="1" defTabSz="457175">
              <a:defRPr/>
            </a:pPr>
            <a:r>
              <a:rPr lang="en-US" dirty="0" smtClean="0"/>
              <a:t>Be wary that short communications like memos and email blasts can</a:t>
            </a:r>
            <a:r>
              <a:rPr lang="en-US" baseline="0" dirty="0" smtClean="0"/>
              <a:t> </a:t>
            </a:r>
            <a:r>
              <a:rPr lang="en-US" dirty="0" smtClean="0"/>
              <a:t>lead to misinterpretation of findings due to lack of contextualizing information. Pay careful attention to wording to avoid misleading or misstating results. It’s always a good idea to</a:t>
            </a:r>
            <a:r>
              <a:rPr lang="en-US" baseline="0" dirty="0" smtClean="0"/>
              <a:t> offer stakeholders easy access to the full, final evaluation report so they can investigate details of the evaluation’s methodology and implementation for themselves. However, you should not necessarily expect the final report to be read in its entirety, so any information presented in other formats should be accurate and complete on its own.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2305734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dirty="0" smtClean="0"/>
              <a:t>Facilitator notes:</a:t>
            </a:r>
            <a:r>
              <a:rPr lang="en-US" dirty="0" smtClean="0"/>
              <a:t> </a:t>
            </a:r>
          </a:p>
          <a:p>
            <a:pPr defTabSz="457175">
              <a:defRPr/>
            </a:pPr>
            <a:r>
              <a:rPr lang="en-US" dirty="0" smtClean="0"/>
              <a:t>A</a:t>
            </a:r>
            <a:r>
              <a:rPr lang="en-US" baseline="0" dirty="0" smtClean="0"/>
              <a:t> complete evaluation report contains the following three elements: an introduction to the project, a description of the evaluation design and methods, and a statement of the findings and results. You can u</a:t>
            </a:r>
            <a:r>
              <a:rPr lang="en-US" dirty="0" smtClean="0"/>
              <a:t>se some of the information</a:t>
            </a:r>
            <a:r>
              <a:rPr lang="en-US" baseline="0" dirty="0" smtClean="0"/>
              <a:t> from your</a:t>
            </a:r>
            <a:r>
              <a:rPr lang="en-US" dirty="0" smtClean="0"/>
              <a:t> evaluation plan to populate the evaluation report. For example, the program description</a:t>
            </a:r>
            <a:r>
              <a:rPr lang="en-US" baseline="0" dirty="0" smtClean="0"/>
              <a:t>, evaluation design, and methods can be pulled from the plan and enhanced with a level of detail appropriate for the report.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95084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a:t>Facilitator notes:</a:t>
            </a:r>
            <a:r>
              <a:rPr lang="en-US" dirty="0"/>
              <a:t> </a:t>
            </a:r>
          </a:p>
          <a:p>
            <a:pPr defTabSz="457175">
              <a:defRPr/>
            </a:pPr>
            <a:endParaRPr lang="en-US" dirty="0"/>
          </a:p>
          <a:p>
            <a:r>
              <a:rPr lang="en-US" dirty="0"/>
              <a:t>The report should begin with a comprehensive but succinct introduction to the evaluation project. The introduction frames the purpose and goals of the evaluation, and explains why the project is being undertaken. It also provides the necessary contextual information to understand subsequent sections of the report. The introduction should begin with a description of the evaluation’s purpose and research questions, as these set </a:t>
            </a:r>
            <a:r>
              <a:rPr lang="en-US" dirty="0" smtClean="0"/>
              <a:t>the stage</a:t>
            </a:r>
            <a:r>
              <a:rPr lang="en-US" baseline="0" dirty="0" smtClean="0"/>
              <a:t> </a:t>
            </a:r>
            <a:r>
              <a:rPr lang="en-US" dirty="0" smtClean="0"/>
              <a:t>for the </a:t>
            </a:r>
            <a:r>
              <a:rPr lang="en-US" dirty="0"/>
              <a:t>entire project and clarify the choice of evaluation approach and design. Next, you should give background on the </a:t>
            </a:r>
            <a:r>
              <a:rPr lang="en-US" dirty="0" smtClean="0"/>
              <a:t>program and its theory of change</a:t>
            </a:r>
            <a:r>
              <a:rPr lang="en-US" baseline="0" dirty="0" smtClean="0"/>
              <a:t> </a:t>
            </a:r>
            <a:r>
              <a:rPr lang="en-US" dirty="0" smtClean="0"/>
              <a:t>and include </a:t>
            </a:r>
            <a:r>
              <a:rPr lang="en-US" dirty="0"/>
              <a:t>detailed information on the program component being evaluated. Do not assume that the reader will be familiar with your program or the component under study. At this point, it may also be helpful to mention historical context or any environmental influences </a:t>
            </a:r>
            <a:r>
              <a:rPr lang="en-US" dirty="0" smtClean="0"/>
              <a:t>that affect</a:t>
            </a:r>
            <a:r>
              <a:rPr lang="en-US" baseline="0" dirty="0" smtClean="0"/>
              <a:t> </a:t>
            </a:r>
            <a:r>
              <a:rPr lang="en-US" dirty="0" smtClean="0"/>
              <a:t>the </a:t>
            </a:r>
            <a:r>
              <a:rPr lang="en-US" dirty="0"/>
              <a:t>way the program works or that might have </a:t>
            </a:r>
            <a:r>
              <a:rPr lang="en-US" dirty="0" smtClean="0"/>
              <a:t>bearing </a:t>
            </a:r>
            <a:r>
              <a:rPr lang="en-US" dirty="0"/>
              <a:t>on the evaluation. The next step is to identify and describe the target population being studied. You may also choose to identify </a:t>
            </a:r>
            <a:r>
              <a:rPr lang="en-US" dirty="0" smtClean="0"/>
              <a:t>stakeholders </a:t>
            </a:r>
            <a:r>
              <a:rPr lang="en-US" dirty="0"/>
              <a:t>and audiences for the evaluation’s results. This should be followed by a brief review of relevant past research or evaluation work done by your program. You can also include past research and evaluation done by </a:t>
            </a:r>
            <a:r>
              <a:rPr lang="en-US" dirty="0" smtClean="0"/>
              <a:t>other researchers or </a:t>
            </a:r>
            <a:r>
              <a:rPr lang="en-US" dirty="0"/>
              <a:t>similar programs if it is relevant to the program component being evaluated. Finally, you’ll conclude the introduction by outlining the structure of the remainder of the report. </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dirty="0"/>
              <a:t>Facilitator notes:</a:t>
            </a:r>
            <a:r>
              <a:rPr lang="en-US" dirty="0"/>
              <a:t> </a:t>
            </a:r>
          </a:p>
          <a:p>
            <a:pPr defTabSz="457175">
              <a:defRPr/>
            </a:pPr>
            <a:endParaRPr lang="en-US" dirty="0"/>
          </a:p>
          <a:p>
            <a:pPr defTabSz="457175">
              <a:defRPr/>
            </a:pPr>
            <a:r>
              <a:rPr lang="en-US" dirty="0"/>
              <a:t>The next section of the evaluation report describes the evaluation design and methods. You can begin by restating the research questions to remind the </a:t>
            </a:r>
            <a:r>
              <a:rPr lang="en-US" dirty="0" smtClean="0"/>
              <a:t>reader of the </a:t>
            </a:r>
            <a:r>
              <a:rPr lang="en-US" dirty="0"/>
              <a:t>purpose of the evaluation, </a:t>
            </a:r>
            <a:r>
              <a:rPr lang="en-US" dirty="0" smtClean="0"/>
              <a:t>and then proceed to </a:t>
            </a:r>
            <a:r>
              <a:rPr lang="en-US" dirty="0"/>
              <a:t>describe the evaluation approach being used (i.e. process or impact). You should also explain why that particular design is being used. This is an appropriate place to list funder requirements or other important constraints that shaped the choice of evaluation approach and design. </a:t>
            </a:r>
            <a:r>
              <a:rPr lang="en-US" dirty="0" smtClean="0"/>
              <a:t>Remember </a:t>
            </a:r>
            <a:r>
              <a:rPr lang="en-US" dirty="0"/>
              <a:t>that your evaluation approach and design flow from your research questions, and it is a good idea to point out in your report the strengths of the particular evaluation design </a:t>
            </a:r>
            <a:r>
              <a:rPr lang="en-US" dirty="0" smtClean="0"/>
              <a:t>in addressing </a:t>
            </a:r>
            <a:r>
              <a:rPr lang="en-US" dirty="0"/>
              <a:t>a particular research question. </a:t>
            </a:r>
          </a:p>
          <a:p>
            <a:pPr defTabSz="457175">
              <a:defRPr/>
            </a:pPr>
            <a:endParaRPr lang="en-US" dirty="0"/>
          </a:p>
          <a:p>
            <a:pPr defTabSz="457175">
              <a:defRPr/>
            </a:pPr>
            <a:r>
              <a:rPr lang="en-US" dirty="0"/>
              <a:t>Next, you will need to describe the data collection methods used, including details about how data collection was implemented, the timing of the activities, and any noteworthy challenges encountered during the process that could impact the </a:t>
            </a:r>
            <a:r>
              <a:rPr lang="en-US" dirty="0" smtClean="0"/>
              <a:t>data gathered. You </a:t>
            </a:r>
            <a:r>
              <a:rPr lang="en-US" dirty="0"/>
              <a:t>should clearly list and describe your data sources (e.g. administrative records) and, if studying multiple populations, match data collection activities to their relevant populations. Finally, you should state study limitations, especially those that arise from the evaluation design and its implementation. You should also mention the strengths of your study.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1408086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a:t>Facilitator notes:</a:t>
            </a:r>
          </a:p>
          <a:p>
            <a:pPr defTabSz="457175">
              <a:defRPr/>
            </a:pPr>
            <a:endParaRPr lang="en-US" u="sng" dirty="0"/>
          </a:p>
          <a:p>
            <a:pPr defTabSz="457175">
              <a:defRPr/>
            </a:pPr>
            <a:r>
              <a:rPr lang="en-US" dirty="0"/>
              <a:t>The final section of the evaluation report should state the findings and results of the evaluation. This section should begin by presenting the results of analyses conducted on the data you collected. </a:t>
            </a:r>
          </a:p>
          <a:p>
            <a:pPr defTabSz="457175">
              <a:defRPr/>
            </a:pPr>
            <a:endParaRPr lang="en-US" dirty="0"/>
          </a:p>
          <a:p>
            <a:pPr defTabSz="457175">
              <a:defRPr/>
            </a:pPr>
            <a:r>
              <a:rPr lang="en-US" dirty="0" smtClean="0"/>
              <a:t>A technical appendix can help highlight the most important results in the body of the report by moving additional, important technical information to the back of the report. This will allow you to present a few key graphs, tables, or charts in the body of the report, and preserve additional information for the reader who wishes to seek it out. It is very important that you present all findings, positive, null, and negative, in the report. It is not appropriate to only present the most favorable results.</a:t>
            </a:r>
          </a:p>
          <a:p>
            <a:pPr defTabSz="457175">
              <a:defRPr/>
            </a:pPr>
            <a:endParaRPr lang="en-US" dirty="0" smtClean="0"/>
          </a:p>
          <a:p>
            <a:pPr defTabSz="457175">
              <a:defRPr/>
            </a:pPr>
            <a:r>
              <a:rPr lang="en-US" dirty="0" smtClean="0"/>
              <a:t>Be </a:t>
            </a:r>
            <a:r>
              <a:rPr lang="en-US" dirty="0"/>
              <a:t>sure to label all charts, tables, and graphs that appear in this section. Check that all axes on graphs and charts are labeled, that tables have appropriate headers, and that all items have titles </a:t>
            </a:r>
            <a:r>
              <a:rPr lang="en-US" dirty="0" smtClean="0"/>
              <a:t>and captions. </a:t>
            </a:r>
          </a:p>
          <a:p>
            <a:pPr defTabSz="45717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5038" y="333375"/>
            <a:ext cx="2192337" cy="1643063"/>
          </a:xfrm>
        </p:spPr>
      </p:sp>
      <p:sp>
        <p:nvSpPr>
          <p:cNvPr id="3" name="Notes Placeholder 2"/>
          <p:cNvSpPr>
            <a:spLocks noGrp="1"/>
          </p:cNvSpPr>
          <p:nvPr>
            <p:ph type="body" idx="1"/>
          </p:nvPr>
        </p:nvSpPr>
        <p:spPr>
          <a:xfrm>
            <a:off x="102483" y="2204349"/>
            <a:ext cx="6718255" cy="6885748"/>
          </a:xfrm>
        </p:spPr>
        <p:txBody>
          <a:bodyPr>
            <a:normAutofit lnSpcReduction="10000"/>
          </a:bodyPr>
          <a:lstStyle/>
          <a:p>
            <a:pPr defTabSz="457175">
              <a:defRPr/>
            </a:pPr>
            <a:r>
              <a:rPr lang="en-US" u="sng" dirty="0"/>
              <a:t>Facilitator notes:</a:t>
            </a:r>
          </a:p>
          <a:p>
            <a:r>
              <a:rPr lang="en-US" sz="1000" dirty="0"/>
              <a:t>  </a:t>
            </a:r>
          </a:p>
          <a:p>
            <a:pPr defTabSz="457175">
              <a:defRPr/>
            </a:pPr>
            <a:r>
              <a:rPr lang="en-US" dirty="0"/>
              <a:t>Whether commissioning an external evaluation or conducting one internally, credibility is a key component of a quality evaluation report. Damaging the objectivity of an evaluation means that findings lose integrity and believability. Because your program has an interest in seeing positive results, if efforts to obscure, change, or eliminate findings are detected in the report, you risk compromising the report’s validity. Loss of trust in reported findings can seriously damage relationships with stakeholders, and can jeopardize funding or opportunities to partner or scale up. </a:t>
            </a:r>
          </a:p>
          <a:p>
            <a:endParaRPr lang="en-US" dirty="0"/>
          </a:p>
          <a:p>
            <a:pPr defTabSz="457175">
              <a:defRPr/>
            </a:pPr>
            <a:r>
              <a:rPr lang="en-US" dirty="0"/>
              <a:t>Fortunately, there are steps you can take to ensure the credibility of your evaluation report. First, in your evaluation report, discuss the limitations of your study, including those related to methodology and implementation. This provides critical context </a:t>
            </a:r>
            <a:r>
              <a:rPr lang="en-US" dirty="0" smtClean="0"/>
              <a:t>as </a:t>
            </a:r>
            <a:r>
              <a:rPr lang="en-US" dirty="0"/>
              <a:t>to why a particular result may have come about, and helps readers appropriately interpret findings. Methodological limitations are present in every evaluation design and relate to the specific shortcomings of a given design. </a:t>
            </a:r>
            <a:r>
              <a:rPr lang="en-US" dirty="0" smtClean="0"/>
              <a:t>For example, an outcomes study without a comparison group cannot demonstrate causality. Limitations that </a:t>
            </a:r>
            <a:r>
              <a:rPr lang="en-US" dirty="0"/>
              <a:t>arise from how the evaluation was executed are implementation limitations, and can occur during </a:t>
            </a:r>
            <a:r>
              <a:rPr lang="en-US" dirty="0" smtClean="0"/>
              <a:t>data collection or analysis. Implementation limitations related to data quality</a:t>
            </a:r>
            <a:r>
              <a:rPr lang="en-US" baseline="0" dirty="0" smtClean="0"/>
              <a:t> and </a:t>
            </a:r>
            <a:r>
              <a:rPr lang="en-US" dirty="0" smtClean="0"/>
              <a:t>access to data sources are especially important to discuss. Examples</a:t>
            </a:r>
            <a:r>
              <a:rPr lang="en-US" baseline="0" dirty="0" smtClean="0"/>
              <a:t> </a:t>
            </a:r>
            <a:r>
              <a:rPr lang="en-US" dirty="0"/>
              <a:t>could include how the randomization procedure was applied if </a:t>
            </a:r>
            <a:r>
              <a:rPr lang="en-US" dirty="0" smtClean="0"/>
              <a:t>a randomized</a:t>
            </a:r>
            <a:r>
              <a:rPr lang="en-US" baseline="0" dirty="0" smtClean="0"/>
              <a:t> c</a:t>
            </a:r>
            <a:r>
              <a:rPr lang="en-US" dirty="0" smtClean="0"/>
              <a:t>ontrol</a:t>
            </a:r>
            <a:r>
              <a:rPr lang="en-US" baseline="0" dirty="0" smtClean="0"/>
              <a:t> trial</a:t>
            </a:r>
            <a:r>
              <a:rPr lang="en-US" dirty="0" smtClean="0"/>
              <a:t> </a:t>
            </a:r>
            <a:r>
              <a:rPr lang="en-US" dirty="0"/>
              <a:t>was conducted, or </a:t>
            </a:r>
            <a:r>
              <a:rPr lang="en-US" dirty="0" smtClean="0"/>
              <a:t>presence of</a:t>
            </a:r>
            <a:r>
              <a:rPr lang="en-US" baseline="0" dirty="0" smtClean="0"/>
              <a:t> </a:t>
            </a:r>
            <a:r>
              <a:rPr lang="en-US" dirty="0" smtClean="0"/>
              <a:t>low response rates on surveys.</a:t>
            </a:r>
          </a:p>
          <a:p>
            <a:pPr defTabSz="457175">
              <a:defRPr/>
            </a:pPr>
            <a:endParaRPr lang="en-US" dirty="0"/>
          </a:p>
          <a:p>
            <a:r>
              <a:rPr lang="en-US" dirty="0"/>
              <a:t>Generalizability, or the ability for findings from the evaluation to be </a:t>
            </a:r>
            <a:r>
              <a:rPr lang="en-US" dirty="0" smtClean="0"/>
              <a:t>applied or extrapolated </a:t>
            </a:r>
            <a:r>
              <a:rPr lang="en-US" dirty="0"/>
              <a:t>beyond the program being studied, is also important to report. Depending upon your evaluation design and implementation, findings may or may not be appropriate to generalize </a:t>
            </a:r>
            <a:r>
              <a:rPr lang="en-US" dirty="0" smtClean="0"/>
              <a:t>to </a:t>
            </a:r>
            <a:r>
              <a:rPr lang="en-US" dirty="0"/>
              <a:t>the whole program, to another site, to the population served, or to other, similar populations. Again, this affects how results can be interpreted by others, and importantly, how findings may be used to improve the program or shape other programs. </a:t>
            </a:r>
          </a:p>
          <a:p>
            <a:endParaRPr lang="en-US" dirty="0"/>
          </a:p>
          <a:p>
            <a:pPr defTabSz="457175">
              <a:defRPr/>
            </a:pPr>
            <a:r>
              <a:rPr lang="en-US" dirty="0"/>
              <a:t>Don’t shy away from discussing negative or null findings. Null findings are findings of “no effect” or no change. They do not always indicate that your program is not </a:t>
            </a:r>
            <a:r>
              <a:rPr lang="en-US" dirty="0" smtClean="0"/>
              <a:t>working.  Sometimes null findings are simply a result of a weakness in the evaluation’s design; for example, the sample may have been too small. Again, negative or null findings from one program evaluation do not mean that your program isn’t working or should be shut down! They simply </a:t>
            </a:r>
            <a:r>
              <a:rPr lang="en-US" dirty="0"/>
              <a:t>point to areas where positive change can or should be made. Remember that withholding or obscuring such findings invites suspicion and jeopardizes the objectivity of your evaluation. </a:t>
            </a:r>
          </a:p>
          <a:p>
            <a:endParaRPr lang="en-US" dirty="0"/>
          </a:p>
          <a:p>
            <a:pPr defTabSz="457175">
              <a:defRPr/>
            </a:pPr>
            <a:r>
              <a:rPr lang="en-US" dirty="0"/>
              <a:t>Finally, hold </a:t>
            </a:r>
            <a:r>
              <a:rPr lang="en-US" dirty="0" smtClean="0"/>
              <a:t>recommendations </a:t>
            </a:r>
            <a:r>
              <a:rPr lang="en-US" dirty="0"/>
              <a:t>until the end of the report. This allows the reader to come to their own conclusions based on your objective presentation of the analysis and results. You should also maintain a neutral tone </a:t>
            </a:r>
            <a:r>
              <a:rPr lang="en-US" dirty="0" smtClean="0"/>
              <a:t>throughout</a:t>
            </a:r>
            <a:r>
              <a:rPr lang="en-US" baseline="0" dirty="0" smtClean="0"/>
              <a:t> </a:t>
            </a:r>
            <a:r>
              <a:rPr lang="en-US" dirty="0" smtClean="0"/>
              <a:t>the </a:t>
            </a:r>
            <a:r>
              <a:rPr lang="en-US" dirty="0"/>
              <a:t>report to avoid the appearance of shaping or influencing conclusions. </a:t>
            </a:r>
          </a:p>
          <a:p>
            <a:endParaRPr lang="en-US" dirty="0"/>
          </a:p>
          <a:p>
            <a:r>
              <a:rPr lang="en-US" dirty="0"/>
              <a:t>Overall, maintaining objectivity and transparency in reporting will ensure that readers can trust the report and rely on the findings. </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baseline="0" dirty="0" smtClean="0"/>
              <a:t>Facilitator notes:</a:t>
            </a:r>
            <a:r>
              <a:rPr lang="en-US" baseline="0" dirty="0" smtClean="0"/>
              <a:t> For this presentation, we have identified a few learning objectives.  </a:t>
            </a:r>
          </a:p>
          <a:p>
            <a:pPr defTabSz="457175">
              <a:defRPr/>
            </a:pPr>
            <a:endParaRPr lang="en-US" dirty="0"/>
          </a:p>
          <a:p>
            <a:pPr defTabSz="457175">
              <a:defRPr/>
            </a:pPr>
            <a:r>
              <a:rPr lang="en-US" dirty="0"/>
              <a:t>By the end of this presentation, you will be able to: </a:t>
            </a:r>
          </a:p>
          <a:p>
            <a:pPr marL="171440" indent="-171440">
              <a:spcBef>
                <a:spcPts val="1200"/>
              </a:spcBef>
              <a:spcAft>
                <a:spcPts val="1200"/>
              </a:spcAft>
              <a:buFont typeface="Arial" panose="020B0604020202020204" pitchFamily="34" charset="0"/>
              <a:buChar char="•"/>
            </a:pPr>
            <a:r>
              <a:rPr lang="en-US" dirty="0"/>
              <a:t>Understand the importance of communicating and disseminating evaluation results to stakeholders. </a:t>
            </a:r>
          </a:p>
          <a:p>
            <a:pPr marL="171440" indent="-171440">
              <a:spcBef>
                <a:spcPts val="1200"/>
              </a:spcBef>
              <a:spcAft>
                <a:spcPts val="1200"/>
              </a:spcAft>
              <a:buFont typeface="Arial" panose="020B0604020202020204" pitchFamily="34" charset="0"/>
              <a:buChar char="•"/>
            </a:pPr>
            <a:r>
              <a:rPr lang="en-US" dirty="0"/>
              <a:t>Write an evaluation report and become familiar with other key reporting tools. </a:t>
            </a:r>
            <a:r>
              <a:rPr lang="en-US" dirty="0" smtClean="0"/>
              <a:t>And,</a:t>
            </a:r>
            <a:endParaRPr lang="en-US" dirty="0"/>
          </a:p>
          <a:p>
            <a:pPr marL="171440" indent="-171440">
              <a:spcBef>
                <a:spcPts val="1200"/>
              </a:spcBef>
              <a:spcAft>
                <a:spcPts val="1200"/>
              </a:spcAft>
              <a:buFont typeface="Arial" panose="020B0604020202020204" pitchFamily="34" charset="0"/>
              <a:buChar char="•"/>
            </a:pPr>
            <a:r>
              <a:rPr lang="en-US" dirty="0" smtClean="0"/>
              <a:t>Determine</a:t>
            </a:r>
            <a:r>
              <a:rPr lang="en-US" sz="900" dirty="0"/>
              <a:t> </a:t>
            </a:r>
            <a:r>
              <a:rPr lang="en-US" dirty="0" smtClean="0"/>
              <a:t>meaningful programmatic changes based on evaluation findings, and learn how to implement them.</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2300" y="287338"/>
            <a:ext cx="2436813" cy="1827212"/>
          </a:xfrm>
        </p:spPr>
      </p:sp>
      <p:sp>
        <p:nvSpPr>
          <p:cNvPr id="3" name="Notes Placeholder 2"/>
          <p:cNvSpPr>
            <a:spLocks noGrp="1"/>
          </p:cNvSpPr>
          <p:nvPr>
            <p:ph type="body" idx="1"/>
          </p:nvPr>
        </p:nvSpPr>
        <p:spPr>
          <a:xfrm>
            <a:off x="91095" y="2114496"/>
            <a:ext cx="6218266" cy="6873338"/>
          </a:xfrm>
        </p:spPr>
        <p:txBody>
          <a:bodyPr>
            <a:normAutofit lnSpcReduction="10000"/>
          </a:bodyPr>
          <a:lstStyle/>
          <a:p>
            <a:r>
              <a:rPr lang="en-US" u="sng" dirty="0"/>
              <a:t>Facilitator notes: </a:t>
            </a:r>
          </a:p>
          <a:p>
            <a:endParaRPr lang="en-US" u="sng" dirty="0"/>
          </a:p>
          <a:p>
            <a:r>
              <a:rPr lang="en-US" dirty="0"/>
              <a:t>As we’ve mentioned before, once you’ve written a solid evaluation report, you can create additional products to communicate results and findings to different stakeholders. </a:t>
            </a:r>
          </a:p>
          <a:p>
            <a:endParaRPr lang="en-US" dirty="0"/>
          </a:p>
          <a:p>
            <a:pPr defTabSz="457175">
              <a:defRPr/>
            </a:pPr>
            <a:r>
              <a:rPr lang="en-US" dirty="0"/>
              <a:t>Presentations are effective </a:t>
            </a:r>
            <a:r>
              <a:rPr lang="en-US" dirty="0" smtClean="0"/>
              <a:t>ways to communicate </a:t>
            </a:r>
            <a:r>
              <a:rPr lang="en-US" dirty="0"/>
              <a:t>key points about your evaluation and its findings, and may use posters, </a:t>
            </a:r>
            <a:r>
              <a:rPr lang="en-US" dirty="0" smtClean="0"/>
              <a:t>slide decks such as PowerPoint</a:t>
            </a:r>
            <a:r>
              <a:rPr lang="en-US" dirty="0"/>
              <a:t>, or webinar technology, depending on the target audience and venue. They are also a great way to interact with stakeholders about the results and give an opportunity for discussion. It is important to remember that an effective presentation balances the use of speaking, visuals, and text, and does not overwhelm an audience with too much information at too fast a pace. </a:t>
            </a:r>
            <a:r>
              <a:rPr lang="en-US" dirty="0" smtClean="0"/>
              <a:t>Community meetings, </a:t>
            </a:r>
            <a:r>
              <a:rPr lang="en-US" dirty="0"/>
              <a:t>conference presentations, community groups or meetings, or panels are other types of presentations to consider, depending on the types of stakeholders you are trying to reach, and the amount and type of information you wish to present.</a:t>
            </a:r>
          </a:p>
          <a:p>
            <a:pPr defTabSz="457175">
              <a:defRPr/>
            </a:pPr>
            <a:endParaRPr lang="en-US" dirty="0"/>
          </a:p>
          <a:p>
            <a:r>
              <a:rPr lang="en-US" dirty="0"/>
              <a:t>Visuals and graphics can be stand alone products or can be part of written reports or presentations. They are especially effective at </a:t>
            </a:r>
            <a:r>
              <a:rPr lang="en-US" dirty="0" smtClean="0"/>
              <a:t>highlighting </a:t>
            </a:r>
            <a:r>
              <a:rPr lang="en-US" dirty="0"/>
              <a:t>trends or patterns, especially when you have a large amount of data. Use visuals and graphics selectively, as too many can distract readers or viewers from your broader message. </a:t>
            </a:r>
          </a:p>
          <a:p>
            <a:endParaRPr lang="en-US" dirty="0"/>
          </a:p>
          <a:p>
            <a:r>
              <a:rPr lang="en-US" dirty="0"/>
              <a:t>Social media, such as </a:t>
            </a:r>
            <a:r>
              <a:rPr lang="en-US" dirty="0" smtClean="0"/>
              <a:t>Twitter </a:t>
            </a:r>
            <a:r>
              <a:rPr lang="en-US" dirty="0"/>
              <a:t>and </a:t>
            </a:r>
            <a:r>
              <a:rPr lang="en-US" dirty="0" smtClean="0"/>
              <a:t>Facebook are </a:t>
            </a:r>
            <a:r>
              <a:rPr lang="en-US" dirty="0"/>
              <a:t>excellent tools to generate interest in your evaluation or </a:t>
            </a:r>
            <a:r>
              <a:rPr lang="en-US" dirty="0" smtClean="0"/>
              <a:t>communicate key findings</a:t>
            </a:r>
            <a:r>
              <a:rPr lang="en-US" dirty="0"/>
              <a:t>. Be especially wary of wording when posting results through social media, as these modes do not accommodate the context or background information on the evaluation that is necessary to properly interpret findings. You can also consider using other creative products like photo reports, poetry, or other visual arts to communicate about your evaluation. Just be sure that the method you choose makes sense for your target audience and the findings you wish to present. </a:t>
            </a:r>
          </a:p>
          <a:p>
            <a:endParaRPr lang="en-US" dirty="0"/>
          </a:p>
          <a:p>
            <a:r>
              <a:rPr lang="en-US" dirty="0"/>
              <a:t>Depending on the type of evaluation you conduct, you may wish to create a public use dataset, </a:t>
            </a:r>
            <a:r>
              <a:rPr lang="en-US" dirty="0" smtClean="0"/>
              <a:t>which has been stripped </a:t>
            </a:r>
            <a:r>
              <a:rPr lang="en-US" dirty="0"/>
              <a:t>of any personally identifiable information. These datasets can contribute to further research by other programs or scholars on your intervention or a related topic. </a:t>
            </a:r>
          </a:p>
          <a:p>
            <a:r>
              <a:rPr lang="en-US" dirty="0"/>
              <a:t>   </a:t>
            </a:r>
          </a:p>
          <a:p>
            <a:pPr defTabSz="457175">
              <a:defRPr/>
            </a:pPr>
            <a:r>
              <a:rPr lang="en-US" dirty="0"/>
              <a:t>Finally, when producing any written or visual product, keep in mind that potential consumers with visual or auditory disabilities will want to be able to access findings. Be sure to format reporting products to work with visual or auditory accessibility software, especially if posting online.</a:t>
            </a:r>
            <a:r>
              <a:rPr lang="en-US" sz="1000" dirty="0"/>
              <a:t> </a:t>
            </a:r>
            <a:r>
              <a:rPr lang="en-US" dirty="0" smtClean="0"/>
              <a:t> </a:t>
            </a:r>
          </a:p>
          <a:p>
            <a:pPr defTabSz="457175">
              <a:defRPr/>
            </a:pPr>
            <a:endParaRPr lang="en-US" dirty="0" smtClean="0"/>
          </a:p>
          <a:p>
            <a:pPr defTabSz="457175">
              <a:defRPr/>
            </a:pPr>
            <a:r>
              <a:rPr lang="en-US" dirty="0" smtClean="0"/>
              <a:t>[Pause for questions]</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a:t>
            </a:r>
          </a:p>
          <a:p>
            <a:endParaRPr lang="en-US" dirty="0" smtClean="0"/>
          </a:p>
          <a:p>
            <a:r>
              <a:rPr lang="en-US" dirty="0" smtClean="0"/>
              <a:t>As you’ll recall,</a:t>
            </a:r>
            <a:r>
              <a:rPr lang="en-US" baseline="0" dirty="0" smtClean="0"/>
              <a:t> Step Three in the reporting process involves disseminating your reporting products. </a:t>
            </a:r>
            <a:r>
              <a:rPr lang="en-US" dirty="0" smtClean="0"/>
              <a:t>Once you’ve completed</a:t>
            </a:r>
            <a:r>
              <a:rPr lang="en-US" baseline="0" dirty="0" smtClean="0"/>
              <a:t> your evaluation report and any derivative products you’ve decided to create, you can distribute them to program stakeholders according to your dissemination plan.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2820375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a:t>
            </a:r>
          </a:p>
          <a:p>
            <a:endParaRPr lang="en-US" dirty="0" smtClean="0"/>
          </a:p>
          <a:p>
            <a:pPr defTabSz="460583"/>
            <a:r>
              <a:rPr lang="en-US" baseline="0" dirty="0" smtClean="0"/>
              <a:t>Since we’ve already reviewed what this plan should cover and what an example might look like, let’s proceed to Step Four in the reporting process, ensuring and supporting use of findings by stakeholders.</a:t>
            </a:r>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206614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4175" y="469900"/>
            <a:ext cx="3105150" cy="2328863"/>
          </a:xfrm>
        </p:spPr>
      </p:sp>
      <p:sp>
        <p:nvSpPr>
          <p:cNvPr id="3" name="Notes Placeholder 2"/>
          <p:cNvSpPr>
            <a:spLocks noGrp="1"/>
          </p:cNvSpPr>
          <p:nvPr>
            <p:ph type="body" idx="1"/>
          </p:nvPr>
        </p:nvSpPr>
        <p:spPr>
          <a:xfrm>
            <a:off x="273285" y="2799514"/>
            <a:ext cx="6036076" cy="5799656"/>
          </a:xfrm>
        </p:spPr>
        <p:txBody>
          <a:bodyPr>
            <a:normAutofit/>
          </a:bodyPr>
          <a:lstStyle/>
          <a:p>
            <a:pPr defTabSz="457175">
              <a:defRPr/>
            </a:pPr>
            <a:r>
              <a:rPr lang="en-US" u="sng" dirty="0"/>
              <a:t>Facilitator notes</a:t>
            </a:r>
            <a:r>
              <a:rPr lang="en-US" dirty="0"/>
              <a:t>:</a:t>
            </a:r>
          </a:p>
          <a:p>
            <a:pPr lvl="0"/>
            <a:endParaRPr lang="en-US" dirty="0"/>
          </a:p>
          <a:p>
            <a:pPr lvl="0"/>
            <a:r>
              <a:rPr lang="en-US" dirty="0"/>
              <a:t>While reporting serves the purpose of documenting what was done during the evaluation, it also is the natural juncture in the evaluation </a:t>
            </a:r>
            <a:r>
              <a:rPr lang="en-US" dirty="0" smtClean="0"/>
              <a:t>cycle </a:t>
            </a:r>
            <a:r>
              <a:rPr lang="en-US" dirty="0"/>
              <a:t>for figuring out what your evaluation results suggest in terms of meaningful </a:t>
            </a:r>
            <a:r>
              <a:rPr lang="en-US" dirty="0" smtClean="0"/>
              <a:t>program </a:t>
            </a:r>
            <a:r>
              <a:rPr lang="en-US" dirty="0"/>
              <a:t>improvement. It is </a:t>
            </a:r>
            <a:r>
              <a:rPr lang="en-US" dirty="0" smtClean="0"/>
              <a:t>a convenient time </a:t>
            </a:r>
            <a:r>
              <a:rPr lang="en-US" strike="noStrike" dirty="0" smtClean="0"/>
              <a:t>because</a:t>
            </a:r>
            <a:r>
              <a:rPr lang="en-US" strike="noStrike" baseline="0" dirty="0" smtClean="0"/>
              <a:t> y</a:t>
            </a:r>
            <a:r>
              <a:rPr lang="en-US" strike="noStrike" dirty="0" smtClean="0"/>
              <a:t>ou </a:t>
            </a:r>
            <a:r>
              <a:rPr lang="en-US" dirty="0" smtClean="0"/>
              <a:t>will have all of the information you need to review and make decisions with in one central and easily accessible location. As we mentioned at the beginning of the presentation, purposefully examining results and creating an action plan to implement improvements based on those insights is the critical step that enables continuous improvement and that makes</a:t>
            </a:r>
            <a:r>
              <a:rPr lang="en-US" baseline="0" dirty="0" smtClean="0"/>
              <a:t> </a:t>
            </a:r>
            <a:r>
              <a:rPr lang="en-US" dirty="0" smtClean="0"/>
              <a:t>a program a learning organization. Using </a:t>
            </a:r>
            <a:r>
              <a:rPr lang="en-US" baseline="0" dirty="0" smtClean="0"/>
              <a:t>evaluation results for action and improvement </a:t>
            </a:r>
            <a:r>
              <a:rPr lang="en-US" strike="noStrike" baseline="0" dirty="0" smtClean="0"/>
              <a:t>means that a </a:t>
            </a:r>
            <a:r>
              <a:rPr lang="en-US" baseline="0" dirty="0" smtClean="0"/>
              <a:t>program is being </a:t>
            </a:r>
            <a:r>
              <a:rPr lang="en-US" dirty="0" smtClean="0"/>
              <a:t>accountable to its theory of change, is</a:t>
            </a:r>
            <a:r>
              <a:rPr lang="en-US" baseline="0" dirty="0" smtClean="0"/>
              <a:t> examining d</a:t>
            </a:r>
            <a:r>
              <a:rPr lang="en-US" dirty="0" smtClean="0"/>
              <a:t>ecision-making on policies and program</a:t>
            </a:r>
            <a:r>
              <a:rPr lang="en-US" baseline="0" dirty="0" smtClean="0"/>
              <a:t> components</a:t>
            </a:r>
            <a:r>
              <a:rPr lang="en-US" dirty="0" smtClean="0"/>
              <a:t>, </a:t>
            </a:r>
            <a:r>
              <a:rPr lang="en-US" baseline="0" dirty="0" smtClean="0"/>
              <a:t>and </a:t>
            </a:r>
            <a:r>
              <a:rPr lang="en-US" dirty="0" smtClean="0"/>
              <a:t>is drawing lessons for program improvement. </a:t>
            </a:r>
          </a:p>
          <a:p>
            <a:pPr defTabSz="457175">
              <a:defRPr/>
            </a:pPr>
            <a:endParaRPr lang="en-US" dirty="0" smtClean="0"/>
          </a:p>
          <a:p>
            <a:pPr defTabSz="457175">
              <a:defRPr/>
            </a:pPr>
            <a:r>
              <a:rPr lang="en-US" dirty="0" smtClean="0"/>
              <a:t>To put this into practice, it’s helpful to divide the process into two stages: first, you will identify the program components that need to be improved or</a:t>
            </a:r>
            <a:r>
              <a:rPr lang="en-US" baseline="0" dirty="0" smtClean="0"/>
              <a:t> that are working well</a:t>
            </a:r>
            <a:r>
              <a:rPr lang="en-US" dirty="0" smtClean="0"/>
              <a:t> based on your </a:t>
            </a:r>
            <a:r>
              <a:rPr lang="en-US" dirty="0"/>
              <a:t>evaluation results, and second, you will develop and implement </a:t>
            </a:r>
            <a:r>
              <a:rPr lang="en-US" dirty="0" smtClean="0"/>
              <a:t>a plan for enacting appropriate </a:t>
            </a:r>
            <a:r>
              <a:rPr lang="en-US" dirty="0"/>
              <a:t>programmatic changes. </a:t>
            </a:r>
          </a:p>
          <a:p>
            <a:pPr defTabSz="457175">
              <a:defRPr/>
            </a:pPr>
            <a:endParaRPr lang="en-US" dirty="0"/>
          </a:p>
          <a:p>
            <a:r>
              <a:rPr lang="en-US" dirty="0"/>
              <a:t>Again, keep in mind that this is all taking place after the evaluation report is finalized. Even if you are conducting the evaluation internally, it is important not to reflect on the meaning of results or begin brainstorming changes within </a:t>
            </a:r>
            <a:r>
              <a:rPr lang="en-US" dirty="0" smtClean="0"/>
              <a:t>the final </a:t>
            </a:r>
            <a:r>
              <a:rPr lang="en-US" dirty="0"/>
              <a:t>evaluation </a:t>
            </a:r>
            <a:r>
              <a:rPr lang="en-US" dirty="0" smtClean="0"/>
              <a:t>report. While it’s fine to suggest areas for future research</a:t>
            </a:r>
            <a:r>
              <a:rPr lang="en-US" baseline="0" dirty="0" smtClean="0"/>
              <a:t> or state new questions that have arisen during the completion of the evaluation,</a:t>
            </a:r>
            <a:r>
              <a:rPr lang="en-US" dirty="0" smtClean="0"/>
              <a:t> remember that</a:t>
            </a:r>
            <a:r>
              <a:rPr lang="en-US" baseline="0" dirty="0" smtClean="0"/>
              <a:t> making conjectures about findings within the evaluation report </a:t>
            </a:r>
            <a:r>
              <a:rPr lang="en-US" dirty="0" smtClean="0"/>
              <a:t>can </a:t>
            </a:r>
            <a:r>
              <a:rPr lang="en-US" dirty="0"/>
              <a:t>diminish objectivity and credibility. In the next few slides, we’ll suggest some ways to go about documenting and tracking these ideas and associated improvements. </a:t>
            </a:r>
          </a:p>
          <a:p>
            <a:pPr defTabSz="457175">
              <a:defRPr/>
            </a:pPr>
            <a:endParaRPr lang="en-US" dirty="0"/>
          </a:p>
          <a:p>
            <a:pPr defTabSz="45717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322263"/>
            <a:ext cx="1873250" cy="1404937"/>
          </a:xfrm>
        </p:spPr>
      </p:sp>
      <p:sp>
        <p:nvSpPr>
          <p:cNvPr id="3" name="Notes Placeholder 2"/>
          <p:cNvSpPr>
            <a:spLocks noGrp="1"/>
          </p:cNvSpPr>
          <p:nvPr>
            <p:ph type="body" idx="1"/>
          </p:nvPr>
        </p:nvSpPr>
        <p:spPr>
          <a:xfrm>
            <a:off x="239125" y="1818020"/>
            <a:ext cx="6070236" cy="7294803"/>
          </a:xfrm>
        </p:spPr>
        <p:txBody>
          <a:bodyPr>
            <a:normAutofit lnSpcReduction="10000"/>
          </a:bodyPr>
          <a:lstStyle/>
          <a:p>
            <a:pPr defTabSz="457175">
              <a:defRPr/>
            </a:pPr>
            <a:r>
              <a:rPr lang="en-US" u="sng" dirty="0"/>
              <a:t>Facilitator notes:</a:t>
            </a:r>
          </a:p>
          <a:p>
            <a:endParaRPr lang="en-US" dirty="0" smtClean="0"/>
          </a:p>
          <a:p>
            <a:pPr defTabSz="457175">
              <a:defRPr/>
            </a:pPr>
            <a:r>
              <a:rPr lang="en-US" dirty="0"/>
              <a:t>As we just mentioned, in stage one, you will </a:t>
            </a:r>
            <a:r>
              <a:rPr lang="en-US" dirty="0" smtClean="0"/>
              <a:t>identify </a:t>
            </a:r>
            <a:r>
              <a:rPr lang="en-US" dirty="0"/>
              <a:t>the program components that need to be improved based on your evaluation results. So how do you find program components that need to be improved? A good first step is to look back to your research questions. At the beginning of the evaluation process, </a:t>
            </a:r>
            <a:r>
              <a:rPr lang="en-US" dirty="0" smtClean="0"/>
              <a:t>research questions were created </a:t>
            </a:r>
            <a:r>
              <a:rPr lang="en-US" dirty="0"/>
              <a:t>to guide the evaluation and ensure that it produced the information you needed about your program. You can try pairing each research question to relevant results from your analysis. These results are the “answers” to your research questions. Consider what these answers are saying: given what you’ve recorded in your theory of change and logic model, </a:t>
            </a:r>
            <a:r>
              <a:rPr lang="en-US" dirty="0" smtClean="0"/>
              <a:t>are the results</a:t>
            </a:r>
            <a:r>
              <a:rPr lang="en-US" baseline="0" dirty="0" smtClean="0"/>
              <a:t> </a:t>
            </a:r>
            <a:r>
              <a:rPr lang="en-US" dirty="0" smtClean="0"/>
              <a:t>expected? </a:t>
            </a:r>
            <a:r>
              <a:rPr lang="en-US" dirty="0"/>
              <a:t>Or is there something surprising or unusual you are finding that deviates from the logic model? </a:t>
            </a:r>
            <a:r>
              <a:rPr lang="en-US" dirty="0" smtClean="0"/>
              <a:t>Did the evaluation identify interesting patterns </a:t>
            </a:r>
            <a:r>
              <a:rPr lang="en-US" dirty="0"/>
              <a:t>or </a:t>
            </a:r>
            <a:r>
              <a:rPr lang="en-US" dirty="0" smtClean="0"/>
              <a:t>trends? </a:t>
            </a:r>
            <a:r>
              <a:rPr lang="en-US" dirty="0"/>
              <a:t>If the result you are seeing is not in line with what is expected from your logic model </a:t>
            </a:r>
            <a:r>
              <a:rPr lang="en-US" dirty="0" smtClean="0"/>
              <a:t>and</a:t>
            </a:r>
            <a:r>
              <a:rPr lang="en-US" strike="noStrike" baseline="0" dirty="0" smtClean="0"/>
              <a:t> </a:t>
            </a:r>
            <a:r>
              <a:rPr lang="en-US" dirty="0" smtClean="0"/>
              <a:t>theory </a:t>
            </a:r>
            <a:r>
              <a:rPr lang="en-US" dirty="0"/>
              <a:t>of change, you should flag that component for possible improvement. This includes unexpected positive results, as they could indicate something that should be expanded, scaled, or further developed. We will present a detailed example in a few slides to make this process even clearer. </a:t>
            </a:r>
          </a:p>
          <a:p>
            <a:pPr defTabSz="457175">
              <a:defRPr/>
            </a:pPr>
            <a:endParaRPr lang="en-US" dirty="0"/>
          </a:p>
          <a:p>
            <a:pPr defTabSz="457175">
              <a:defRPr/>
            </a:pPr>
            <a:r>
              <a:rPr lang="en-US" dirty="0"/>
              <a:t>Throughout this process, keep in mind how the evaluation was implemented. If there were </a:t>
            </a:r>
            <a:r>
              <a:rPr lang="en-US" dirty="0" smtClean="0"/>
              <a:t>challenges </a:t>
            </a:r>
            <a:r>
              <a:rPr lang="en-US" dirty="0"/>
              <a:t>or flaws that mitigate the finding, the specific results suggesting change may be due to how the evaluation was implemented rather than how the program is actually performing. </a:t>
            </a:r>
            <a:r>
              <a:rPr lang="en-US" dirty="0" smtClean="0"/>
              <a:t>In </a:t>
            </a:r>
            <a:r>
              <a:rPr lang="en-US" dirty="0"/>
              <a:t>any case, if multiple sources support or corroborate a flagged finding, you will have conclusive evidence that a change needs to be made. </a:t>
            </a:r>
            <a:r>
              <a:rPr lang="en-US" dirty="0" smtClean="0"/>
              <a:t>Regardless, do bear in mind that</a:t>
            </a:r>
            <a:r>
              <a:rPr lang="en-US" baseline="0" dirty="0" smtClean="0"/>
              <a:t> one high quality evaluation finding can be all that is needed to support or acknowledge a programmatic improvement. </a:t>
            </a:r>
            <a:endParaRPr lang="en-US" dirty="0" smtClean="0"/>
          </a:p>
          <a:p>
            <a:pPr defTabSz="457175">
              <a:defRPr/>
            </a:pPr>
            <a:endParaRPr lang="en-US" dirty="0"/>
          </a:p>
          <a:p>
            <a:pPr defTabSz="457175">
              <a:defRPr/>
            </a:pPr>
            <a:r>
              <a:rPr lang="en-US" dirty="0"/>
              <a:t>Once you’ve identified the program components that need to be improved you will need to articulate how, specifically, they will be improved. This could involve a change to the program design or implementation, to the services that are delivered, to the internal staffing, or to partnering, for example. This is an appropriate time to engage relevant stakeholders in discussing the results, and obtaining input into the improvement process. Options for convening stakeholders include conference calls, in-person meetings, or online presentations. Keep in mind that you may need to create specific derivative products from the final evaluation report to facilitate these discussions. Memos or </a:t>
            </a:r>
            <a:r>
              <a:rPr lang="en-US" dirty="0" smtClean="0"/>
              <a:t>PowerPoint </a:t>
            </a:r>
            <a:r>
              <a:rPr lang="en-US" dirty="0"/>
              <a:t>presentations are often helpful for focusing conversation and documenting proceedings. When brainstorming possible improvements, actions, or changes, it is important to set discussion parameters to ensure that realistic, actionable solutions are generated. Any change that could reasonably be implemented should be actionable, specific, and able to be accomplished within a realistic timeframe. Relatedly, make sure that the scale and scope of the change suggested matches that of the evidence generated by the evaluation findings. Again, we’ll go over an example in a few slides to make this more clear.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88556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a:t>Facilitator notes:</a:t>
            </a:r>
            <a:endParaRPr lang="en-US" dirty="0"/>
          </a:p>
          <a:p>
            <a:pPr defTabSz="457175">
              <a:defRPr/>
            </a:pPr>
            <a:endParaRPr lang="en-US" dirty="0"/>
          </a:p>
          <a:p>
            <a:pPr defTabSz="457175">
              <a:defRPr/>
            </a:pPr>
            <a:r>
              <a:rPr lang="en-US" dirty="0"/>
              <a:t>Once you have identified the </a:t>
            </a:r>
            <a:r>
              <a:rPr lang="en-US" dirty="0" smtClean="0"/>
              <a:t>parts of</a:t>
            </a:r>
            <a:r>
              <a:rPr lang="en-US" baseline="0" dirty="0" smtClean="0"/>
              <a:t> </a:t>
            </a:r>
            <a:r>
              <a:rPr lang="en-US" dirty="0" smtClean="0"/>
              <a:t>your program you want to improve, you can ensure follow through by developing an action plan. While this doesn’t have to be a formal document, it helps to have a record of the decisions made. This plan should include an “owner” or “owners” that will carry out the changes. You should set milestones and identify key dates for when certain actions must take place or be complete. It also helps to identify the types and amount of resources, such as money or staff time, you will need to carry out these activities. Once this plan is developed, you can invite stakeholders to review it. This will help hold your organization accountable, and demonstrates transparency to current and potential funders. Along with creating a feeling of stakeholder ownership in the program, it can help you recruit partners and additional resources needed to successfully implement</a:t>
            </a:r>
            <a:r>
              <a:rPr lang="en-US" baseline="0" dirty="0" smtClean="0"/>
              <a:t> </a:t>
            </a:r>
            <a:r>
              <a:rPr lang="en-US" dirty="0" smtClean="0"/>
              <a:t>your plan for change. </a:t>
            </a:r>
          </a:p>
          <a:p>
            <a:pPr defTabSz="45717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495300"/>
            <a:ext cx="2801937" cy="2100263"/>
          </a:xfrm>
        </p:spPr>
      </p:sp>
      <p:sp>
        <p:nvSpPr>
          <p:cNvPr id="3" name="Notes Placeholder 2"/>
          <p:cNvSpPr>
            <a:spLocks noGrp="1"/>
          </p:cNvSpPr>
          <p:nvPr>
            <p:ph type="body" idx="1"/>
          </p:nvPr>
        </p:nvSpPr>
        <p:spPr>
          <a:xfrm>
            <a:off x="284673" y="2886107"/>
            <a:ext cx="6217234" cy="6147177"/>
          </a:xfrm>
        </p:spPr>
        <p:txBody>
          <a:bodyPr>
            <a:normAutofit/>
          </a:bodyPr>
          <a:lstStyle/>
          <a:p>
            <a:pPr defTabSz="457175">
              <a:defRPr/>
            </a:pPr>
            <a:r>
              <a:rPr lang="en-US" u="sng" dirty="0"/>
              <a:t>Facilitator notes</a:t>
            </a:r>
            <a:r>
              <a:rPr lang="en-US" dirty="0"/>
              <a:t>:</a:t>
            </a:r>
          </a:p>
          <a:p>
            <a:pPr defTabSz="457175">
              <a:defRPr/>
            </a:pPr>
            <a:r>
              <a:rPr lang="en-US" dirty="0"/>
              <a:t>Developing and implementing your action plan for improvement demonstrates accountability and builds stakeholder trust in your organization. It also completes the evaluation process, bringing a close to the particular evaluation project. But, there is much more to be gained from your evaluation findings. An evaluation can pay dividends long into the future in a few key ways.  </a:t>
            </a:r>
          </a:p>
          <a:p>
            <a:pPr defTabSz="457175">
              <a:defRPr/>
            </a:pPr>
            <a:endParaRPr lang="en-US" dirty="0"/>
          </a:p>
          <a:p>
            <a:pPr defTabSz="457175">
              <a:defRPr/>
            </a:pPr>
            <a:r>
              <a:rPr lang="en-US" dirty="0" smtClean="0"/>
              <a:t>First</a:t>
            </a:r>
            <a:r>
              <a:rPr lang="en-US" baseline="0" dirty="0" smtClean="0"/>
              <a:t>, e</a:t>
            </a:r>
            <a:r>
              <a:rPr lang="en-US" dirty="0" smtClean="0"/>
              <a:t>very time your program conducts and completes an evaluation, information about program effectiveness compounds, providing a robust picture of how and why your program is or is not achieving its goals as detailed in your theory of change. This </a:t>
            </a:r>
            <a:r>
              <a:rPr lang="en-US" dirty="0"/>
              <a:t>accumulation of programmatic knowledge gathered systematically from evaluation is known as an evidence base. </a:t>
            </a:r>
            <a:r>
              <a:rPr lang="en-US" dirty="0" smtClean="0"/>
              <a:t>This </a:t>
            </a:r>
            <a:r>
              <a:rPr lang="en-US" dirty="0"/>
              <a:t>evidence base is valuable to your organization as it strives to improve services for constituents, to similar organizations as they improve their own program models, and to funders and policymakers as they </a:t>
            </a:r>
            <a:r>
              <a:rPr lang="en-US" dirty="0" smtClean="0"/>
              <a:t>attempt to direct</a:t>
            </a:r>
            <a:r>
              <a:rPr lang="en-US" baseline="0" dirty="0" smtClean="0"/>
              <a:t> </a:t>
            </a:r>
            <a:r>
              <a:rPr lang="en-US" dirty="0" smtClean="0"/>
              <a:t>scarce resources to </a:t>
            </a:r>
            <a:r>
              <a:rPr lang="en-US" dirty="0"/>
              <a:t>the most effective organizations. </a:t>
            </a:r>
          </a:p>
          <a:p>
            <a:pPr defTabSz="457175">
              <a:defRPr/>
            </a:pPr>
            <a:endParaRPr lang="en-US" dirty="0"/>
          </a:p>
          <a:p>
            <a:pPr defTabSz="457175">
              <a:defRPr/>
            </a:pPr>
            <a:r>
              <a:rPr lang="en-US" dirty="0" smtClean="0"/>
              <a:t>Second,</a:t>
            </a:r>
            <a:r>
              <a:rPr lang="en-US" baseline="0" dirty="0" smtClean="0"/>
              <a:t> evaluations can be used strategically as part of a long term research agenda. </a:t>
            </a:r>
            <a:r>
              <a:rPr lang="en-US" dirty="0" smtClean="0"/>
              <a:t>A </a:t>
            </a:r>
            <a:r>
              <a:rPr lang="en-US" dirty="0"/>
              <a:t>long term research agenda is simply a plan for a series of evaluations, completed over a longer time horizon, that build progressively towards an evaluation goal or broad research question about a program’s effectiveness. It requires moving beyond thinking of evaluations as one-time projects that exist in isolation. Instead, evaluations produce information that inform subsequent evaluations, or increase the organization’s capability to conduct a more rigorous evaluation. This change in thinking can be difficult, and often requires an intentional culture change within organizations. This effort is worthwhile, though, as a robust long term research agenda could save your organization a significant amount of time and resources, and can provide the right types of information at the right times in the life cycle of the program. </a:t>
            </a:r>
          </a:p>
          <a:p>
            <a:pPr defTabSz="457175">
              <a:defRPr/>
            </a:pPr>
            <a:endParaRPr lang="en-US" dirty="0"/>
          </a:p>
          <a:p>
            <a:pPr defTabSz="457175">
              <a:defRPr/>
            </a:pPr>
            <a:r>
              <a:rPr lang="en-US" dirty="0" smtClean="0"/>
              <a:t>Finally, in </a:t>
            </a:r>
            <a:r>
              <a:rPr lang="en-US" dirty="0"/>
              <a:t>the long term, an evaluation also contributes critical information for </a:t>
            </a:r>
            <a:r>
              <a:rPr lang="en-US" dirty="0" smtClean="0"/>
              <a:t>continuous improvement. Reviewing </a:t>
            </a:r>
            <a:r>
              <a:rPr lang="en-US" dirty="0"/>
              <a:t>the information provided by </a:t>
            </a:r>
            <a:r>
              <a:rPr lang="en-US" dirty="0" smtClean="0"/>
              <a:t>evaluation can</a:t>
            </a:r>
            <a:r>
              <a:rPr lang="en-US" baseline="0" dirty="0" smtClean="0"/>
              <a:t> help an organization set goals, measure progress towards meeting those goals, and make decisions based on the data gathered</a:t>
            </a:r>
            <a:r>
              <a:rPr lang="en-US" dirty="0" smtClean="0"/>
              <a:t>. It also </a:t>
            </a:r>
            <a:r>
              <a:rPr lang="en-US" dirty="0"/>
              <a:t>naturally raises additional questions about program performance, which feeds back into the cycle of evaluation as newly proposed research questions. This feedback cycle makes possible the continuous program </a:t>
            </a:r>
            <a:r>
              <a:rPr lang="en-US" dirty="0" smtClean="0"/>
              <a:t>improvement that is characteristic of </a:t>
            </a:r>
            <a:r>
              <a:rPr lang="en-US" dirty="0"/>
              <a:t>a learning organization. </a:t>
            </a:r>
          </a:p>
          <a:p>
            <a:pPr defTabSz="457175">
              <a:defRPr/>
            </a:pPr>
            <a:endParaRPr lang="en-US" dirty="0"/>
          </a:p>
          <a:p>
            <a:pPr defTabSz="457175">
              <a:defRPr/>
            </a:pPr>
            <a:endParaRPr lang="en-US" dirty="0"/>
          </a:p>
          <a:p>
            <a:pPr defTabSz="457175">
              <a:defRPr/>
            </a:pPr>
            <a:endParaRPr lang="en-US" u="sng" dirty="0"/>
          </a:p>
          <a:p>
            <a:pPr defTabSz="457175">
              <a:defRPr/>
            </a:pPr>
            <a:endParaRPr lang="en-US" u="sng" dirty="0"/>
          </a:p>
          <a:p>
            <a:endParaRPr lang="en-US" dirty="0" smtClean="0"/>
          </a:p>
          <a:p>
            <a:pPr defTabSz="457175">
              <a:defRPr/>
            </a:pP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328334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altLang="en-US" u="sng" dirty="0" smtClean="0"/>
              <a:t>Facilitator notes</a:t>
            </a:r>
            <a:r>
              <a:rPr lang="en-US" altLang="en-US" dirty="0" smtClean="0"/>
              <a:t>:</a:t>
            </a:r>
          </a:p>
          <a:p>
            <a:pPr defTabSz="457175">
              <a:defRPr/>
            </a:pPr>
            <a:endParaRPr lang="en-US" dirty="0" smtClean="0"/>
          </a:p>
          <a:p>
            <a:pPr defTabSz="457175">
              <a:defRPr/>
            </a:pPr>
            <a:r>
              <a:rPr lang="en-US" dirty="0" smtClean="0"/>
              <a:t>Let’s review what we’ve covered in the last few slides</a:t>
            </a:r>
            <a:r>
              <a:rPr lang="en-US" baseline="0" dirty="0" smtClean="0"/>
              <a:t> with an example. We’ll use the fictional financial education program from your pre-work, and use some hypothetical findings from their impact evaluation to identify areas for change and </a:t>
            </a:r>
            <a:r>
              <a:rPr lang="en-US" dirty="0"/>
              <a:t>develop an action plan for improvement</a:t>
            </a:r>
            <a:r>
              <a:rPr lang="en-US" dirty="0" smtClean="0"/>
              <a:t>. For the purposes of our example,</a:t>
            </a:r>
            <a:r>
              <a:rPr lang="en-US" baseline="0" dirty="0" smtClean="0"/>
              <a:t> we’re going to suppose that the program conducted a randomized control trial supplemented with a review of program documents. </a:t>
            </a:r>
            <a:r>
              <a:rPr lang="en-US" dirty="0" smtClean="0"/>
              <a:t> </a:t>
            </a:r>
          </a:p>
          <a:p>
            <a:pPr defTabSz="457175">
              <a:defRPr/>
            </a:pPr>
            <a:endParaRPr lang="en-US" dirty="0" smtClean="0"/>
          </a:p>
          <a:p>
            <a:pPr defTabSz="457175">
              <a:defRPr/>
            </a:pPr>
            <a:endParaRPr lang="en-US" dirty="0"/>
          </a:p>
          <a:p>
            <a:pPr defTabSz="457175">
              <a:defRPr/>
            </a:pP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220937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a:t>
            </a:r>
          </a:p>
          <a:p>
            <a:endParaRPr lang="en-US" dirty="0" smtClean="0"/>
          </a:p>
          <a:p>
            <a:pPr defTabSz="457175">
              <a:defRPr/>
            </a:pPr>
            <a:r>
              <a:rPr lang="en-US" dirty="0" smtClean="0"/>
              <a:t>Let’s suppose that the program ran their RCT and just received their final evaluation report from their external evaluator. In the findings section of the report, it is reported that there was a positive, significant difference between the treatment and control groups with regards to management of personal finances six months</a:t>
            </a:r>
            <a:r>
              <a:rPr lang="en-US" baseline="0" dirty="0" smtClean="0"/>
              <a:t> after the end of their participation in the program</a:t>
            </a:r>
            <a:r>
              <a:rPr lang="en-US" dirty="0" smtClean="0"/>
              <a:t>. The program is pleased, since according to their logic model and theory of change, they expect that a medium term outcome of the program is that clients will apply the</a:t>
            </a:r>
            <a:r>
              <a:rPr lang="en-US" baseline="0" dirty="0" smtClean="0"/>
              <a:t> knowledge gained </a:t>
            </a:r>
            <a:r>
              <a:rPr lang="en-US" dirty="0" smtClean="0"/>
              <a:t>through the counseling program to make significant progress towards solving a financial challenge. Since the findings</a:t>
            </a:r>
            <a:r>
              <a:rPr lang="en-US" baseline="0" dirty="0" smtClean="0"/>
              <a:t> show that clients </a:t>
            </a:r>
            <a:r>
              <a:rPr lang="en-US" u="sng" baseline="0" dirty="0" smtClean="0"/>
              <a:t>are</a:t>
            </a:r>
            <a:r>
              <a:rPr lang="en-US" baseline="0" dirty="0" smtClean="0"/>
              <a:t> in fact making progress towards solving a financial challenge, as compared to those not in the program, t</a:t>
            </a:r>
            <a:r>
              <a:rPr lang="en-US" dirty="0" smtClean="0"/>
              <a:t>he</a:t>
            </a:r>
            <a:r>
              <a:rPr lang="en-US" baseline="0" dirty="0" smtClean="0"/>
              <a:t> answer to </a:t>
            </a:r>
            <a:r>
              <a:rPr lang="en-US" dirty="0" smtClean="0"/>
              <a:t>the research question posed at the</a:t>
            </a:r>
            <a:r>
              <a:rPr lang="en-US" baseline="0" dirty="0" smtClean="0"/>
              <a:t> beginning of the evaluation supports the intervention as described in the logic model and theory of change. </a:t>
            </a:r>
            <a:endParaRPr lang="en-US" dirty="0" smtClean="0"/>
          </a:p>
          <a:p>
            <a:pPr defTabSz="457175">
              <a:defRPr/>
            </a:pPr>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88709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smtClean="0"/>
              <a:t>Facilitator Notes</a:t>
            </a:r>
            <a:r>
              <a:rPr lang="en-US" dirty="0" smtClean="0"/>
              <a:t>:</a:t>
            </a:r>
          </a:p>
          <a:p>
            <a:pPr defTabSz="457175">
              <a:defRPr/>
            </a:pPr>
            <a:endParaRPr lang="en-US" dirty="0" smtClean="0"/>
          </a:p>
          <a:p>
            <a:pPr defTabSz="457175">
              <a:defRPr/>
            </a:pPr>
            <a:r>
              <a:rPr lang="en-US" dirty="0" smtClean="0"/>
              <a:t>This finding is definitely something the program wants to investigate further, because it could have implications for additional programming they could provide in</a:t>
            </a:r>
            <a:r>
              <a:rPr lang="en-US" baseline="0" dirty="0" smtClean="0"/>
              <a:t> the future. Specifically, the positive results indicating an effective intervention at the current sites helps make a case for increased program scale and reach</a:t>
            </a:r>
            <a:r>
              <a:rPr lang="en-US" dirty="0" smtClean="0"/>
              <a:t>. They look back to the evaluation report to see if the evaluator noted any important findings from</a:t>
            </a:r>
            <a:r>
              <a:rPr lang="en-US" baseline="0" dirty="0" smtClean="0"/>
              <a:t> the document review portion of the evaluation which could speak to what could be driving the positive result</a:t>
            </a:r>
            <a:r>
              <a:rPr lang="en-US" dirty="0" smtClean="0"/>
              <a:t>. The evaluator has reviewed the program’s member activity logs, and has noted that</a:t>
            </a:r>
            <a:r>
              <a:rPr lang="en-US" baseline="0" dirty="0" smtClean="0"/>
              <a:t> there is a high level of consistency amongst the type, duration, and quantity of service being provided by members</a:t>
            </a:r>
            <a:r>
              <a:rPr lang="en-US" dirty="0" smtClean="0"/>
              <a:t>. </a:t>
            </a:r>
          </a:p>
          <a:p>
            <a:pPr defTabSz="457175">
              <a:defRPr/>
            </a:pPr>
            <a:endParaRPr lang="en-US" dirty="0" smtClean="0"/>
          </a:p>
          <a:p>
            <a:pPr defTabSz="457175">
              <a:defRPr/>
            </a:pPr>
            <a:r>
              <a:rPr lang="en-US" dirty="0" smtClean="0"/>
              <a:t>Since the program also has performance measures data available on</a:t>
            </a:r>
            <a:r>
              <a:rPr lang="en-US" baseline="0" dirty="0" smtClean="0"/>
              <a:t> these member activities</a:t>
            </a:r>
            <a:r>
              <a:rPr lang="en-US" dirty="0" smtClean="0"/>
              <a:t>,</a:t>
            </a:r>
            <a:r>
              <a:rPr lang="en-US" baseline="0" dirty="0" smtClean="0"/>
              <a:t> they consult the data to triangulate, or corroborate, that finding</a:t>
            </a:r>
            <a:r>
              <a:rPr lang="en-US" dirty="0" smtClean="0"/>
              <a:t>. The performance measures data</a:t>
            </a:r>
            <a:r>
              <a:rPr lang="en-US" baseline="0" dirty="0" smtClean="0"/>
              <a:t> reveals that members are completing the targeted number of sessions with each client, and are spending an appropriate amount of time with each client, as is defined in the program’s curriculum.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95620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3363" y="161925"/>
            <a:ext cx="1238250" cy="928688"/>
          </a:xfrm>
        </p:spPr>
      </p:sp>
      <p:sp>
        <p:nvSpPr>
          <p:cNvPr id="3" name="Notes Placeholder 2"/>
          <p:cNvSpPr>
            <a:spLocks noGrp="1"/>
          </p:cNvSpPr>
          <p:nvPr>
            <p:ph type="body" idx="1"/>
          </p:nvPr>
        </p:nvSpPr>
        <p:spPr>
          <a:xfrm>
            <a:off x="125255" y="1090813"/>
            <a:ext cx="6883526" cy="8203975"/>
          </a:xfrm>
        </p:spPr>
        <p:txBody>
          <a:bodyPr>
            <a:normAutofit/>
          </a:bodyPr>
          <a:lstStyle/>
          <a:p>
            <a:r>
              <a:rPr lang="en-US" u="sng" dirty="0"/>
              <a:t>Facilitator notes:</a:t>
            </a:r>
            <a:r>
              <a:rPr lang="en-US" dirty="0"/>
              <a:t> </a:t>
            </a:r>
          </a:p>
          <a:p>
            <a:endParaRPr lang="en-US" dirty="0"/>
          </a:p>
          <a:p>
            <a:r>
              <a:rPr lang="en-US" dirty="0"/>
              <a:t>Before discussing how to report and use the results generated by an evaluation, it is helpful to remember where you are situated in the evaluation process and your options moving forward.  </a:t>
            </a:r>
          </a:p>
          <a:p>
            <a:endParaRPr lang="en-US" dirty="0"/>
          </a:p>
          <a:p>
            <a:pPr marL="0" lvl="1" defTabSz="457175">
              <a:defRPr/>
            </a:pPr>
            <a:r>
              <a:rPr lang="en-US" dirty="0"/>
              <a:t>Remember that evaluations are conducted to gain valuable information about how your program is </a:t>
            </a:r>
            <a:r>
              <a:rPr lang="en-US" dirty="0" smtClean="0"/>
              <a:t>workin</a:t>
            </a:r>
            <a:r>
              <a:rPr lang="en-US" strike="noStrike" dirty="0" smtClean="0"/>
              <a:t>g</a:t>
            </a:r>
            <a:r>
              <a:rPr lang="en-US" strike="noStrike" baseline="0" dirty="0" smtClean="0"/>
              <a:t>.  </a:t>
            </a:r>
            <a:r>
              <a:rPr lang="en-US" dirty="0" smtClean="0"/>
              <a:t>When </a:t>
            </a:r>
            <a:r>
              <a:rPr lang="en-US" dirty="0"/>
              <a:t>you first began the evaluation planning process, you spent time refining your theory of change and logic model, thinking through exactly how your program operates and how it proposes to address a problem. Perhaps you then engaged stakeholders in discussion about what you wanted to learn about that theory of change, and narrowed down a set of processes or outcomes that you wanted to learn more about. You spent time creating research questions that clearly identified those information needs, and then matched an evaluation design to those questions to generate valuable data. That data was then analyzed to produce your evaluation’s results. </a:t>
            </a:r>
          </a:p>
          <a:p>
            <a:pPr marL="0" lvl="1" defTabSz="457175">
              <a:defRPr/>
            </a:pPr>
            <a:endParaRPr lang="en-US" dirty="0"/>
          </a:p>
          <a:p>
            <a:pPr marL="0" lvl="1" defTabSz="457175">
              <a:defRPr/>
            </a:pPr>
            <a:r>
              <a:rPr lang="en-US" dirty="0"/>
              <a:t>At this point in the evaluation process, you could simply write up a summary report of the evaluation and its results, file it with the relevant funders and stakeholders, and proceed with business as usual. But </a:t>
            </a:r>
            <a:r>
              <a:rPr lang="en-US" dirty="0" smtClean="0"/>
              <a:t>you will</a:t>
            </a:r>
            <a:r>
              <a:rPr lang="en-US" baseline="0" dirty="0" smtClean="0"/>
              <a:t> </a:t>
            </a:r>
            <a:r>
              <a:rPr lang="en-US" dirty="0" smtClean="0"/>
              <a:t>have </a:t>
            </a:r>
            <a:r>
              <a:rPr lang="en-US" dirty="0"/>
              <a:t>spent a good deal of resources- including money, staff and volunteer time, and evaluation expertise- just to engage in a compliance exercise. </a:t>
            </a:r>
            <a:r>
              <a:rPr lang="en-US" dirty="0" smtClean="0"/>
              <a:t>You also won’t have spread your learning to benefit others operating similar programs, and you haven’t utilized a valuable opportunity to demonstrate accountability to stakeholders. In </a:t>
            </a:r>
            <a:r>
              <a:rPr lang="en-US" dirty="0"/>
              <a:t>addition, you likely haven’t learned too much about your program, because you haven’t completed the final step in the evaluation process, which is making meaning and sense of those evaluation results. This critical step will allow you to make your program stronger. </a:t>
            </a:r>
            <a:endParaRPr lang="en-US" dirty="0" smtClean="0"/>
          </a:p>
          <a:p>
            <a:pPr marL="0" lvl="1" defTabSz="457175">
              <a:defRPr/>
            </a:pPr>
            <a:endParaRPr lang="en-US" dirty="0"/>
          </a:p>
          <a:p>
            <a:pPr marL="0" lvl="1" defTabSz="457175">
              <a:defRPr/>
            </a:pPr>
            <a:r>
              <a:rPr lang="en-US" dirty="0"/>
              <a:t>Completing this final evaluation step, where meaning is made of data and information, is a hallmark of a learning organization. A learning organization is </a:t>
            </a:r>
            <a:r>
              <a:rPr lang="en-US" dirty="0" smtClean="0"/>
              <a:t>an organization that creates, acquires, and transfers knowledge, and modifies its behavior to reflect new insights</a:t>
            </a:r>
            <a:r>
              <a:rPr lang="en-US" dirty="0"/>
              <a:t>. These organizations remain relevant and effective because they are able to continuously improve their operations, using data to identify areas for improvement. Learning about and improving your program requires data, and </a:t>
            </a:r>
            <a:r>
              <a:rPr lang="en-US" dirty="0" smtClean="0"/>
              <a:t>those data are</a:t>
            </a:r>
            <a:r>
              <a:rPr lang="en-US" baseline="0" dirty="0" smtClean="0"/>
              <a:t> </a:t>
            </a:r>
            <a:r>
              <a:rPr lang="en-US" dirty="0" smtClean="0"/>
              <a:t>readily </a:t>
            </a:r>
            <a:r>
              <a:rPr lang="en-US" dirty="0"/>
              <a:t>available through program evaluation. Evaluating your program, and then using the results to making meaningful programmatic improvements, helps your organization to serve more people and to serve them better. It also allows you to remain competitive in a scarce funding environment, justify increases in </a:t>
            </a:r>
            <a:r>
              <a:rPr lang="en-US" dirty="0" smtClean="0"/>
              <a:t>scale</a:t>
            </a:r>
            <a:r>
              <a:rPr lang="en-US" dirty="0"/>
              <a:t>, scope, and reach, and demonstrate</a:t>
            </a:r>
            <a:r>
              <a:rPr lang="en-US" strike="noStrike" dirty="0"/>
              <a:t>s </a:t>
            </a:r>
            <a:r>
              <a:rPr lang="en-US" dirty="0"/>
              <a:t>accountability to your stakeholders. Continuous assessment and regular evaluation work will enable you to become a learning organization, and will </a:t>
            </a:r>
            <a:r>
              <a:rPr lang="en-US" dirty="0" smtClean="0"/>
              <a:t>potentially produce </a:t>
            </a:r>
            <a:r>
              <a:rPr lang="en-US" dirty="0"/>
              <a:t>a sizable evidence base that </a:t>
            </a:r>
            <a:r>
              <a:rPr lang="en-US" dirty="0" smtClean="0"/>
              <a:t>demonstrates your program’s </a:t>
            </a:r>
            <a:r>
              <a:rPr lang="en-US" dirty="0"/>
              <a:t>efficacy.</a:t>
            </a:r>
          </a:p>
          <a:p>
            <a:pPr marL="0" lvl="1" defTabSz="457175">
              <a:defRPr/>
            </a:pPr>
            <a:endParaRPr lang="en-US" dirty="0"/>
          </a:p>
          <a:p>
            <a:pPr marL="0" lvl="1" defTabSz="457175">
              <a:defRPr/>
            </a:pPr>
            <a:r>
              <a:rPr lang="en-US" dirty="0"/>
              <a:t>The bottom line, then, is that evaluation is an important tool to improve your program’s ability to address a particular problem most effectively. Completing the evaluation </a:t>
            </a:r>
            <a:r>
              <a:rPr lang="en-US" dirty="0" smtClean="0"/>
              <a:t>cycle </a:t>
            </a:r>
            <a:r>
              <a:rPr lang="en-US" dirty="0"/>
              <a:t>by reporting and using the results from your evaluation to make meaningful improvements sets your program apart as a forward thinking, impact oriented organization, and brings you closer to achieving your mission.</a:t>
            </a:r>
          </a:p>
          <a:p>
            <a:pPr marL="0" lvl="1" defTabSz="457175">
              <a:defRPr/>
            </a:pPr>
            <a:r>
              <a:rPr lang="en-US" sz="1400" dirty="0"/>
              <a:t> </a:t>
            </a:r>
            <a:endParaRPr lang="en-US" dirty="0" smtClean="0"/>
          </a:p>
          <a:p>
            <a:pPr defTabSz="457175">
              <a:defRPr/>
            </a:pPr>
            <a:r>
              <a:rPr lang="en-US" dirty="0" smtClean="0"/>
              <a:t>Before going</a:t>
            </a:r>
            <a:r>
              <a:rPr lang="en-US" baseline="0" dirty="0" smtClean="0"/>
              <a:t> further into the material, it’s important to note that this webinar </a:t>
            </a:r>
            <a:r>
              <a:rPr lang="en-US" dirty="0" smtClean="0"/>
              <a:t>will not be covering analysis</a:t>
            </a:r>
            <a:r>
              <a:rPr lang="en-US" baseline="0" dirty="0" smtClean="0"/>
              <a:t> in depth. While it is an important step in the evaluation process that you must complete to </a:t>
            </a:r>
            <a:r>
              <a:rPr lang="en-US" dirty="0" smtClean="0"/>
              <a:t>transform your raw data into</a:t>
            </a:r>
            <a:r>
              <a:rPr lang="en-US" baseline="0" dirty="0" smtClean="0"/>
              <a:t> evaluation results, it is too detailed a topic to be sufficiently covered within this presentation. This course picks up after you have analyzed your data. </a:t>
            </a:r>
            <a:endParaRPr lang="en-US" dirty="0" smtClean="0"/>
          </a:p>
          <a:p>
            <a:endParaRPr lang="en-US" dirty="0"/>
          </a:p>
          <a:p>
            <a:pPr marL="171440" indent="-17144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smtClean="0"/>
              <a:t>Facilitator Notes</a:t>
            </a:r>
            <a:r>
              <a:rPr lang="en-US" dirty="0" smtClean="0"/>
              <a:t>:</a:t>
            </a:r>
          </a:p>
          <a:p>
            <a:pPr defTabSz="457175">
              <a:defRPr/>
            </a:pPr>
            <a:endParaRPr lang="en-US" dirty="0" smtClean="0"/>
          </a:p>
          <a:p>
            <a:pPr defTabSz="457175">
              <a:defRPr/>
            </a:pPr>
            <a:r>
              <a:rPr lang="en-US" dirty="0" smtClean="0"/>
              <a:t>With this contextualizing information, the program re-examines their theory of change and logic model.</a:t>
            </a:r>
            <a:r>
              <a:rPr lang="en-US" baseline="0" dirty="0" smtClean="0"/>
              <a:t> Because there is evidence that outcomes are being achieved, and that the curriculum is being implemented as designed, the program </a:t>
            </a:r>
            <a:r>
              <a:rPr lang="en-US" dirty="0" smtClean="0"/>
              <a:t>feels confident that the</a:t>
            </a:r>
            <a:r>
              <a:rPr lang="en-US" baseline="0" dirty="0" smtClean="0"/>
              <a:t> intervention is working as specified. In fact, it seems to be working well enough and with enough consistency across sites that they could expand the program to other sites with characteristics similar to those in the study</a:t>
            </a:r>
            <a:r>
              <a:rPr lang="en-US" dirty="0" smtClean="0"/>
              <a:t>. </a:t>
            </a:r>
          </a:p>
          <a:p>
            <a:pPr defTabSz="457175">
              <a:defRPr/>
            </a:pPr>
            <a:endParaRPr lang="en-US" dirty="0" smtClean="0"/>
          </a:p>
          <a:p>
            <a:pPr defTabSz="457175">
              <a:defRPr/>
            </a:pPr>
            <a:r>
              <a:rPr lang="en-US" dirty="0" smtClean="0"/>
              <a:t>Even</a:t>
            </a:r>
            <a:r>
              <a:rPr lang="en-US" baseline="0" dirty="0" smtClean="0"/>
              <a:t> though the study revealed evidence of an effective intervention, there are still some positive improvements that can be made. First, the program can use the results to emphasize to sites the importance of following the curriculum with fidelity, and the importance of ensuring that members maintain a certain level of consistency in service provision across clients. The results also support the program’s efforts to maintain rigorous data collection and performance measurement systems, so program management will want to continue to invest in these capabilities. And finally, program management now has solid evidence to make a case for expanding the program and for obtaining additional staff and funds to do so. </a:t>
            </a:r>
          </a:p>
          <a:p>
            <a:pPr defTabSz="457175">
              <a:defRPr/>
            </a:pPr>
            <a:endParaRPr lang="en-US" baseline="0" dirty="0" smtClean="0"/>
          </a:p>
          <a:p>
            <a:pPr defTabSz="457175">
              <a:defRPr/>
            </a:pPr>
            <a:endParaRPr lang="en-US" baseline="0" dirty="0" smtClean="0"/>
          </a:p>
          <a:p>
            <a:pPr defTabSz="457175">
              <a:defRPr/>
            </a:pPr>
            <a:endParaRPr lang="en-US" dirty="0" smtClean="0"/>
          </a:p>
          <a:p>
            <a:pPr defTabSz="457175">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1160524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412750"/>
            <a:ext cx="3946525" cy="2960688"/>
          </a:xfrm>
        </p:spPr>
      </p:sp>
      <p:sp>
        <p:nvSpPr>
          <p:cNvPr id="3" name="Notes Placeholder 2"/>
          <p:cNvSpPr>
            <a:spLocks noGrp="1"/>
          </p:cNvSpPr>
          <p:nvPr>
            <p:ph type="body" idx="1"/>
          </p:nvPr>
        </p:nvSpPr>
        <p:spPr>
          <a:xfrm>
            <a:off x="478249" y="3715578"/>
            <a:ext cx="5831112" cy="4883593"/>
          </a:xfrm>
        </p:spPr>
        <p:txBody>
          <a:bodyPr>
            <a:normAutofit/>
          </a:bodyPr>
          <a:lstStyle/>
          <a:p>
            <a:pPr defTabSz="457175">
              <a:defRPr/>
            </a:pPr>
            <a:r>
              <a:rPr lang="en-US" i="0" u="sng" baseline="0" dirty="0" smtClean="0"/>
              <a:t>Facilitator Notes</a:t>
            </a:r>
            <a:r>
              <a:rPr lang="en-US" baseline="0" dirty="0" smtClean="0"/>
              <a:t>:</a:t>
            </a:r>
          </a:p>
          <a:p>
            <a:pPr defTabSz="457175">
              <a:defRPr/>
            </a:pPr>
            <a:endParaRPr lang="en-US" baseline="0" dirty="0" smtClean="0"/>
          </a:p>
          <a:p>
            <a:pPr defTabSz="457175">
              <a:defRPr/>
            </a:pPr>
            <a:r>
              <a:rPr lang="en-US" baseline="0" dirty="0" smtClean="0"/>
              <a:t>Implementing these suggested improvements could be a lot of work, so again, it’s important that the program puts together an action plan for improvement. Remember, the plan would need to specify w</a:t>
            </a:r>
            <a:r>
              <a:rPr lang="en-US" dirty="0" smtClean="0"/>
              <a:t>ho will carry out the improvements;</a:t>
            </a:r>
            <a:r>
              <a:rPr lang="en-US" baseline="0" dirty="0" smtClean="0"/>
              <a:t> b</a:t>
            </a:r>
            <a:r>
              <a:rPr lang="en-US" dirty="0" smtClean="0"/>
              <a:t>y when they will take place, and for how long;</a:t>
            </a:r>
            <a:r>
              <a:rPr lang="en-US" baseline="0" dirty="0" smtClean="0"/>
              <a:t> w</a:t>
            </a:r>
            <a:r>
              <a:rPr lang="en-US" dirty="0" smtClean="0"/>
              <a:t>hat resources (i.e., money, staff) are needed to carry out these changes;</a:t>
            </a:r>
            <a:r>
              <a:rPr lang="en-US" baseline="0" dirty="0" smtClean="0"/>
              <a:t> and w</a:t>
            </a:r>
            <a:r>
              <a:rPr lang="en-US" dirty="0" smtClean="0"/>
              <a:t>ho can be an advocate or partner in change.</a:t>
            </a:r>
            <a:r>
              <a:rPr lang="en-US" baseline="0" dirty="0" smtClean="0"/>
              <a:t> So, if the program decides it wants to emphasize to sites the importance of ensuring consistency of service provision across clients, they may decide to hold an all-site training day for members and staff. In this example, that part of the plan for improvement would note that the program management would be in charge of arranging and managing the meeting, and developing meeting materials; a convenient date would be set aside for everyone to come together; money for meeting space and materials, plus a sufficient number of staff would be allocated; and site staff would be recruited as partners in the training. </a:t>
            </a:r>
          </a:p>
          <a:p>
            <a:pPr defTabSz="457175">
              <a:defRPr/>
            </a:pPr>
            <a:endParaRPr lang="en-US" baseline="0" dirty="0" smtClean="0"/>
          </a:p>
          <a:p>
            <a:pPr defTabSz="457175">
              <a:defRPr/>
            </a:pPr>
            <a:r>
              <a:rPr lang="en-US" baseline="0" dirty="0" smtClean="0"/>
              <a:t>Given the implications of the evaluation findings, the program may want to enhance their dissemination plan presented earlier in the webinar. A good addition might be a presentation at the all-site training day covering the evaluation results and implications, or wider distribution of the executive summary to members, potential new site partners, and additional funders and individual donors. This is also the time for the program to think about their next evaluation, and consider what new questions were raised as a result of this current evaluation. With their desire to expand services to other sites, an appropriate follow up evaluation could be an implementation study measuring fidelity to the program model at the new sites. The program will want to think strategically about future use of evaluation resources, and would benefit from compiling a long term research agenda to organize their future evaluation work around an ultimate evaluation goal. </a:t>
            </a:r>
            <a:endParaRPr lang="en-US" dirty="0" smtClean="0"/>
          </a:p>
          <a:p>
            <a:pPr defTabSz="457175">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1256652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a:t>
            </a:r>
          </a:p>
          <a:p>
            <a:endParaRPr lang="en-US" dirty="0" smtClean="0"/>
          </a:p>
          <a:p>
            <a:pPr defTabSz="460583">
              <a:defRPr/>
            </a:pPr>
            <a:r>
              <a:rPr lang="en-US" dirty="0" smtClean="0"/>
              <a:t>At this point, you can see how our</a:t>
            </a:r>
            <a:r>
              <a:rPr lang="en-US" baseline="0" dirty="0" smtClean="0"/>
              <a:t> hypothetical financial education program has used its evaluation results to make an improvement to their program, and to move towards serving more people, better. Additionally, the study has also enhanced the program’s evidence base, increased accountability to stakeholders, improved program operations, and contributed important learnings to other programs operating similar interventions.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3745115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u="sng" dirty="0" smtClean="0"/>
              <a:t>Facilitator</a:t>
            </a:r>
            <a:r>
              <a:rPr lang="en-US" u="sng" baseline="0" dirty="0" smtClean="0"/>
              <a:t> notes</a:t>
            </a:r>
            <a:r>
              <a:rPr lang="en-US" baseline="0" dirty="0" smtClean="0"/>
              <a:t>: </a:t>
            </a:r>
          </a:p>
          <a:p>
            <a:pPr defTabSz="457175">
              <a:defRPr/>
            </a:pPr>
            <a:endParaRPr lang="en-US" dirty="0"/>
          </a:p>
          <a:p>
            <a:pPr>
              <a:spcAft>
                <a:spcPts val="1209"/>
              </a:spcAft>
            </a:pPr>
            <a:r>
              <a:rPr lang="en-US" dirty="0" smtClean="0"/>
              <a:t>To wrap up, let’s reiterate a few key points to remember as you report and use evaluation results. </a:t>
            </a:r>
          </a:p>
          <a:p>
            <a:pPr defTabSz="460583">
              <a:spcAft>
                <a:spcPts val="1209"/>
              </a:spcAft>
              <a:defRPr/>
            </a:pPr>
            <a:r>
              <a:rPr lang="en-US" dirty="0" smtClean="0"/>
              <a:t>First, </a:t>
            </a:r>
            <a:r>
              <a:rPr lang="en-US" baseline="0" dirty="0" smtClean="0"/>
              <a:t>r</a:t>
            </a:r>
            <a:r>
              <a:rPr lang="en-US" dirty="0" smtClean="0"/>
              <a:t>eporting should include a variety of different products, for different audiences. Be sure to match the right</a:t>
            </a:r>
            <a:r>
              <a:rPr lang="en-US" baseline="0" dirty="0" smtClean="0"/>
              <a:t> reporting product with each audience’s information needs and requirements. </a:t>
            </a:r>
            <a:endParaRPr lang="en-US" dirty="0" smtClean="0"/>
          </a:p>
          <a:p>
            <a:pPr>
              <a:spcAft>
                <a:spcPts val="1209"/>
              </a:spcAft>
            </a:pPr>
            <a:r>
              <a:rPr lang="en-US" dirty="0" smtClean="0"/>
              <a:t>Next, use</a:t>
            </a:r>
            <a:r>
              <a:rPr lang="en-US" baseline="0" dirty="0" smtClean="0"/>
              <a:t> a dissemination plan to organize the different reporting activities you’ll need to engage in during the course of reporting your evaluation results. Start this plan early on in the evaluation process to be sure resources are invested effectively, and that all important reporting deadlines are met. </a:t>
            </a:r>
            <a:endParaRPr lang="en-US" dirty="0" smtClean="0"/>
          </a:p>
          <a:p>
            <a:pPr>
              <a:spcAft>
                <a:spcPts val="1209"/>
              </a:spcAft>
            </a:pPr>
            <a:r>
              <a:rPr lang="en-US" baseline="0" dirty="0" smtClean="0"/>
              <a:t>Next, be sure to maintain </a:t>
            </a:r>
            <a:r>
              <a:rPr lang="en-US" dirty="0" smtClean="0"/>
              <a:t>credibility and objectivity in the evaluation report by</a:t>
            </a:r>
            <a:r>
              <a:rPr lang="en-US" baseline="0" dirty="0" smtClean="0"/>
              <a:t> d</a:t>
            </a:r>
            <a:r>
              <a:rPr lang="en-US" dirty="0" smtClean="0"/>
              <a:t>iscussing study limitations,</a:t>
            </a:r>
            <a:r>
              <a:rPr lang="en-US" baseline="0" dirty="0" smtClean="0"/>
              <a:t> </a:t>
            </a:r>
            <a:r>
              <a:rPr lang="en-US" dirty="0" smtClean="0"/>
              <a:t>generalizability,</a:t>
            </a:r>
            <a:r>
              <a:rPr lang="en-US" baseline="0" dirty="0" smtClean="0"/>
              <a:t> and </a:t>
            </a:r>
            <a:r>
              <a:rPr lang="en-US" dirty="0" smtClean="0"/>
              <a:t>negative or null findings if they exist. Also,</a:t>
            </a:r>
            <a:r>
              <a:rPr lang="en-US" baseline="0" dirty="0" smtClean="0"/>
              <a:t> h</a:t>
            </a:r>
            <a:r>
              <a:rPr lang="en-US" dirty="0" smtClean="0"/>
              <a:t>old interpretations and</a:t>
            </a:r>
            <a:r>
              <a:rPr lang="en-US" baseline="0" dirty="0" smtClean="0"/>
              <a:t> recommendations </a:t>
            </a:r>
            <a:r>
              <a:rPr lang="en-US" dirty="0" smtClean="0"/>
              <a:t>until the</a:t>
            </a:r>
            <a:r>
              <a:rPr lang="en-US" baseline="0" dirty="0" smtClean="0"/>
              <a:t> end of the report, and avoid inserting speculation and conjecture regarding results. </a:t>
            </a:r>
            <a:endParaRPr lang="en-US" dirty="0" smtClean="0"/>
          </a:p>
          <a:p>
            <a:pPr>
              <a:spcAft>
                <a:spcPts val="1209"/>
              </a:spcAft>
            </a:pPr>
            <a:r>
              <a:rPr lang="en-US" baseline="0" dirty="0" smtClean="0"/>
              <a:t>Finally, r</a:t>
            </a:r>
            <a:r>
              <a:rPr lang="en-US" dirty="0" smtClean="0"/>
              <a:t>eview results against your research questions, logic model, and theory of</a:t>
            </a:r>
            <a:r>
              <a:rPr lang="en-US" baseline="0" dirty="0" smtClean="0"/>
              <a:t> change </a:t>
            </a:r>
            <a:r>
              <a:rPr lang="en-US" dirty="0" smtClean="0"/>
              <a:t>to identify areas for improvement or scale up.</a:t>
            </a:r>
            <a:r>
              <a:rPr lang="en-US" baseline="0" dirty="0" smtClean="0"/>
              <a:t> Organize the subsequent improvement activities in a </a:t>
            </a:r>
            <a:r>
              <a:rPr lang="en-US" dirty="0" smtClean="0"/>
              <a:t>plan for implementing change.</a:t>
            </a:r>
          </a:p>
          <a:p>
            <a:pPr defTabSz="45717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For more information on evaluation, please go to the </a:t>
            </a:r>
            <a:r>
              <a:rPr lang="en-US" dirty="0" smtClean="0"/>
              <a:t>National Service Resource Page on Nationalservice.gov/resources. We also highly recommend visiting</a:t>
            </a:r>
            <a:r>
              <a:rPr lang="en-US" baseline="0" dirty="0" smtClean="0"/>
              <a:t> the Community Toolbox, which was used extensively in preparing the first half of this presentation.</a:t>
            </a:r>
            <a:r>
              <a:rPr lang="en-US" dirty="0" smtClean="0"/>
              <a:t>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4168430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Does anyone have any questions?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174359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Reporting</a:t>
            </a:r>
            <a:r>
              <a:rPr lang="en-US" baseline="0" dirty="0" smtClean="0"/>
              <a:t> is the final stage of the evaluation process. It can be thought of as having two broad components, the first of which is simply recording and communicating out what you did during the course of your evaluation. The second component involves making meaning from your results and generating next steps for program improvement. </a:t>
            </a:r>
          </a:p>
          <a:p>
            <a:endParaRPr lang="en-US" baseline="0" dirty="0" smtClean="0"/>
          </a:p>
          <a:p>
            <a:r>
              <a:rPr lang="en-US" baseline="0" dirty="0" smtClean="0"/>
              <a:t>Both broad components of reporting serve several complementary purposes: </a:t>
            </a:r>
          </a:p>
          <a:p>
            <a:pPr marL="171440" indent="-171440">
              <a:buFont typeface="Arial" panose="020B0604020202020204" pitchFamily="34" charset="0"/>
              <a:buChar char="•"/>
            </a:pPr>
            <a:r>
              <a:rPr lang="en-US" baseline="0" dirty="0" smtClean="0"/>
              <a:t>First, reporting documents the steps you took as a part of the evaluation process, including the formulation of research questions, </a:t>
            </a:r>
            <a:r>
              <a:rPr lang="en-US" strike="noStrike" baseline="0" dirty="0" smtClean="0"/>
              <a:t>implementation </a:t>
            </a:r>
            <a:r>
              <a:rPr lang="en-US" baseline="0" dirty="0" smtClean="0"/>
              <a:t>of the evaluation design, and analysis of data to produce results.</a:t>
            </a:r>
          </a:p>
          <a:p>
            <a:pPr marL="171440" indent="-171440" defTabSz="457175">
              <a:buFont typeface="Arial" panose="020B0604020202020204" pitchFamily="34" charset="0"/>
              <a:buChar char="•"/>
              <a:defRPr/>
            </a:pPr>
            <a:r>
              <a:rPr lang="en-US" baseline="0" dirty="0" smtClean="0"/>
              <a:t>Second, it provides an opportunity for reflection on results, giving you a chance to bring program stakeholders together to identify areas of success or those that need improvement or changes.  </a:t>
            </a:r>
          </a:p>
          <a:p>
            <a:pPr marL="171440" indent="-171440">
              <a:buFont typeface="Arial" panose="020B0604020202020204" pitchFamily="34" charset="0"/>
              <a:buChar char="•"/>
            </a:pPr>
            <a:r>
              <a:rPr lang="en-US" baseline="0" dirty="0" smtClean="0"/>
              <a:t>Third, it enables monitoring and tracking progress your program makes towards improving its intervention. This is important for demonstrating accountability to beneficiaries, funders, and community partners. </a:t>
            </a:r>
          </a:p>
          <a:p>
            <a:pPr marL="171440" indent="-171440">
              <a:buFont typeface="Arial" panose="020B0604020202020204" pitchFamily="34" charset="0"/>
              <a:buChar char="•"/>
            </a:pPr>
            <a:r>
              <a:rPr lang="en-US" baseline="0" dirty="0" smtClean="0"/>
              <a:t>Finally, it enables your program to demonstrate and communicate the effect it is having on beneficiaries to a variety of audiences, including other programs and practitioners, potential funders, policymakers, researchers, and members of the community.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91358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endParaRPr lang="en-US" dirty="0" smtClean="0"/>
          </a:p>
          <a:p>
            <a:pPr lvl="0"/>
            <a:r>
              <a:rPr lang="en-US" dirty="0" smtClean="0"/>
              <a:t>Reporting</a:t>
            </a:r>
            <a:r>
              <a:rPr lang="en-US" baseline="0" dirty="0" smtClean="0"/>
              <a:t> has four key steps. These are often completed sequentially:</a:t>
            </a:r>
          </a:p>
          <a:p>
            <a:pPr marL="171440" indent="-171440">
              <a:buFont typeface="Arial" panose="020B0604020202020204" pitchFamily="34" charset="0"/>
              <a:buChar char="•"/>
            </a:pPr>
            <a:r>
              <a:rPr lang="en-US" baseline="0" dirty="0" smtClean="0"/>
              <a:t>First, assess information needs and reporting requirements; </a:t>
            </a:r>
          </a:p>
          <a:p>
            <a:pPr marL="171440" indent="-171440">
              <a:buFont typeface="Arial" panose="020B0604020202020204" pitchFamily="34" charset="0"/>
              <a:buChar char="•"/>
            </a:pPr>
            <a:r>
              <a:rPr lang="en-US" dirty="0" smtClean="0"/>
              <a:t>Then, develop</a:t>
            </a:r>
            <a:r>
              <a:rPr lang="en-US" baseline="0" dirty="0" smtClean="0"/>
              <a:t> </a:t>
            </a:r>
            <a:r>
              <a:rPr lang="en-US" dirty="0" smtClean="0"/>
              <a:t>reporting products,</a:t>
            </a:r>
            <a:r>
              <a:rPr lang="en-US" baseline="0" dirty="0" smtClean="0"/>
              <a:t> such as an evaluation report, briefs, or memos, based on those needs and requirements</a:t>
            </a:r>
            <a:r>
              <a:rPr lang="en-US" dirty="0" smtClean="0"/>
              <a:t>; </a:t>
            </a:r>
          </a:p>
          <a:p>
            <a:pPr marL="171440" indent="-171440">
              <a:buFont typeface="Arial" panose="020B0604020202020204" pitchFamily="34" charset="0"/>
              <a:buChar char="•"/>
            </a:pPr>
            <a:r>
              <a:rPr lang="en-US" strike="noStrike" baseline="0" dirty="0" smtClean="0"/>
              <a:t>Next, </a:t>
            </a:r>
            <a:r>
              <a:rPr lang="en-US" baseline="0" dirty="0" smtClean="0"/>
              <a:t>distribute those products </a:t>
            </a:r>
            <a:r>
              <a:rPr lang="en-US" dirty="0" smtClean="0"/>
              <a:t>to the various audiences you identified in the first step; </a:t>
            </a:r>
          </a:p>
          <a:p>
            <a:pPr marL="171440" indent="-171440">
              <a:buFont typeface="Arial" panose="020B0604020202020204" pitchFamily="34" charset="0"/>
              <a:buChar char="•"/>
            </a:pPr>
            <a:r>
              <a:rPr lang="en-US" dirty="0" smtClean="0"/>
              <a:t>And finally, support </a:t>
            </a:r>
            <a:r>
              <a:rPr lang="en-US" baseline="0" dirty="0" smtClean="0"/>
              <a:t>the use of the products, paying particular attention to ensuring that those stakeholders who need to take action based on the evaluation’s results do so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1298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smtClean="0"/>
              <a:t>Facilitator Notes</a:t>
            </a:r>
            <a:r>
              <a:rPr lang="en-US" dirty="0" smtClean="0"/>
              <a:t>:</a:t>
            </a:r>
          </a:p>
          <a:p>
            <a:pPr defTabSz="460583">
              <a:defRPr/>
            </a:pPr>
            <a:endParaRPr lang="en-US" dirty="0" smtClean="0"/>
          </a:p>
          <a:p>
            <a:pPr defTabSz="460583">
              <a:defRPr/>
            </a:pPr>
            <a:r>
              <a:rPr lang="en-US" dirty="0" smtClean="0"/>
              <a:t>With those steps in mind, let’s dig into Step One, assessing information needs and reporting requirements.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139290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525463"/>
            <a:ext cx="2755900" cy="2066925"/>
          </a:xfrm>
        </p:spPr>
      </p:sp>
      <p:sp>
        <p:nvSpPr>
          <p:cNvPr id="3" name="Notes Placeholder 2"/>
          <p:cNvSpPr>
            <a:spLocks noGrp="1"/>
          </p:cNvSpPr>
          <p:nvPr>
            <p:ph type="body" idx="1"/>
          </p:nvPr>
        </p:nvSpPr>
        <p:spPr>
          <a:xfrm>
            <a:off x="170803" y="2681579"/>
            <a:ext cx="6672708" cy="5917592"/>
          </a:xfrm>
        </p:spPr>
        <p:txBody>
          <a:bodyPr>
            <a:normAutofit/>
          </a:bodyPr>
          <a:lstStyle/>
          <a:p>
            <a:r>
              <a:rPr lang="en-US" u="sng" dirty="0"/>
              <a:t>Facilitator notes</a:t>
            </a:r>
            <a:r>
              <a:rPr lang="en-US" dirty="0"/>
              <a:t>:</a:t>
            </a:r>
          </a:p>
          <a:p>
            <a:endParaRPr lang="en-US" dirty="0"/>
          </a:p>
          <a:p>
            <a:pPr defTabSz="460583">
              <a:defRPr/>
            </a:pPr>
            <a:r>
              <a:rPr lang="en-US" dirty="0" smtClean="0"/>
              <a:t>When you begin assessing needs and requirements,</a:t>
            </a:r>
            <a:r>
              <a:rPr lang="en-US" baseline="0" dirty="0" smtClean="0"/>
              <a:t> f</a:t>
            </a:r>
            <a:r>
              <a:rPr lang="en-US" dirty="0" smtClean="0"/>
              <a:t>irst,</a:t>
            </a:r>
            <a:r>
              <a:rPr lang="en-US" baseline="0" dirty="0" smtClean="0"/>
              <a:t> consider how reporting will meet the information needs of your program’s stakeholders. Think back to the planning phase of the evaluation process</a:t>
            </a:r>
            <a:r>
              <a:rPr lang="en-US" dirty="0" smtClean="0"/>
              <a:t>. You likely engaged in an intentional</a:t>
            </a:r>
            <a:r>
              <a:rPr lang="en-US" baseline="0" dirty="0" smtClean="0"/>
              <a:t> process to identify areas of your program that you or specific stakeholder groups wanted to learn more about, and selected research questions to reflect that. </a:t>
            </a:r>
            <a:r>
              <a:rPr lang="en-US" dirty="0" smtClean="0"/>
              <a:t>If you engaged stakeholders systematically,</a:t>
            </a:r>
            <a:r>
              <a:rPr lang="en-US" baseline="0" dirty="0" smtClean="0"/>
              <a:t> such as through an evaluation working group or committee meeting, they will have shaped these questions with their needs. The input provided in the planning phase and your research questions determine the information needs to be addressed through the evaluation. Different individuals or groups may need slightly different information reported back to them. </a:t>
            </a:r>
          </a:p>
          <a:p>
            <a:endParaRPr lang="en-US" baseline="0" dirty="0" smtClean="0"/>
          </a:p>
          <a:p>
            <a:r>
              <a:rPr lang="en-US" baseline="0" dirty="0" smtClean="0"/>
              <a:t>Second, consider the reporting requirements stipulated by funders. Funders often require reports or similar products in order to ensure accountability, and to encourage grantees to engage in a thoughtful reflection process on what is working about their program and what isn’t. Ideally, you will already be engaged in this reflection process and can build funder’s requirements into that broader conversation. Nevertheless, if your funder has clearly stated that a reporting product should be provided, you will obviously want to produce that product and ensure that it includes all required information or content areas. </a:t>
            </a:r>
          </a:p>
          <a:p>
            <a:endParaRPr lang="en-US" baseline="0" dirty="0" smtClean="0"/>
          </a:p>
          <a:p>
            <a:endParaRPr lang="en-US" baseline="0" dirty="0" smtClean="0"/>
          </a:p>
          <a:p>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u="sng" baseline="0" dirty="0" smtClean="0"/>
              <a:t>Facilitator Notes</a:t>
            </a:r>
            <a:r>
              <a:rPr lang="en-US" baseline="0" dirty="0" smtClean="0"/>
              <a:t>:</a:t>
            </a:r>
          </a:p>
          <a:p>
            <a:pPr defTabSz="457175">
              <a:defRPr/>
            </a:pPr>
            <a:endParaRPr lang="en-US" baseline="0" dirty="0" smtClean="0"/>
          </a:p>
          <a:p>
            <a:pPr defTabSz="457175">
              <a:defRPr/>
            </a:pPr>
            <a:r>
              <a:rPr lang="en-US" baseline="0" dirty="0" smtClean="0"/>
              <a:t>An easy way to organize all of these needs is by </a:t>
            </a:r>
            <a:r>
              <a:rPr lang="en-US" dirty="0" smtClean="0"/>
              <a:t>creating a</a:t>
            </a:r>
            <a:r>
              <a:rPr lang="en-US" baseline="0" dirty="0" smtClean="0"/>
              <a:t> </a:t>
            </a:r>
            <a:r>
              <a:rPr lang="en-US" dirty="0" smtClean="0"/>
              <a:t>dissemination plan. A dissemination plan is an organizational tool that visually lays out who needs what information, and ties those</a:t>
            </a:r>
            <a:r>
              <a:rPr lang="en-US" baseline="0" dirty="0" smtClean="0"/>
              <a:t> needs to</a:t>
            </a:r>
            <a:r>
              <a:rPr lang="en-US" dirty="0" smtClean="0"/>
              <a:t> desired reporting</a:t>
            </a:r>
            <a:r>
              <a:rPr lang="en-US" baseline="0" dirty="0" smtClean="0"/>
              <a:t> formats</a:t>
            </a:r>
            <a:r>
              <a:rPr lang="en-US" dirty="0" smtClean="0"/>
              <a:t>,</a:t>
            </a:r>
            <a:r>
              <a:rPr lang="en-US" baseline="0" dirty="0" smtClean="0"/>
              <a:t> </a:t>
            </a:r>
            <a:r>
              <a:rPr lang="en-US" dirty="0" smtClean="0"/>
              <a:t>timeframe, priority of each need, and roles and responsibilities for producing</a:t>
            </a:r>
            <a:r>
              <a:rPr lang="en-US" baseline="0" dirty="0" smtClean="0"/>
              <a:t> reporting products</a:t>
            </a:r>
            <a:r>
              <a:rPr lang="en-US" dirty="0" smtClean="0"/>
              <a:t>.</a:t>
            </a:r>
          </a:p>
          <a:p>
            <a:pPr defTabSz="457175">
              <a:defRPr/>
            </a:pPr>
            <a:endParaRPr lang="en-US" dirty="0" smtClean="0"/>
          </a:p>
          <a:p>
            <a:r>
              <a:rPr lang="en-US" baseline="0" dirty="0" smtClean="0"/>
              <a:t>You can begin developing your dissemination plan </a:t>
            </a:r>
            <a:r>
              <a:rPr lang="en-US" dirty="0" smtClean="0"/>
              <a:t>when you are putting together your evaluation plan,</a:t>
            </a:r>
            <a:r>
              <a:rPr lang="en-US" baseline="0" dirty="0" smtClean="0"/>
              <a:t> </a:t>
            </a:r>
            <a:r>
              <a:rPr lang="en-US" dirty="0" smtClean="0"/>
              <a:t>since</a:t>
            </a:r>
            <a:r>
              <a:rPr lang="en-US" baseline="0" dirty="0" smtClean="0"/>
              <a:t> you’ll already be in the process of figuring out what you and other stakeholders want to know about your program. It is really never too early to create your dissemination plan, and if you get a jump start on its creation, you can proactively build products into an external evaluator’s contract.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300064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53792">
              <a:defRPr/>
            </a:pPr>
            <a:r>
              <a:rPr lang="en-US" u="sng" dirty="0"/>
              <a:t>Facilitator notes</a:t>
            </a:r>
            <a:r>
              <a:rPr lang="en-US" dirty="0" smtClean="0"/>
              <a:t>:</a:t>
            </a:r>
          </a:p>
          <a:p>
            <a:endParaRPr lang="en-US" baseline="0" dirty="0" smtClean="0"/>
          </a:p>
          <a:p>
            <a:pPr defTabSz="460583"/>
            <a:r>
              <a:rPr lang="en-US" dirty="0" smtClean="0"/>
              <a:t>A dissemination plan</a:t>
            </a:r>
            <a:r>
              <a:rPr lang="en-US" baseline="0" dirty="0" smtClean="0"/>
              <a:t> need be no more complicated than a spreadsheet or word document, but it does have several key components you shouldn’t leave out. </a:t>
            </a:r>
          </a:p>
          <a:p>
            <a:endParaRPr lang="en-US" baseline="0" dirty="0" smtClean="0"/>
          </a:p>
          <a:p>
            <a:r>
              <a:rPr lang="en-US" baseline="0" dirty="0" smtClean="0"/>
              <a:t>First, list out all the stakeholders or groups that need to see information or results from your evaluation. Then, match them with their specific information need, clearly marking which pairings are requirements, and recording any deadlines by which time the product needs to be delivered to the stakeholder. Next, you can assign a ranking or mark the order of importance for that product to be produced and distributed. You can then list out appropriate reporting products for each stakeholder based on the information need. Finally, assign a staff member or evaluation partner to have responsibility for creating and/or distributing each product to the right stakeholder. Be as specific as you need to be about the information in each category; for example, does a funder require a </a:t>
            </a:r>
            <a:r>
              <a:rPr lang="en-US" i="1" baseline="0" dirty="0" smtClean="0"/>
              <a:t>final</a:t>
            </a:r>
            <a:r>
              <a:rPr lang="en-US" baseline="0" dirty="0" smtClean="0"/>
              <a:t> evaluation report? Or does a community partner need their reporting product printed and shipped to them rather than being delivered electronically? You might also choose to record the amount and type of resources being dedicated to each reporting product, as well as follow up actions that should be taken to ensure products are used by stakeholders. </a:t>
            </a:r>
          </a:p>
          <a:p>
            <a:endParaRPr lang="en-US" baseline="0" dirty="0" smtClean="0"/>
          </a:p>
          <a:p>
            <a:pPr defTabSz="460583">
              <a:defRPr/>
            </a:pPr>
            <a:r>
              <a:rPr lang="en-US" baseline="0" dirty="0" smtClean="0"/>
              <a:t>Just a cautionary note: A program must think creatively about what information might be helpful to different groups, even if they haven’t specifically requested it as a “Need.” In many cases it is incumbent upon the program to push information out, proactively, whether or not a stakeholder actually thinks they need it.</a:t>
            </a:r>
            <a:endParaRPr lang="en-US" dirty="0" smtClean="0"/>
          </a:p>
          <a:p>
            <a:endParaRPr lang="en-US" baseline="0" dirty="0" smtClean="0"/>
          </a:p>
          <a:p>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87792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nationalservice.gov/resources/evaluation" TargetMode="External"/><Relationship Id="rId7" Type="http://schemas.openxmlformats.org/officeDocument/2006/relationships/hyperlink" Target="http://www.cdc.gov/injury/pdfs/policy/Brief%207-a.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cdc.gov/healthyyouth/evaluation/pdf/brief9.pdf" TargetMode="External"/><Relationship Id="rId5" Type="http://schemas.openxmlformats.org/officeDocument/2006/relationships/hyperlink" Target="https://www.iom.int/jahia/webdav/site/myjahiasite/shared/shared/mainsite/about_iom/eva_techref/UNEG_Eval_Report.pdf" TargetMode="External"/><Relationship Id="rId4" Type="http://schemas.openxmlformats.org/officeDocument/2006/relationships/hyperlink" Target="http://ctb.ku.edu/en/table-of-contents/evaluate/evaluation-to-understand-and-improv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Reporting and Using Evaluation Results</a:t>
            </a:r>
            <a:endParaRPr lang="en-US" dirty="0"/>
          </a:p>
        </p:txBody>
      </p:sp>
      <p:sp>
        <p:nvSpPr>
          <p:cNvPr id="5" name="Subtitle 4"/>
          <p:cNvSpPr>
            <a:spLocks noGrp="1"/>
          </p:cNvSpPr>
          <p:nvPr>
            <p:ph type="subTitle" idx="1"/>
          </p:nvPr>
        </p:nvSpPr>
        <p:spPr/>
        <p:txBody>
          <a:bodyPr/>
          <a:lstStyle/>
          <a:p>
            <a:r>
              <a:rPr lang="en-US" b="1" dirty="0" smtClean="0"/>
              <a:t>Presented on 6/18/15</a:t>
            </a:r>
            <a:endParaRPr lang="en-US"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Facilitated example #1: dissemination plan</a:t>
            </a:r>
            <a:endParaRPr lang="en-US" dirty="0"/>
          </a:p>
        </p:txBody>
      </p:sp>
      <p:sp>
        <p:nvSpPr>
          <p:cNvPr id="6" name="TextBox 5"/>
          <p:cNvSpPr txBox="1"/>
          <p:nvPr/>
        </p:nvSpPr>
        <p:spPr>
          <a:xfrm>
            <a:off x="158496" y="5512853"/>
            <a:ext cx="8764785" cy="646331"/>
          </a:xfrm>
          <a:prstGeom prst="rect">
            <a:avLst/>
          </a:prstGeom>
          <a:noFill/>
        </p:spPr>
        <p:txBody>
          <a:bodyPr wrap="square" rtlCol="0">
            <a:spAutoFit/>
          </a:bodyPr>
          <a:lstStyle/>
          <a:p>
            <a:r>
              <a:rPr lang="en-US" dirty="0" smtClean="0"/>
              <a:t>*See pre-work handout or annotated example impact evaluation plan on the Evaluation Resources page for context for the example. </a:t>
            </a:r>
            <a:endParaRPr lang="en-US" dirty="0"/>
          </a:p>
        </p:txBody>
      </p:sp>
      <p:pic>
        <p:nvPicPr>
          <p:cNvPr id="10" name="Picture 9"/>
          <p:cNvPicPr>
            <a:picLocks noChangeAspect="1"/>
          </p:cNvPicPr>
          <p:nvPr/>
        </p:nvPicPr>
        <p:blipFill>
          <a:blip r:embed="rId3"/>
          <a:stretch>
            <a:fillRect/>
          </a:stretch>
        </p:blipFill>
        <p:spPr>
          <a:xfrm>
            <a:off x="0" y="1288473"/>
            <a:ext cx="9144000" cy="4114799"/>
          </a:xfrm>
          <a:prstGeom prst="rect">
            <a:avLst/>
          </a:prstGeom>
        </p:spPr>
      </p:pic>
    </p:spTree>
    <p:extLst>
      <p:ext uri="{BB962C8B-B14F-4D97-AF65-F5344CB8AC3E}">
        <p14:creationId xmlns:p14="http://schemas.microsoft.com/office/powerpoint/2010/main" val="307434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develop reporting products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20502015"/>
              </p:ext>
            </p:extLst>
          </p:nvPr>
        </p:nvGraphicFramePr>
        <p:xfrm>
          <a:off x="0" y="1371600"/>
          <a:ext cx="9144000" cy="469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40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Types of reporting </a:t>
            </a:r>
            <a:r>
              <a:rPr lang="en-US" dirty="0"/>
              <a:t>p</a:t>
            </a:r>
            <a:r>
              <a:rPr lang="en-US" dirty="0" smtClean="0"/>
              <a:t>roducts</a:t>
            </a:r>
            <a:endParaRPr lang="en-US" dirty="0"/>
          </a:p>
        </p:txBody>
      </p:sp>
      <p:sp>
        <p:nvSpPr>
          <p:cNvPr id="3" name="Content Placeholder 2"/>
          <p:cNvSpPr>
            <a:spLocks noGrp="1"/>
          </p:cNvSpPr>
          <p:nvPr>
            <p:ph idx="1"/>
          </p:nvPr>
        </p:nvSpPr>
        <p:spPr>
          <a:xfrm>
            <a:off x="315313" y="1245473"/>
            <a:ext cx="8560676" cy="5032497"/>
          </a:xfrm>
        </p:spPr>
        <p:txBody>
          <a:bodyPr>
            <a:normAutofit/>
          </a:bodyPr>
          <a:lstStyle/>
          <a:p>
            <a:pPr marL="0" indent="0">
              <a:buNone/>
            </a:pPr>
            <a:r>
              <a:rPr lang="en-US" sz="3200" dirty="0" smtClean="0"/>
              <a:t>The basic types of reporting products are:</a:t>
            </a:r>
            <a:endParaRPr lang="en-US" sz="3200" dirty="0"/>
          </a:p>
          <a:p>
            <a:pPr lvl="1">
              <a:buFont typeface="Arial" panose="020B0604020202020204" pitchFamily="34" charset="0"/>
              <a:buChar char="•"/>
            </a:pPr>
            <a:r>
              <a:rPr lang="en-US" sz="2800" dirty="0"/>
              <a:t>Written </a:t>
            </a:r>
            <a:r>
              <a:rPr lang="en-US" sz="2800" dirty="0" smtClean="0"/>
              <a:t>products</a:t>
            </a:r>
          </a:p>
          <a:p>
            <a:pPr lvl="1">
              <a:buFont typeface="Arial" panose="020B0604020202020204" pitchFamily="34" charset="0"/>
              <a:buChar char="•"/>
            </a:pPr>
            <a:r>
              <a:rPr lang="en-US" sz="2800" dirty="0" smtClean="0"/>
              <a:t>Presentations</a:t>
            </a:r>
          </a:p>
          <a:p>
            <a:pPr lvl="1">
              <a:buFont typeface="Arial" panose="020B0604020202020204" pitchFamily="34" charset="0"/>
              <a:buChar char="•"/>
            </a:pPr>
            <a:r>
              <a:rPr lang="en-US" sz="2800" dirty="0" smtClean="0"/>
              <a:t>Visuals </a:t>
            </a:r>
            <a:r>
              <a:rPr lang="en-US" sz="2800" dirty="0"/>
              <a:t>and </a:t>
            </a:r>
            <a:r>
              <a:rPr lang="en-US" sz="2800" dirty="0" smtClean="0"/>
              <a:t>graphics</a:t>
            </a:r>
          </a:p>
          <a:p>
            <a:pPr lvl="1">
              <a:buFont typeface="Arial" panose="020B0604020202020204" pitchFamily="34" charset="0"/>
              <a:buChar char="•"/>
            </a:pPr>
            <a:r>
              <a:rPr lang="en-US" sz="2800" dirty="0" smtClean="0"/>
              <a:t>Supplementary social </a:t>
            </a:r>
            <a:r>
              <a:rPr lang="en-US" sz="2800" dirty="0"/>
              <a:t>media and creative products (e.g. </a:t>
            </a:r>
            <a:r>
              <a:rPr lang="en-US" sz="2800" dirty="0" smtClean="0"/>
              <a:t>photo-reporting) </a:t>
            </a:r>
            <a:r>
              <a:rPr lang="en-US" sz="2800" dirty="0"/>
              <a:t> </a:t>
            </a:r>
          </a:p>
          <a:p>
            <a:pPr marL="0" indent="0">
              <a:buNone/>
            </a:pPr>
            <a:r>
              <a:rPr lang="en-US" sz="2400" dirty="0"/>
              <a:t> </a:t>
            </a:r>
            <a:endParaRPr lang="en-US" sz="2400" dirty="0" smtClean="0"/>
          </a:p>
        </p:txBody>
      </p:sp>
    </p:spTree>
    <p:extLst>
      <p:ext uri="{BB962C8B-B14F-4D97-AF65-F5344CB8AC3E}">
        <p14:creationId xmlns:p14="http://schemas.microsoft.com/office/powerpoint/2010/main" val="1779512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91443"/>
            <a:ext cx="8576442" cy="896322"/>
          </a:xfrm>
        </p:spPr>
        <p:txBody>
          <a:bodyPr>
            <a:noAutofit/>
          </a:bodyPr>
          <a:lstStyle/>
          <a:p>
            <a:r>
              <a:rPr lang="en-US" dirty="0" smtClean="0"/>
              <a:t>Written products</a:t>
            </a:r>
            <a:endParaRPr lang="en-US" dirty="0"/>
          </a:p>
        </p:txBody>
      </p:sp>
      <p:sp>
        <p:nvSpPr>
          <p:cNvPr id="3" name="Content Placeholder 2"/>
          <p:cNvSpPr>
            <a:spLocks noGrp="1"/>
          </p:cNvSpPr>
          <p:nvPr>
            <p:ph idx="1"/>
          </p:nvPr>
        </p:nvSpPr>
        <p:spPr>
          <a:xfrm>
            <a:off x="315311" y="1239449"/>
            <a:ext cx="8294915" cy="4717598"/>
          </a:xfrm>
        </p:spPr>
        <p:txBody>
          <a:bodyPr>
            <a:normAutofit/>
          </a:bodyPr>
          <a:lstStyle/>
          <a:p>
            <a:pPr lvl="0">
              <a:spcAft>
                <a:spcPts val="1200"/>
              </a:spcAft>
              <a:buFont typeface="Arial" panose="020B0604020202020204" pitchFamily="34" charset="0"/>
              <a:buChar char="•"/>
            </a:pPr>
            <a:r>
              <a:rPr lang="en-US" dirty="0"/>
              <a:t>Written </a:t>
            </a:r>
            <a:r>
              <a:rPr lang="en-US" dirty="0" smtClean="0"/>
              <a:t>products are composed </a:t>
            </a:r>
            <a:r>
              <a:rPr lang="en-US" dirty="0"/>
              <a:t>of </a:t>
            </a:r>
            <a:r>
              <a:rPr lang="en-US" dirty="0" smtClean="0"/>
              <a:t>textual descriptions </a:t>
            </a:r>
            <a:r>
              <a:rPr lang="en-US" dirty="0"/>
              <a:t>and recommendations </a:t>
            </a:r>
            <a:r>
              <a:rPr lang="en-US" dirty="0" smtClean="0"/>
              <a:t>about </a:t>
            </a:r>
            <a:r>
              <a:rPr lang="en-US" dirty="0"/>
              <a:t>the evaluation and its </a:t>
            </a:r>
            <a:r>
              <a:rPr lang="en-US" dirty="0" smtClean="0"/>
              <a:t>findings</a:t>
            </a:r>
          </a:p>
          <a:p>
            <a:pPr lvl="0">
              <a:spcAft>
                <a:spcPts val="1200"/>
              </a:spcAft>
              <a:buFont typeface="Arial" panose="020B0604020202020204" pitchFamily="34" charset="0"/>
              <a:buChar char="•"/>
            </a:pPr>
            <a:r>
              <a:rPr lang="en-US" dirty="0" smtClean="0"/>
              <a:t>At minimum, you should create a comprehensive evaluation report </a:t>
            </a:r>
          </a:p>
          <a:p>
            <a:pPr lvl="1">
              <a:spcAft>
                <a:spcPts val="1200"/>
              </a:spcAft>
              <a:buFont typeface="Arial" panose="020B0604020202020204" pitchFamily="34" charset="0"/>
              <a:buChar char="•"/>
            </a:pPr>
            <a:r>
              <a:rPr lang="en-US" dirty="0" smtClean="0"/>
              <a:t>Derivative products can be created from this report</a:t>
            </a:r>
            <a:endParaRPr lang="en-US" dirty="0"/>
          </a:p>
        </p:txBody>
      </p:sp>
    </p:spTree>
    <p:extLst>
      <p:ext uri="{BB962C8B-B14F-4D97-AF65-F5344CB8AC3E}">
        <p14:creationId xmlns:p14="http://schemas.microsoft.com/office/powerpoint/2010/main" val="132447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products (cont.)</a:t>
            </a:r>
            <a:endParaRPr lang="en-US" dirty="0"/>
          </a:p>
        </p:txBody>
      </p:sp>
      <p:sp>
        <p:nvSpPr>
          <p:cNvPr id="3" name="Content Placeholder 2"/>
          <p:cNvSpPr>
            <a:spLocks noGrp="1"/>
          </p:cNvSpPr>
          <p:nvPr>
            <p:ph idx="1"/>
          </p:nvPr>
        </p:nvSpPr>
        <p:spPr/>
        <p:txBody>
          <a:bodyPr/>
          <a:lstStyle/>
          <a:p>
            <a:pPr lvl="0">
              <a:spcAft>
                <a:spcPts val="1200"/>
              </a:spcAft>
              <a:buFont typeface="Arial" panose="020B0604020202020204" pitchFamily="34" charset="0"/>
              <a:buChar char="•"/>
            </a:pPr>
            <a:r>
              <a:rPr lang="en-US" dirty="0"/>
              <a:t>Other written products may be derived from the evaluation report or interim reports. These include: </a:t>
            </a:r>
          </a:p>
          <a:p>
            <a:pPr lvl="1">
              <a:buFont typeface="Arial" panose="020B0604020202020204" pitchFamily="34" charset="0"/>
              <a:buChar char="•"/>
            </a:pPr>
            <a:r>
              <a:rPr lang="en-US" sz="2600" dirty="0"/>
              <a:t>Executive summaries</a:t>
            </a:r>
          </a:p>
          <a:p>
            <a:pPr lvl="1">
              <a:buFont typeface="Arial" panose="020B0604020202020204" pitchFamily="34" charset="0"/>
              <a:buChar char="•"/>
            </a:pPr>
            <a:r>
              <a:rPr lang="en-US" sz="2600" dirty="0"/>
              <a:t>Memos and short communication pieces</a:t>
            </a:r>
          </a:p>
          <a:p>
            <a:pPr lvl="1">
              <a:buFont typeface="Arial" panose="020B0604020202020204" pitchFamily="34" charset="0"/>
              <a:buChar char="•"/>
            </a:pPr>
            <a:r>
              <a:rPr lang="en-US" sz="2600" dirty="0"/>
              <a:t>Briefs: technical, practitioner focused, policy, etc. </a:t>
            </a:r>
          </a:p>
          <a:p>
            <a:pPr lvl="1">
              <a:buFont typeface="Arial" panose="020B0604020202020204" pitchFamily="34" charset="0"/>
              <a:buChar char="•"/>
            </a:pPr>
            <a:r>
              <a:rPr lang="en-US" sz="2600" dirty="0"/>
              <a:t>Academic papers or conference papers, white papers, working papers</a:t>
            </a:r>
          </a:p>
          <a:p>
            <a:pPr lvl="1">
              <a:buFont typeface="Arial" panose="020B0604020202020204" pitchFamily="34" charset="0"/>
              <a:buChar char="•"/>
            </a:pPr>
            <a:r>
              <a:rPr lang="en-US" sz="2600" dirty="0"/>
              <a:t>Other: interim reports, press releases and media documents, newsletters, blog posts</a:t>
            </a:r>
          </a:p>
          <a:p>
            <a:endParaRPr lang="en-US" dirty="0"/>
          </a:p>
        </p:txBody>
      </p:sp>
    </p:spTree>
    <p:extLst>
      <p:ext uri="{BB962C8B-B14F-4D97-AF65-F5344CB8AC3E}">
        <p14:creationId xmlns:p14="http://schemas.microsoft.com/office/powerpoint/2010/main" val="326557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an evaluation report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 complete evaluation report contains:</a:t>
            </a:r>
          </a:p>
          <a:p>
            <a:pPr marL="514350" indent="-514350">
              <a:buFont typeface="+mj-lt"/>
              <a:buAutoNum type="arabicPeriod"/>
            </a:pPr>
            <a:r>
              <a:rPr lang="en-US" sz="3200" dirty="0" smtClean="0"/>
              <a:t>Introduction to the project</a:t>
            </a:r>
          </a:p>
          <a:p>
            <a:pPr marL="514350" indent="-514350">
              <a:buFont typeface="+mj-lt"/>
              <a:buAutoNum type="arabicPeriod"/>
            </a:pPr>
            <a:r>
              <a:rPr lang="en-US" sz="3200" dirty="0" smtClean="0"/>
              <a:t>Description of evaluation design and methods</a:t>
            </a:r>
          </a:p>
          <a:p>
            <a:pPr marL="514350" indent="-514350">
              <a:buFont typeface="+mj-lt"/>
              <a:buAutoNum type="arabicPeriod"/>
            </a:pPr>
            <a:r>
              <a:rPr lang="en-US" sz="3200" dirty="0" smtClean="0"/>
              <a:t>Statement of findings and results</a:t>
            </a:r>
            <a:endParaRPr lang="en-US" sz="3200" dirty="0"/>
          </a:p>
        </p:txBody>
      </p:sp>
    </p:spTree>
    <p:extLst>
      <p:ext uri="{BB962C8B-B14F-4D97-AF65-F5344CB8AC3E}">
        <p14:creationId xmlns:p14="http://schemas.microsoft.com/office/powerpoint/2010/main" val="47382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evaluation report: introduction</a:t>
            </a:r>
            <a:endParaRPr lang="en-US" dirty="0"/>
          </a:p>
        </p:txBody>
      </p:sp>
      <p:sp>
        <p:nvSpPr>
          <p:cNvPr id="3" name="Content Placeholder 2"/>
          <p:cNvSpPr>
            <a:spLocks noGrp="1"/>
          </p:cNvSpPr>
          <p:nvPr>
            <p:ph idx="1"/>
          </p:nvPr>
        </p:nvSpPr>
        <p:spPr>
          <a:xfrm>
            <a:off x="158496" y="1245476"/>
            <a:ext cx="8985503" cy="4887310"/>
          </a:xfrm>
        </p:spPr>
        <p:txBody>
          <a:bodyPr>
            <a:normAutofit/>
          </a:bodyPr>
          <a:lstStyle/>
          <a:p>
            <a:pPr marL="0" indent="0">
              <a:buNone/>
            </a:pPr>
            <a:r>
              <a:rPr lang="en-US" dirty="0"/>
              <a:t>Introduction to the evaluation project: </a:t>
            </a:r>
          </a:p>
          <a:p>
            <a:r>
              <a:rPr lang="en-US" sz="2400" dirty="0" smtClean="0"/>
              <a:t>Describe </a:t>
            </a:r>
            <a:r>
              <a:rPr lang="en-US" sz="2400" dirty="0"/>
              <a:t>the evaluation’s purpose and research questions </a:t>
            </a:r>
          </a:p>
          <a:p>
            <a:r>
              <a:rPr lang="en-US" sz="2400" dirty="0" smtClean="0"/>
              <a:t>Give </a:t>
            </a:r>
            <a:r>
              <a:rPr lang="en-US" sz="2400" dirty="0"/>
              <a:t>background on the </a:t>
            </a:r>
            <a:r>
              <a:rPr lang="en-US" sz="2400" dirty="0" smtClean="0"/>
              <a:t>program</a:t>
            </a:r>
            <a:r>
              <a:rPr lang="en-US" sz="2400" dirty="0"/>
              <a:t> </a:t>
            </a:r>
            <a:r>
              <a:rPr lang="en-US" sz="2400" dirty="0" smtClean="0"/>
              <a:t>and its theory of change, with extra detail about the component </a:t>
            </a:r>
            <a:r>
              <a:rPr lang="en-US" sz="2400" dirty="0"/>
              <a:t>being evaluated</a:t>
            </a:r>
          </a:p>
          <a:p>
            <a:r>
              <a:rPr lang="en-US" sz="2400" dirty="0"/>
              <a:t>Identify the target population under </a:t>
            </a:r>
            <a:r>
              <a:rPr lang="en-US" sz="2400" dirty="0" smtClean="0"/>
              <a:t>study</a:t>
            </a:r>
            <a:endParaRPr lang="en-US" sz="2400" dirty="0"/>
          </a:p>
          <a:p>
            <a:r>
              <a:rPr lang="en-US" sz="2400" dirty="0"/>
              <a:t>Review past </a:t>
            </a:r>
            <a:r>
              <a:rPr lang="en-US" sz="2400" dirty="0" smtClean="0"/>
              <a:t>relevant research </a:t>
            </a:r>
            <a:r>
              <a:rPr lang="en-US" sz="2400" dirty="0"/>
              <a:t>and </a:t>
            </a:r>
            <a:r>
              <a:rPr lang="en-US" sz="2400" dirty="0" smtClean="0"/>
              <a:t>evaluation</a:t>
            </a:r>
            <a:endParaRPr lang="en-US" sz="2400" dirty="0"/>
          </a:p>
          <a:p>
            <a:r>
              <a:rPr lang="en-US" sz="2400" dirty="0"/>
              <a:t>Outline the structure of the following report </a:t>
            </a:r>
            <a:r>
              <a:rPr lang="en-US" sz="2400" dirty="0" smtClean="0"/>
              <a:t>sections</a:t>
            </a:r>
          </a:p>
          <a:p>
            <a:pPr marL="228600" lvl="1" indent="0">
              <a:buNone/>
            </a:pPr>
            <a:endParaRPr lang="en-US" sz="1600" dirty="0"/>
          </a:p>
          <a:p>
            <a:endParaRPr lang="en-US" dirty="0" smtClean="0"/>
          </a:p>
        </p:txBody>
      </p:sp>
    </p:spTree>
    <p:extLst>
      <p:ext uri="{BB962C8B-B14F-4D97-AF65-F5344CB8AC3E}">
        <p14:creationId xmlns:p14="http://schemas.microsoft.com/office/powerpoint/2010/main" val="285866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evaluation report: design and methods</a:t>
            </a:r>
            <a:endParaRPr lang="en-US" dirty="0"/>
          </a:p>
        </p:txBody>
      </p:sp>
      <p:sp>
        <p:nvSpPr>
          <p:cNvPr id="3" name="Content Placeholder 2"/>
          <p:cNvSpPr>
            <a:spLocks noGrp="1"/>
          </p:cNvSpPr>
          <p:nvPr>
            <p:ph idx="1"/>
          </p:nvPr>
        </p:nvSpPr>
        <p:spPr/>
        <p:txBody>
          <a:bodyPr>
            <a:normAutofit/>
          </a:bodyPr>
          <a:lstStyle/>
          <a:p>
            <a:pPr marL="0" indent="0">
              <a:buNone/>
            </a:pPr>
            <a:r>
              <a:rPr lang="en-US" dirty="0"/>
              <a:t>Description of the evaluation </a:t>
            </a:r>
            <a:r>
              <a:rPr lang="en-US" dirty="0" smtClean="0"/>
              <a:t>design and </a:t>
            </a:r>
            <a:r>
              <a:rPr lang="en-US" dirty="0"/>
              <a:t>methods</a:t>
            </a:r>
          </a:p>
          <a:p>
            <a:r>
              <a:rPr lang="en-US" sz="2400" dirty="0"/>
              <a:t>Describe the evaluation approach being used (i.e. process, </a:t>
            </a:r>
            <a:r>
              <a:rPr lang="en-US" sz="2400" dirty="0" smtClean="0"/>
              <a:t>impact), </a:t>
            </a:r>
            <a:r>
              <a:rPr lang="en-US" sz="2400" dirty="0"/>
              <a:t>and explain rationale for </a:t>
            </a:r>
            <a:r>
              <a:rPr lang="en-US" sz="2400" dirty="0" smtClean="0"/>
              <a:t>choice</a:t>
            </a:r>
            <a:endParaRPr lang="en-US" sz="2400" dirty="0"/>
          </a:p>
          <a:p>
            <a:r>
              <a:rPr lang="en-US" sz="2400" dirty="0"/>
              <a:t>Describe the evaluation design (e.g. </a:t>
            </a:r>
            <a:r>
              <a:rPr lang="en-US" sz="2400" dirty="0" smtClean="0"/>
              <a:t>pre/post-test with comparison group, </a:t>
            </a:r>
            <a:r>
              <a:rPr lang="en-US" sz="2400" dirty="0"/>
              <a:t>case study)</a:t>
            </a:r>
          </a:p>
          <a:p>
            <a:r>
              <a:rPr lang="en-US" sz="2400" dirty="0"/>
              <a:t>List and describe your data sources (e.g. administrative records) </a:t>
            </a:r>
          </a:p>
          <a:p>
            <a:r>
              <a:rPr lang="en-US" sz="2400" dirty="0" smtClean="0"/>
              <a:t>Describe </a:t>
            </a:r>
            <a:r>
              <a:rPr lang="en-US" sz="2400" dirty="0"/>
              <a:t>the data collection </a:t>
            </a:r>
            <a:r>
              <a:rPr lang="en-US" sz="2400" dirty="0" smtClean="0"/>
              <a:t>methods used</a:t>
            </a:r>
            <a:endParaRPr lang="en-US" sz="2400" dirty="0"/>
          </a:p>
          <a:p>
            <a:r>
              <a:rPr lang="en-US" sz="2400" dirty="0" smtClean="0"/>
              <a:t>Describe </a:t>
            </a:r>
            <a:r>
              <a:rPr lang="en-US" sz="2400" dirty="0"/>
              <a:t>study limitations and strengths</a:t>
            </a:r>
          </a:p>
          <a:p>
            <a:endParaRPr lang="en-US" dirty="0"/>
          </a:p>
        </p:txBody>
      </p:sp>
    </p:spTree>
    <p:extLst>
      <p:ext uri="{BB962C8B-B14F-4D97-AF65-F5344CB8AC3E}">
        <p14:creationId xmlns:p14="http://schemas.microsoft.com/office/powerpoint/2010/main" val="213008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evaluation report: findings</a:t>
            </a:r>
            <a:endParaRPr lang="en-US" dirty="0"/>
          </a:p>
        </p:txBody>
      </p:sp>
      <p:sp>
        <p:nvSpPr>
          <p:cNvPr id="3" name="Content Placeholder 2"/>
          <p:cNvSpPr>
            <a:spLocks noGrp="1"/>
          </p:cNvSpPr>
          <p:nvPr>
            <p:ph idx="1"/>
          </p:nvPr>
        </p:nvSpPr>
        <p:spPr>
          <a:xfrm>
            <a:off x="331078" y="1387367"/>
            <a:ext cx="8497614" cy="4430109"/>
          </a:xfrm>
        </p:spPr>
        <p:txBody>
          <a:bodyPr>
            <a:normAutofit/>
          </a:bodyPr>
          <a:lstStyle/>
          <a:p>
            <a:pPr marL="0" indent="0">
              <a:buNone/>
            </a:pPr>
            <a:r>
              <a:rPr lang="en-US" dirty="0"/>
              <a:t>State findings and results</a:t>
            </a:r>
          </a:p>
          <a:p>
            <a:r>
              <a:rPr lang="en-US" sz="2400" dirty="0"/>
              <a:t>Describe the results of </a:t>
            </a:r>
            <a:r>
              <a:rPr lang="en-US" sz="2400" dirty="0" smtClean="0"/>
              <a:t>all analyses conducted</a:t>
            </a:r>
            <a:endParaRPr lang="en-US" sz="2400" dirty="0"/>
          </a:p>
          <a:p>
            <a:r>
              <a:rPr lang="en-US" sz="2400" dirty="0"/>
              <a:t>Use technical appendices for additional analyses, results, and supplemental data </a:t>
            </a:r>
          </a:p>
          <a:p>
            <a:r>
              <a:rPr lang="en-US" sz="2400" dirty="0" smtClean="0"/>
              <a:t>Label </a:t>
            </a:r>
            <a:r>
              <a:rPr lang="en-US" sz="2400" dirty="0"/>
              <a:t>all charts, tables, and graphs </a:t>
            </a:r>
          </a:p>
          <a:p>
            <a:pPr lvl="1">
              <a:spcAft>
                <a:spcPts val="12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235149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Important considerations when writing a quality evaluation report</a:t>
            </a:r>
            <a:endParaRPr lang="en-US" dirty="0"/>
          </a:p>
        </p:txBody>
      </p:sp>
      <p:sp>
        <p:nvSpPr>
          <p:cNvPr id="3" name="Content Placeholder 2"/>
          <p:cNvSpPr>
            <a:spLocks noGrp="1"/>
          </p:cNvSpPr>
          <p:nvPr>
            <p:ph idx="1"/>
          </p:nvPr>
        </p:nvSpPr>
        <p:spPr>
          <a:xfrm>
            <a:off x="331078" y="1387367"/>
            <a:ext cx="8497614" cy="4430109"/>
          </a:xfrm>
        </p:spPr>
        <p:txBody>
          <a:bodyPr>
            <a:normAutofit/>
          </a:bodyPr>
          <a:lstStyle/>
          <a:p>
            <a:pPr marL="0" indent="0">
              <a:buNone/>
            </a:pPr>
            <a:r>
              <a:rPr lang="en-US" dirty="0" smtClean="0"/>
              <a:t>Ensure credibility</a:t>
            </a:r>
            <a:endParaRPr lang="en-US" dirty="0"/>
          </a:p>
          <a:p>
            <a:r>
              <a:rPr lang="en-US" sz="2400" dirty="0" smtClean="0"/>
              <a:t>Discuss study limitations</a:t>
            </a:r>
            <a:endParaRPr lang="en-US" sz="2400" dirty="0"/>
          </a:p>
          <a:p>
            <a:r>
              <a:rPr lang="en-US" sz="2400" dirty="0" smtClean="0"/>
              <a:t>Discuss generalizability </a:t>
            </a:r>
          </a:p>
          <a:p>
            <a:r>
              <a:rPr lang="en-US" sz="2400" dirty="0" smtClean="0"/>
              <a:t>Discuss negative or null findings</a:t>
            </a:r>
          </a:p>
          <a:p>
            <a:r>
              <a:rPr lang="en-US" sz="2400" dirty="0"/>
              <a:t>Hold interpretations, recommendations until end of report</a:t>
            </a:r>
          </a:p>
          <a:p>
            <a:pPr marL="228600" lvl="1" indent="0">
              <a:buNone/>
            </a:pPr>
            <a:endParaRPr lang="en-US" dirty="0"/>
          </a:p>
          <a:p>
            <a:pPr marL="914400" lvl="2" indent="0">
              <a:buNone/>
            </a:pPr>
            <a:endParaRPr lang="en-US" dirty="0"/>
          </a:p>
        </p:txBody>
      </p:sp>
    </p:spTree>
    <p:extLst>
      <p:ext uri="{BB962C8B-B14F-4D97-AF65-F5344CB8AC3E}">
        <p14:creationId xmlns:p14="http://schemas.microsoft.com/office/powerpoint/2010/main" val="677808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445324" y="1452748"/>
            <a:ext cx="8229600" cy="4678863"/>
          </a:xfrm>
        </p:spPr>
        <p:txBody>
          <a:bodyPr>
            <a:normAutofit/>
          </a:bodyPr>
          <a:lstStyle/>
          <a:p>
            <a:pPr marL="0" indent="0">
              <a:spcBef>
                <a:spcPts val="1200"/>
              </a:spcBef>
              <a:spcAft>
                <a:spcPts val="1200"/>
              </a:spcAft>
              <a:buNone/>
            </a:pPr>
            <a:r>
              <a:rPr lang="en-US" dirty="0" smtClean="0"/>
              <a:t>By the end of this presentation, you will be able to:</a:t>
            </a:r>
          </a:p>
          <a:p>
            <a:pPr>
              <a:lnSpc>
                <a:spcPct val="100000"/>
              </a:lnSpc>
              <a:spcBef>
                <a:spcPts val="1200"/>
              </a:spcBef>
              <a:spcAft>
                <a:spcPts val="1200"/>
              </a:spcAft>
            </a:pPr>
            <a:r>
              <a:rPr lang="en-US" sz="2400" dirty="0" smtClean="0"/>
              <a:t>Understand </a:t>
            </a:r>
            <a:r>
              <a:rPr lang="en-US" sz="2400" dirty="0"/>
              <a:t>the importance of communicating and disseminating evaluation results to stakeholders. </a:t>
            </a:r>
          </a:p>
          <a:p>
            <a:pPr>
              <a:lnSpc>
                <a:spcPct val="100000"/>
              </a:lnSpc>
              <a:spcBef>
                <a:spcPts val="1200"/>
              </a:spcBef>
              <a:spcAft>
                <a:spcPts val="1200"/>
              </a:spcAft>
            </a:pPr>
            <a:r>
              <a:rPr lang="en-US" sz="2400" dirty="0"/>
              <a:t>Write an evaluation report and become familiar with other key reporting tools. </a:t>
            </a:r>
          </a:p>
          <a:p>
            <a:pPr>
              <a:spcBef>
                <a:spcPts val="1200"/>
              </a:spcBef>
              <a:spcAft>
                <a:spcPts val="1200"/>
              </a:spcAft>
            </a:pPr>
            <a:r>
              <a:rPr lang="en-US" sz="2400" dirty="0" smtClean="0"/>
              <a:t>Determine</a:t>
            </a:r>
            <a:r>
              <a:rPr lang="en-US" sz="1200" dirty="0"/>
              <a:t>  </a:t>
            </a:r>
            <a:r>
              <a:rPr lang="en-US" sz="2400" dirty="0" smtClean="0"/>
              <a:t>meaningful </a:t>
            </a:r>
            <a:r>
              <a:rPr lang="en-US" sz="2400" dirty="0"/>
              <a:t>programmatic changes based on evaluation </a:t>
            </a:r>
            <a:r>
              <a:rPr lang="en-US" sz="2400" dirty="0" smtClean="0"/>
              <a:t>findings, </a:t>
            </a:r>
            <a:r>
              <a:rPr lang="en-US" sz="2400" dirty="0"/>
              <a:t>and </a:t>
            </a:r>
            <a:r>
              <a:rPr lang="en-US" sz="2400" dirty="0" smtClean="0"/>
              <a:t>learn how to implement them</a:t>
            </a:r>
            <a:endParaRPr lang="en-US" sz="2400" dirty="0"/>
          </a:p>
        </p:txBody>
      </p:sp>
    </p:spTree>
    <p:extLst>
      <p:ext uri="{BB962C8B-B14F-4D97-AF65-F5344CB8AC3E}">
        <p14:creationId xmlns:p14="http://schemas.microsoft.com/office/powerpoint/2010/main" val="19293523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products</a:t>
            </a:r>
            <a:endParaRPr lang="en-US" dirty="0"/>
          </a:p>
        </p:txBody>
      </p:sp>
      <p:sp>
        <p:nvSpPr>
          <p:cNvPr id="3" name="Content Placeholder 2"/>
          <p:cNvSpPr>
            <a:spLocks noGrp="1"/>
          </p:cNvSpPr>
          <p:nvPr>
            <p:ph idx="1"/>
          </p:nvPr>
        </p:nvSpPr>
        <p:spPr>
          <a:xfrm>
            <a:off x="378372" y="1387367"/>
            <a:ext cx="8371490" cy="4572000"/>
          </a:xfrm>
        </p:spPr>
        <p:txBody>
          <a:bodyPr>
            <a:normAutofit/>
          </a:bodyPr>
          <a:lstStyle/>
          <a:p>
            <a:r>
              <a:rPr lang="en-US" dirty="0" smtClean="0"/>
              <a:t>Presentations- poster, PowerPoint, and webinar</a:t>
            </a:r>
          </a:p>
          <a:p>
            <a:pPr lvl="1"/>
            <a:r>
              <a:rPr lang="en-US" dirty="0" smtClean="0"/>
              <a:t>Community meetings, conference presentations, and panels</a:t>
            </a:r>
            <a:endParaRPr lang="en-US" dirty="0"/>
          </a:p>
          <a:p>
            <a:r>
              <a:rPr lang="en-US" dirty="0"/>
              <a:t>Visuals and graphics </a:t>
            </a:r>
          </a:p>
          <a:p>
            <a:r>
              <a:rPr lang="en-US" dirty="0" smtClean="0"/>
              <a:t>Social </a:t>
            </a:r>
            <a:r>
              <a:rPr lang="en-US" dirty="0"/>
              <a:t>media and creative </a:t>
            </a:r>
            <a:r>
              <a:rPr lang="en-US" dirty="0" smtClean="0"/>
              <a:t>products</a:t>
            </a:r>
            <a:endParaRPr lang="en-US" dirty="0"/>
          </a:p>
          <a:p>
            <a:r>
              <a:rPr lang="en-US" dirty="0"/>
              <a:t>P</a:t>
            </a:r>
            <a:r>
              <a:rPr lang="en-US" dirty="0" smtClean="0"/>
              <a:t>ublic </a:t>
            </a:r>
            <a:r>
              <a:rPr lang="en-US" dirty="0"/>
              <a:t>use datasets </a:t>
            </a:r>
            <a:r>
              <a:rPr lang="en-US" sz="3200" dirty="0"/>
              <a:t>  </a:t>
            </a:r>
          </a:p>
          <a:p>
            <a:pPr marL="0" indent="0">
              <a:buNone/>
            </a:pPr>
            <a:endParaRPr lang="en-US" sz="2400" dirty="0" smtClean="0"/>
          </a:p>
        </p:txBody>
      </p:sp>
    </p:spTree>
    <p:extLst>
      <p:ext uri="{BB962C8B-B14F-4D97-AF65-F5344CB8AC3E}">
        <p14:creationId xmlns:p14="http://schemas.microsoft.com/office/powerpoint/2010/main" val="2318795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disseminate your products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758693659"/>
              </p:ext>
            </p:extLst>
          </p:nvPr>
        </p:nvGraphicFramePr>
        <p:xfrm>
          <a:off x="0" y="1371600"/>
          <a:ext cx="9144000" cy="469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98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Step four: ensure and support use of findings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21709577"/>
              </p:ext>
            </p:extLst>
          </p:nvPr>
        </p:nvGraphicFramePr>
        <p:xfrm>
          <a:off x="0" y="1371600"/>
          <a:ext cx="9144000" cy="469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78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03022" cy="896322"/>
          </a:xfrm>
        </p:spPr>
        <p:txBody>
          <a:bodyPr>
            <a:noAutofit/>
          </a:bodyPr>
          <a:lstStyle/>
          <a:p>
            <a:r>
              <a:rPr lang="en-US" dirty="0" smtClean="0"/>
              <a:t>Using evaluation </a:t>
            </a:r>
            <a:r>
              <a:rPr lang="en-US" dirty="0"/>
              <a:t>r</a:t>
            </a:r>
            <a:r>
              <a:rPr lang="en-US" dirty="0" smtClean="0"/>
              <a:t>esults for action and improvement</a:t>
            </a:r>
            <a:endParaRPr lang="en-US" dirty="0"/>
          </a:p>
        </p:txBody>
      </p:sp>
      <p:sp>
        <p:nvSpPr>
          <p:cNvPr id="3" name="Content Placeholder 2"/>
          <p:cNvSpPr>
            <a:spLocks noGrp="1"/>
          </p:cNvSpPr>
          <p:nvPr>
            <p:ph idx="1"/>
          </p:nvPr>
        </p:nvSpPr>
        <p:spPr>
          <a:xfrm>
            <a:off x="378372" y="1371600"/>
            <a:ext cx="8371490" cy="4603533"/>
          </a:xfrm>
        </p:spPr>
        <p:txBody>
          <a:bodyPr>
            <a:normAutofit/>
          </a:bodyPr>
          <a:lstStyle/>
          <a:p>
            <a:pPr>
              <a:spcAft>
                <a:spcPts val="1200"/>
              </a:spcAft>
            </a:pPr>
            <a:r>
              <a:rPr lang="en-US" dirty="0"/>
              <a:t>You’ve completed your evaluation report, but what do the results mean in practice? How do these results translate into actions?</a:t>
            </a:r>
          </a:p>
          <a:p>
            <a:pPr>
              <a:spcAft>
                <a:spcPts val="1200"/>
              </a:spcAft>
            </a:pPr>
            <a:r>
              <a:rPr lang="en-US" dirty="0" smtClean="0"/>
              <a:t>Take your findings and make them actionable!</a:t>
            </a:r>
          </a:p>
          <a:p>
            <a:pPr lvl="1">
              <a:spcAft>
                <a:spcPts val="1200"/>
              </a:spcAft>
            </a:pPr>
            <a:r>
              <a:rPr lang="en-US" dirty="0" smtClean="0"/>
              <a:t>Identify program components that are working well</a:t>
            </a:r>
          </a:p>
          <a:p>
            <a:pPr lvl="1">
              <a:spcAft>
                <a:spcPts val="1200"/>
              </a:spcAft>
            </a:pPr>
            <a:r>
              <a:rPr lang="en-US" dirty="0" smtClean="0"/>
              <a:t>Identify program components that need to be improved</a:t>
            </a:r>
          </a:p>
          <a:p>
            <a:pPr lvl="1">
              <a:spcAft>
                <a:spcPts val="1200"/>
              </a:spcAft>
            </a:pPr>
            <a:r>
              <a:rPr lang="en-US" dirty="0" smtClean="0"/>
              <a:t>Develop and implement an action plan for improvement</a:t>
            </a:r>
            <a:endParaRPr lang="en-US" dirty="0"/>
          </a:p>
          <a:p>
            <a:pPr marL="0" lvl="0" indent="0">
              <a:buNone/>
            </a:pPr>
            <a:endParaRPr lang="en-US" dirty="0" smtClean="0"/>
          </a:p>
          <a:p>
            <a:pPr marL="0" indent="0">
              <a:spcAft>
                <a:spcPts val="1200"/>
              </a:spcAft>
              <a:buNone/>
            </a:pPr>
            <a:endParaRPr lang="en-US" dirty="0"/>
          </a:p>
          <a:p>
            <a:pPr>
              <a:spcAft>
                <a:spcPts val="1200"/>
              </a:spcAft>
            </a:pPr>
            <a:endParaRPr lang="en-US" sz="2000" dirty="0" smtClean="0"/>
          </a:p>
        </p:txBody>
      </p:sp>
    </p:spTree>
    <p:extLst>
      <p:ext uri="{BB962C8B-B14F-4D97-AF65-F5344CB8AC3E}">
        <p14:creationId xmlns:p14="http://schemas.microsoft.com/office/powerpoint/2010/main" val="2835251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Identify program components to be improved</a:t>
            </a:r>
            <a:endParaRPr lang="en-US" dirty="0"/>
          </a:p>
        </p:txBody>
      </p:sp>
      <p:sp>
        <p:nvSpPr>
          <p:cNvPr id="3" name="Content Placeholder 2"/>
          <p:cNvSpPr>
            <a:spLocks noGrp="1"/>
          </p:cNvSpPr>
          <p:nvPr>
            <p:ph idx="1"/>
          </p:nvPr>
        </p:nvSpPr>
        <p:spPr/>
        <p:txBody>
          <a:bodyPr>
            <a:normAutofit lnSpcReduction="10000"/>
          </a:bodyPr>
          <a:lstStyle/>
          <a:p>
            <a:r>
              <a:rPr lang="en-US" dirty="0" smtClean="0"/>
              <a:t>Pair results to the relevant research question:</a:t>
            </a:r>
          </a:p>
          <a:p>
            <a:pPr lvl="1"/>
            <a:r>
              <a:rPr lang="en-US" dirty="0" smtClean="0"/>
              <a:t>Did anything surprise you?</a:t>
            </a:r>
          </a:p>
          <a:p>
            <a:pPr lvl="1"/>
            <a:r>
              <a:rPr lang="en-US" dirty="0" smtClean="0"/>
              <a:t>Any interesting or confusing patterns and trends?</a:t>
            </a:r>
          </a:p>
          <a:p>
            <a:pPr lvl="1"/>
            <a:r>
              <a:rPr lang="en-US" dirty="0" smtClean="0"/>
              <a:t>Revisit </a:t>
            </a:r>
            <a:r>
              <a:rPr lang="en-US" dirty="0"/>
              <a:t>logic model and </a:t>
            </a:r>
            <a:r>
              <a:rPr lang="en-US" dirty="0" smtClean="0"/>
              <a:t>theory of change</a:t>
            </a:r>
          </a:p>
          <a:p>
            <a:pPr lvl="1"/>
            <a:r>
              <a:rPr lang="en-US" dirty="0" smtClean="0"/>
              <a:t>Conduct additional analyses of the data if necessary</a:t>
            </a:r>
          </a:p>
          <a:p>
            <a:pPr marL="0" indent="0">
              <a:buNone/>
            </a:pPr>
            <a:endParaRPr lang="en-US" dirty="0" smtClean="0"/>
          </a:p>
          <a:p>
            <a:r>
              <a:rPr lang="en-US" dirty="0" smtClean="0"/>
              <a:t>Decide whether or not enough evidence exists to justify a program improvement</a:t>
            </a:r>
          </a:p>
          <a:p>
            <a:pPr marL="0" indent="0">
              <a:buNone/>
            </a:pPr>
            <a:endParaRPr lang="en-US" dirty="0" smtClean="0"/>
          </a:p>
          <a:p>
            <a:r>
              <a:rPr lang="en-US" dirty="0" smtClean="0"/>
              <a:t>Suggest possible improvements, actions, or changes</a:t>
            </a:r>
            <a:endParaRPr lang="en-US" dirty="0"/>
          </a:p>
          <a:p>
            <a:pPr marL="0" indent="0">
              <a:buNone/>
            </a:pPr>
            <a:endParaRPr lang="en-US" dirty="0"/>
          </a:p>
        </p:txBody>
      </p:sp>
    </p:spTree>
    <p:extLst>
      <p:ext uri="{BB962C8B-B14F-4D97-AF65-F5344CB8AC3E}">
        <p14:creationId xmlns:p14="http://schemas.microsoft.com/office/powerpoint/2010/main" val="3439537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Developing and implementing an action plan for program improvement</a:t>
            </a:r>
            <a:endParaRPr lang="en-US" dirty="0"/>
          </a:p>
        </p:txBody>
      </p:sp>
      <p:sp>
        <p:nvSpPr>
          <p:cNvPr id="3" name="Content Placeholder 2"/>
          <p:cNvSpPr>
            <a:spLocks noGrp="1"/>
          </p:cNvSpPr>
          <p:nvPr>
            <p:ph idx="1"/>
          </p:nvPr>
        </p:nvSpPr>
        <p:spPr>
          <a:xfrm>
            <a:off x="378372" y="1371600"/>
            <a:ext cx="8371490" cy="4603533"/>
          </a:xfrm>
        </p:spPr>
        <p:txBody>
          <a:bodyPr>
            <a:normAutofit/>
          </a:bodyPr>
          <a:lstStyle/>
          <a:p>
            <a:r>
              <a:rPr lang="en-US" dirty="0" smtClean="0"/>
              <a:t>Develop </a:t>
            </a:r>
            <a:r>
              <a:rPr lang="en-US" dirty="0"/>
              <a:t>an action plan for implementing </a:t>
            </a:r>
            <a:r>
              <a:rPr lang="en-US" dirty="0" smtClean="0"/>
              <a:t>change</a:t>
            </a:r>
          </a:p>
          <a:p>
            <a:pPr lvl="1"/>
            <a:r>
              <a:rPr lang="en-US" dirty="0" smtClean="0"/>
              <a:t>Changes may include: the program design; how a program is implemented; how services are delivered; the staff, etc.</a:t>
            </a:r>
          </a:p>
          <a:p>
            <a:r>
              <a:rPr lang="en-US" dirty="0" smtClean="0"/>
              <a:t>  Specify the logistics</a:t>
            </a:r>
            <a:endParaRPr lang="en-US" dirty="0"/>
          </a:p>
          <a:p>
            <a:pPr lvl="1"/>
            <a:r>
              <a:rPr lang="en-US" dirty="0" smtClean="0"/>
              <a:t>Who </a:t>
            </a:r>
            <a:r>
              <a:rPr lang="en-US" dirty="0"/>
              <a:t>will carry out these </a:t>
            </a:r>
            <a:r>
              <a:rPr lang="en-US" dirty="0" smtClean="0"/>
              <a:t>improvements?</a:t>
            </a:r>
            <a:endParaRPr lang="en-US" dirty="0"/>
          </a:p>
          <a:p>
            <a:pPr lvl="1"/>
            <a:r>
              <a:rPr lang="en-US" dirty="0"/>
              <a:t>By when they will take place, and for how </a:t>
            </a:r>
            <a:r>
              <a:rPr lang="en-US" dirty="0" smtClean="0"/>
              <a:t>long?</a:t>
            </a:r>
            <a:endParaRPr lang="en-US" dirty="0"/>
          </a:p>
          <a:p>
            <a:pPr lvl="1"/>
            <a:r>
              <a:rPr lang="en-US" dirty="0"/>
              <a:t>What resources (i.e., money, staff) are needed to carry out these </a:t>
            </a:r>
            <a:r>
              <a:rPr lang="en-US" dirty="0" smtClean="0"/>
              <a:t>changes?</a:t>
            </a:r>
          </a:p>
          <a:p>
            <a:pPr lvl="1"/>
            <a:r>
              <a:rPr lang="en-US" dirty="0" smtClean="0"/>
              <a:t>Who can be an advocate or partner in change?</a:t>
            </a:r>
            <a:endParaRPr lang="en-US" dirty="0"/>
          </a:p>
          <a:p>
            <a:pPr marL="0" indent="0">
              <a:buNone/>
            </a:pPr>
            <a:r>
              <a:rPr lang="en-US" sz="2000" dirty="0"/>
              <a:t>  </a:t>
            </a:r>
            <a:endParaRPr lang="en-US" sz="2000" dirty="0" smtClean="0"/>
          </a:p>
        </p:txBody>
      </p:sp>
    </p:spTree>
    <p:extLst>
      <p:ext uri="{BB962C8B-B14F-4D97-AF65-F5344CB8AC3E}">
        <p14:creationId xmlns:p14="http://schemas.microsoft.com/office/powerpoint/2010/main" val="2761888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Thinking about the future</a:t>
            </a:r>
            <a:endParaRPr lang="en-US" dirty="0"/>
          </a:p>
        </p:txBody>
      </p:sp>
      <p:sp>
        <p:nvSpPr>
          <p:cNvPr id="3" name="Content Placeholder 2"/>
          <p:cNvSpPr>
            <a:spLocks noGrp="1"/>
          </p:cNvSpPr>
          <p:nvPr>
            <p:ph idx="1"/>
          </p:nvPr>
        </p:nvSpPr>
        <p:spPr/>
        <p:txBody>
          <a:bodyPr/>
          <a:lstStyle/>
          <a:p>
            <a:pPr marL="0" indent="0">
              <a:buNone/>
            </a:pPr>
            <a:r>
              <a:rPr lang="en-US" dirty="0" smtClean="0"/>
              <a:t>Evaluations pay dividends long after they are completed. An evaluation will:</a:t>
            </a:r>
          </a:p>
          <a:p>
            <a:r>
              <a:rPr lang="en-US" sz="2400" dirty="0" smtClean="0"/>
              <a:t>Build your program’s evidence base</a:t>
            </a:r>
          </a:p>
          <a:p>
            <a:r>
              <a:rPr lang="en-US" sz="2400" dirty="0" smtClean="0"/>
              <a:t>Contribute to a long term research agenda</a:t>
            </a:r>
          </a:p>
          <a:p>
            <a:r>
              <a:rPr lang="en-US" sz="2400" dirty="0" smtClean="0"/>
              <a:t>Facilitate continuous improvement</a:t>
            </a:r>
            <a:r>
              <a:rPr lang="en-US" sz="2400" dirty="0"/>
              <a:t> </a:t>
            </a:r>
            <a:r>
              <a:rPr lang="en-US" sz="2400" dirty="0" smtClean="0"/>
              <a:t>and develop as a learning organization</a:t>
            </a:r>
            <a:endParaRPr lang="en-US" sz="2400" dirty="0"/>
          </a:p>
        </p:txBody>
      </p:sp>
    </p:spTree>
    <p:extLst>
      <p:ext uri="{BB962C8B-B14F-4D97-AF65-F5344CB8AC3E}">
        <p14:creationId xmlns:p14="http://schemas.microsoft.com/office/powerpoint/2010/main" val="720001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Facilitated example #2: using results of an impact evaluation</a:t>
            </a:r>
            <a:endParaRPr lang="en-US" dirty="0"/>
          </a:p>
        </p:txBody>
      </p:sp>
      <p:sp>
        <p:nvSpPr>
          <p:cNvPr id="3" name="Content Placeholder 2"/>
          <p:cNvSpPr>
            <a:spLocks noGrp="1"/>
          </p:cNvSpPr>
          <p:nvPr>
            <p:ph idx="1"/>
          </p:nvPr>
        </p:nvSpPr>
        <p:spPr>
          <a:xfrm>
            <a:off x="457200" y="1167934"/>
            <a:ext cx="8229600" cy="5071428"/>
          </a:xfrm>
        </p:spPr>
        <p:txBody>
          <a:bodyPr/>
          <a:lstStyle/>
          <a:p>
            <a:pPr marL="228600" lvl="1" indent="0">
              <a:buNone/>
              <a:defRPr/>
            </a:pPr>
            <a:endParaRPr lang="en-US" dirty="0" smtClean="0"/>
          </a:p>
          <a:p>
            <a:pPr lvl="1">
              <a:defRPr/>
            </a:pPr>
            <a:endParaRPr lang="en-US" dirty="0"/>
          </a:p>
        </p:txBody>
      </p:sp>
      <p:graphicFrame>
        <p:nvGraphicFramePr>
          <p:cNvPr id="4" name="Diagram 3"/>
          <p:cNvGraphicFramePr/>
          <p:nvPr>
            <p:extLst>
              <p:ext uri="{D42A27DB-BD31-4B8C-83A1-F6EECF244321}">
                <p14:modId xmlns:p14="http://schemas.microsoft.com/office/powerpoint/2010/main" val="2571677490"/>
              </p:ext>
            </p:extLst>
          </p:nvPr>
        </p:nvGraphicFramePr>
        <p:xfrm>
          <a:off x="457200" y="13970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348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Facilitated example #2: using results of an impact evaluation</a:t>
            </a:r>
          </a:p>
        </p:txBody>
      </p:sp>
      <p:graphicFrame>
        <p:nvGraphicFramePr>
          <p:cNvPr id="16" name="Content Placeholder 3"/>
          <p:cNvGraphicFramePr>
            <a:graphicFrameLocks/>
          </p:cNvGraphicFramePr>
          <p:nvPr>
            <p:extLst>
              <p:ext uri="{D42A27DB-BD31-4B8C-83A1-F6EECF244321}">
                <p14:modId xmlns:p14="http://schemas.microsoft.com/office/powerpoint/2010/main" val="745785877"/>
              </p:ext>
            </p:extLst>
          </p:nvPr>
        </p:nvGraphicFramePr>
        <p:xfrm>
          <a:off x="0" y="1413164"/>
          <a:ext cx="9110376" cy="436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Elbow Connector 16"/>
          <p:cNvCxnSpPr/>
          <p:nvPr/>
        </p:nvCxnSpPr>
        <p:spPr>
          <a:xfrm rot="16200000" flipH="1">
            <a:off x="697626" y="3363104"/>
            <a:ext cx="1382751" cy="1126273"/>
          </a:xfrm>
          <a:prstGeom prst="bentConnector3">
            <a:avLst>
              <a:gd name="adj1" fmla="val 99194"/>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2957" y="4017452"/>
            <a:ext cx="2018371" cy="1940957"/>
          </a:xfrm>
          <a:prstGeom prst="roundRect">
            <a:avLst/>
          </a:prstGeom>
          <a:solidFill>
            <a:srgbClr val="00B050"/>
          </a:solidFill>
          <a:ln>
            <a:solidFill>
              <a:srgbClr val="002060"/>
            </a:solidFill>
          </a:ln>
        </p:spPr>
        <p:txBody>
          <a:bodyPr wrap="square" rtlCol="0">
            <a:spAutoFit/>
          </a:bodyPr>
          <a:lstStyle/>
          <a:p>
            <a:pPr algn="ctr"/>
            <a:r>
              <a:rPr lang="en-US" dirty="0" smtClean="0">
                <a:solidFill>
                  <a:schemeClr val="bg1"/>
                </a:solidFill>
              </a:rPr>
              <a:t>Positive, significant difference between treatment and control group</a:t>
            </a:r>
          </a:p>
        </p:txBody>
      </p:sp>
      <p:sp>
        <p:nvSpPr>
          <p:cNvPr id="20" name="TextBox 19"/>
          <p:cNvSpPr txBox="1"/>
          <p:nvPr/>
        </p:nvSpPr>
        <p:spPr>
          <a:xfrm>
            <a:off x="4806173" y="4017452"/>
            <a:ext cx="2018371" cy="1940957"/>
          </a:xfrm>
          <a:prstGeom prst="roundRect">
            <a:avLst/>
          </a:prstGeom>
          <a:solidFill>
            <a:srgbClr val="00B050"/>
          </a:solidFill>
          <a:ln>
            <a:solidFill>
              <a:srgbClr val="002060"/>
            </a:solidFill>
          </a:ln>
        </p:spPr>
        <p:txBody>
          <a:bodyPr wrap="square" rtlCol="0">
            <a:spAutoFit/>
          </a:bodyPr>
          <a:lstStyle/>
          <a:p>
            <a:pPr algn="ctr"/>
            <a:r>
              <a:rPr lang="en-US" dirty="0">
                <a:solidFill>
                  <a:schemeClr val="bg1"/>
                </a:solidFill>
              </a:rPr>
              <a:t>Clients are making progress in solving financial problem 6 mos. post program</a:t>
            </a:r>
          </a:p>
        </p:txBody>
      </p:sp>
      <p:sp>
        <p:nvSpPr>
          <p:cNvPr id="21" name="Plus 20"/>
          <p:cNvSpPr/>
          <p:nvPr/>
        </p:nvSpPr>
        <p:spPr>
          <a:xfrm>
            <a:off x="4308764" y="4617616"/>
            <a:ext cx="526472" cy="563984"/>
          </a:xfrm>
          <a:prstGeom prst="mathPlus">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126154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Facilitated example #2: using results of an impact evaluation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81028884"/>
              </p:ext>
            </p:extLst>
          </p:nvPr>
        </p:nvGraphicFramePr>
        <p:xfrm>
          <a:off x="0" y="1357745"/>
          <a:ext cx="9047018" cy="4368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Elbow Connector 5"/>
          <p:cNvCxnSpPr/>
          <p:nvPr/>
        </p:nvCxnSpPr>
        <p:spPr>
          <a:xfrm rot="16200000" flipH="1">
            <a:off x="3120147" y="3258943"/>
            <a:ext cx="1382751" cy="1126273"/>
          </a:xfrm>
          <a:prstGeom prst="bentConnector3">
            <a:avLst>
              <a:gd name="adj1" fmla="val 99194"/>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440382" y="3652023"/>
            <a:ext cx="2018371" cy="2642839"/>
          </a:xfrm>
          <a:prstGeom prst="roundRect">
            <a:avLst/>
          </a:prstGeom>
          <a:solidFill>
            <a:srgbClr val="00B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Member activity logs show high level of consistency in type, duration, and quantity of service being provided by members</a:t>
            </a:r>
            <a:endParaRPr lang="en-US" dirty="0">
              <a:solidFill>
                <a:schemeClr val="bg1"/>
              </a:solidFill>
            </a:endParaRPr>
          </a:p>
        </p:txBody>
      </p:sp>
      <p:sp>
        <p:nvSpPr>
          <p:cNvPr id="8" name="Rounded Rectangle 7"/>
          <p:cNvSpPr/>
          <p:nvPr/>
        </p:nvSpPr>
        <p:spPr>
          <a:xfrm>
            <a:off x="6966133" y="3652023"/>
            <a:ext cx="2018371" cy="1722864"/>
          </a:xfrm>
          <a:prstGeom prst="roundRect">
            <a:avLst/>
          </a:prstGeom>
          <a:solidFill>
            <a:srgbClr val="00B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Findings triangulated with performance measures data</a:t>
            </a:r>
          </a:p>
        </p:txBody>
      </p:sp>
      <p:sp>
        <p:nvSpPr>
          <p:cNvPr id="9" name="Plus 8"/>
          <p:cNvSpPr/>
          <p:nvPr/>
        </p:nvSpPr>
        <p:spPr>
          <a:xfrm>
            <a:off x="6458753" y="4231463"/>
            <a:ext cx="526472" cy="563984"/>
          </a:xfrm>
          <a:prstGeom prst="mathPlus">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404484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you’ve done and what’s left to do</a:t>
            </a:r>
            <a:endParaRPr lang="en-US" dirty="0"/>
          </a:p>
        </p:txBody>
      </p:sp>
      <p:sp>
        <p:nvSpPr>
          <p:cNvPr id="3" name="Content Placeholder 2"/>
          <p:cNvSpPr>
            <a:spLocks noGrp="1"/>
          </p:cNvSpPr>
          <p:nvPr>
            <p:ph idx="1"/>
          </p:nvPr>
        </p:nvSpPr>
        <p:spPr>
          <a:xfrm>
            <a:off x="148578" y="987765"/>
            <a:ext cx="4160188" cy="5499712"/>
          </a:xfrm>
        </p:spPr>
        <p:txBody>
          <a:bodyPr>
            <a:normAutofit/>
          </a:bodyPr>
          <a:lstStyle/>
          <a:p>
            <a:pPr marL="0" indent="0">
              <a:spcAft>
                <a:spcPts val="1200"/>
              </a:spcAft>
              <a:buNone/>
            </a:pPr>
            <a:endParaRPr lang="en-US" sz="2400" dirty="0" smtClean="0"/>
          </a:p>
          <a:p>
            <a:pPr marL="0" indent="0">
              <a:spcAft>
                <a:spcPts val="1200"/>
              </a:spcAft>
              <a:buNone/>
            </a:pPr>
            <a:r>
              <a:rPr lang="en-US" dirty="0" smtClean="0"/>
              <a:t>Evaluation is:</a:t>
            </a:r>
          </a:p>
          <a:p>
            <a:pPr>
              <a:spcAft>
                <a:spcPts val="1200"/>
              </a:spcAft>
            </a:pPr>
            <a:r>
              <a:rPr lang="en-US" sz="2400" dirty="0"/>
              <a:t>Part of the culture of </a:t>
            </a:r>
            <a:r>
              <a:rPr lang="en-US" sz="2400" dirty="0" smtClean="0"/>
              <a:t>a </a:t>
            </a:r>
            <a:r>
              <a:rPr lang="en-US" sz="2400" dirty="0"/>
              <a:t>learning organization</a:t>
            </a:r>
          </a:p>
          <a:p>
            <a:pPr>
              <a:spcAft>
                <a:spcPts val="1200"/>
              </a:spcAft>
            </a:pPr>
            <a:r>
              <a:rPr lang="en-US" sz="2400" dirty="0" smtClean="0"/>
              <a:t>An </a:t>
            </a:r>
            <a:r>
              <a:rPr lang="en-US" sz="2400" dirty="0"/>
              <a:t>investment in </a:t>
            </a:r>
            <a:r>
              <a:rPr lang="en-US" sz="2400" dirty="0" smtClean="0"/>
              <a:t>program </a:t>
            </a:r>
            <a:r>
              <a:rPr lang="en-US" sz="2400" dirty="0"/>
              <a:t>improvement</a:t>
            </a:r>
            <a:endParaRPr lang="en-US" sz="2400" dirty="0" smtClean="0"/>
          </a:p>
          <a:p>
            <a:pPr>
              <a:spcAft>
                <a:spcPts val="1200"/>
              </a:spcAft>
            </a:pPr>
            <a:r>
              <a:rPr lang="en-US" sz="2400" dirty="0" smtClean="0"/>
              <a:t>A </a:t>
            </a:r>
            <a:r>
              <a:rPr lang="en-US" sz="2400" dirty="0"/>
              <a:t>tool for building a </a:t>
            </a:r>
            <a:r>
              <a:rPr lang="en-US" sz="2400" dirty="0" smtClean="0"/>
              <a:t>program’s </a:t>
            </a:r>
            <a:r>
              <a:rPr lang="en-US" sz="2400" dirty="0"/>
              <a:t>evidence </a:t>
            </a:r>
            <a:r>
              <a:rPr lang="en-US" sz="2400" dirty="0" smtClean="0"/>
              <a:t>base</a:t>
            </a:r>
            <a:endParaRPr lang="en-US" sz="2400" dirty="0"/>
          </a:p>
          <a:p>
            <a:pPr marL="0" indent="0">
              <a:spcAft>
                <a:spcPts val="1200"/>
              </a:spcAft>
              <a:buNone/>
            </a:pPr>
            <a:endParaRPr lang="en-US" sz="2400" dirty="0"/>
          </a:p>
          <a:p>
            <a:pPr marL="0" indent="0">
              <a:buNone/>
            </a:pPr>
            <a:r>
              <a:rPr lang="en-US" sz="2000" dirty="0" smtClean="0"/>
              <a:t> </a:t>
            </a:r>
            <a:endParaRPr lang="en-US" dirty="0" smtClean="0"/>
          </a:p>
          <a:p>
            <a:pPr marL="0" indent="0">
              <a:spcAft>
                <a:spcPts val="1200"/>
              </a:spcAft>
              <a:buNone/>
            </a:pPr>
            <a:endParaRPr lang="en-US" sz="2400" dirty="0" smtClean="0"/>
          </a:p>
        </p:txBody>
      </p:sp>
      <p:graphicFrame>
        <p:nvGraphicFramePr>
          <p:cNvPr id="7" name="Diagram 6"/>
          <p:cNvGraphicFramePr/>
          <p:nvPr>
            <p:extLst>
              <p:ext uri="{D42A27DB-BD31-4B8C-83A1-F6EECF244321}">
                <p14:modId xmlns:p14="http://schemas.microsoft.com/office/powerpoint/2010/main" val="218453367"/>
              </p:ext>
            </p:extLst>
          </p:nvPr>
        </p:nvGraphicFramePr>
        <p:xfrm>
          <a:off x="2397024" y="8746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521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Facilitated example #2: using results of an impact evaluation</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080879979"/>
              </p:ext>
            </p:extLst>
          </p:nvPr>
        </p:nvGraphicFramePr>
        <p:xfrm>
          <a:off x="1" y="1413164"/>
          <a:ext cx="9019308"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Elbow Connector 10"/>
          <p:cNvCxnSpPr/>
          <p:nvPr/>
        </p:nvCxnSpPr>
        <p:spPr>
          <a:xfrm rot="5400000">
            <a:off x="4728142" y="3283598"/>
            <a:ext cx="1070518" cy="9478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780287" y="4476031"/>
            <a:ext cx="2018371" cy="1536842"/>
          </a:xfrm>
          <a:prstGeom prst="roundRect">
            <a:avLst/>
          </a:prstGeom>
          <a:solidFill>
            <a:srgbClr val="00B05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Findings align with program as described in logic model and theory of change</a:t>
            </a:r>
            <a:endParaRPr lang="en-US" dirty="0"/>
          </a:p>
        </p:txBody>
      </p:sp>
    </p:spTree>
    <p:extLst>
      <p:ext uri="{BB962C8B-B14F-4D97-AF65-F5344CB8AC3E}">
        <p14:creationId xmlns:p14="http://schemas.microsoft.com/office/powerpoint/2010/main" val="97210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Facilitated example #2: using results of an impact evaluation</a:t>
            </a: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385283006"/>
              </p:ext>
            </p:extLst>
          </p:nvPr>
        </p:nvGraphicFramePr>
        <p:xfrm>
          <a:off x="1" y="1343892"/>
          <a:ext cx="9047017" cy="447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Elbow Connector 11"/>
          <p:cNvCxnSpPr/>
          <p:nvPr/>
        </p:nvCxnSpPr>
        <p:spPr>
          <a:xfrm rot="5400000">
            <a:off x="7432289" y="3274572"/>
            <a:ext cx="858644" cy="5798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670098" y="4194229"/>
            <a:ext cx="1803162" cy="1162748"/>
          </a:xfrm>
          <a:prstGeom prst="roundRect">
            <a:avLst/>
          </a:prstGeom>
          <a:solidFill>
            <a:srgbClr val="00B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Think about next evaluation: fidelity study</a:t>
            </a:r>
            <a:endParaRPr lang="en-US" dirty="0"/>
          </a:p>
        </p:txBody>
      </p:sp>
      <p:sp>
        <p:nvSpPr>
          <p:cNvPr id="14" name="Rounded Rectangle 13"/>
          <p:cNvSpPr/>
          <p:nvPr/>
        </p:nvSpPr>
        <p:spPr>
          <a:xfrm>
            <a:off x="4177192" y="4194229"/>
            <a:ext cx="1803162" cy="1162748"/>
          </a:xfrm>
          <a:prstGeom prst="roundRect">
            <a:avLst/>
          </a:prstGeom>
          <a:solidFill>
            <a:srgbClr val="00B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Enhance dissemination plan</a:t>
            </a:r>
            <a:endParaRPr lang="en-US" dirty="0"/>
          </a:p>
        </p:txBody>
      </p:sp>
      <p:sp>
        <p:nvSpPr>
          <p:cNvPr id="15" name="Rounded Rectangle 14"/>
          <p:cNvSpPr/>
          <p:nvPr/>
        </p:nvSpPr>
        <p:spPr>
          <a:xfrm>
            <a:off x="1684287" y="4194229"/>
            <a:ext cx="1803162" cy="1162748"/>
          </a:xfrm>
          <a:prstGeom prst="roundRect">
            <a:avLst/>
          </a:prstGeom>
          <a:solidFill>
            <a:srgbClr val="00B05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All site training day</a:t>
            </a:r>
            <a:endParaRPr lang="en-US" dirty="0"/>
          </a:p>
        </p:txBody>
      </p:sp>
      <p:sp>
        <p:nvSpPr>
          <p:cNvPr id="16" name="Plus 15"/>
          <p:cNvSpPr/>
          <p:nvPr/>
        </p:nvSpPr>
        <p:spPr>
          <a:xfrm>
            <a:off x="3569084" y="4493611"/>
            <a:ext cx="526472" cy="563984"/>
          </a:xfrm>
          <a:prstGeom prst="mathPlus">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7" name="Plus 16"/>
          <p:cNvSpPr/>
          <p:nvPr/>
        </p:nvSpPr>
        <p:spPr>
          <a:xfrm>
            <a:off x="6061990" y="4493611"/>
            <a:ext cx="526472" cy="563984"/>
          </a:xfrm>
          <a:prstGeom prst="mathPlus">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140067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Facilitated example #2: using results of an impact evaluation</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32798328"/>
              </p:ext>
            </p:extLst>
          </p:nvPr>
        </p:nvGraphicFramePr>
        <p:xfrm>
          <a:off x="137132" y="1471479"/>
          <a:ext cx="8896032" cy="425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e 6"/>
          <p:cNvSpPr/>
          <p:nvPr/>
        </p:nvSpPr>
        <p:spPr>
          <a:xfrm rot="5400000">
            <a:off x="3931785" y="-630392"/>
            <a:ext cx="1280430" cy="8896037"/>
          </a:xfrm>
          <a:prstGeom prst="rightBrace">
            <a:avLst>
              <a:gd name="adj1" fmla="val 8333"/>
              <a:gd name="adj2" fmla="val 5079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603083" y="4585855"/>
            <a:ext cx="2122539" cy="150910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Continuous improvement</a:t>
            </a:r>
            <a:endParaRPr lang="en-US" dirty="0"/>
          </a:p>
        </p:txBody>
      </p:sp>
      <p:sp>
        <p:nvSpPr>
          <p:cNvPr id="9" name="Oval 8"/>
          <p:cNvSpPr/>
          <p:nvPr/>
        </p:nvSpPr>
        <p:spPr>
          <a:xfrm>
            <a:off x="3510730" y="4585855"/>
            <a:ext cx="2122539" cy="150910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evidence base</a:t>
            </a:r>
            <a:endParaRPr lang="en-US" dirty="0"/>
          </a:p>
        </p:txBody>
      </p:sp>
      <p:sp>
        <p:nvSpPr>
          <p:cNvPr id="10" name="Oval 9"/>
          <p:cNvSpPr/>
          <p:nvPr/>
        </p:nvSpPr>
        <p:spPr>
          <a:xfrm>
            <a:off x="6614637" y="4585855"/>
            <a:ext cx="2122539" cy="1509102"/>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Serve more people, better</a:t>
            </a:r>
            <a:endParaRPr lang="en-US" dirty="0"/>
          </a:p>
        </p:txBody>
      </p:sp>
      <p:cxnSp>
        <p:nvCxnSpPr>
          <p:cNvPr id="11" name="Straight Arrow Connector 10"/>
          <p:cNvCxnSpPr/>
          <p:nvPr/>
        </p:nvCxnSpPr>
        <p:spPr>
          <a:xfrm>
            <a:off x="2834482" y="5291393"/>
            <a:ext cx="5673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40259" y="5291393"/>
            <a:ext cx="5673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8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points to remember </a:t>
            </a:r>
            <a:endParaRPr lang="en-US" dirty="0"/>
          </a:p>
        </p:txBody>
      </p:sp>
      <p:sp>
        <p:nvSpPr>
          <p:cNvPr id="3" name="Content Placeholder 2"/>
          <p:cNvSpPr>
            <a:spLocks noGrp="1"/>
          </p:cNvSpPr>
          <p:nvPr>
            <p:ph idx="1"/>
          </p:nvPr>
        </p:nvSpPr>
        <p:spPr>
          <a:xfrm>
            <a:off x="236483" y="1308538"/>
            <a:ext cx="8607971" cy="4981902"/>
          </a:xfrm>
        </p:spPr>
        <p:txBody>
          <a:bodyPr>
            <a:normAutofit/>
          </a:bodyPr>
          <a:lstStyle/>
          <a:p>
            <a:pPr>
              <a:spcAft>
                <a:spcPts val="1200"/>
              </a:spcAft>
            </a:pPr>
            <a:r>
              <a:rPr lang="en-US" dirty="0" smtClean="0"/>
              <a:t>Reporting </a:t>
            </a:r>
            <a:r>
              <a:rPr lang="en-US" dirty="0"/>
              <a:t>should include a variety of different products, for different audiences.</a:t>
            </a:r>
          </a:p>
          <a:p>
            <a:pPr>
              <a:spcAft>
                <a:spcPts val="1200"/>
              </a:spcAft>
            </a:pPr>
            <a:r>
              <a:rPr lang="en-US" dirty="0" smtClean="0"/>
              <a:t>Create a dissemination plan early on in the evaluation process</a:t>
            </a:r>
          </a:p>
          <a:p>
            <a:pPr>
              <a:spcAft>
                <a:spcPts val="1200"/>
              </a:spcAft>
            </a:pPr>
            <a:r>
              <a:rPr lang="en-US" dirty="0" smtClean="0"/>
              <a:t>Ensure credibility and objectivity in the evaluation report</a:t>
            </a:r>
          </a:p>
          <a:p>
            <a:pPr>
              <a:spcAft>
                <a:spcPts val="1200"/>
              </a:spcAft>
            </a:pPr>
            <a:r>
              <a:rPr lang="en-US" dirty="0" smtClean="0"/>
              <a:t>Review results to identify areas for improvement, and create a plan for implementing change</a:t>
            </a:r>
          </a:p>
          <a:p>
            <a:pPr marL="0" indent="0">
              <a:spcAft>
                <a:spcPts val="1200"/>
              </a:spcAft>
              <a:buNone/>
            </a:pPr>
            <a:endParaRPr lang="en-US" sz="2400" dirty="0" smtClean="0"/>
          </a:p>
          <a:p>
            <a:pPr>
              <a:spcAft>
                <a:spcPts val="1200"/>
              </a:spcAft>
            </a:pPr>
            <a:endParaRPr lang="en-US" sz="2400" dirty="0" smtClean="0"/>
          </a:p>
          <a:p>
            <a:pPr marL="0" indent="0">
              <a:spcAft>
                <a:spcPts val="1200"/>
              </a:spcAft>
              <a:buNone/>
            </a:pPr>
            <a:endParaRPr lang="en-US" sz="2000" dirty="0" smtClean="0"/>
          </a:p>
        </p:txBody>
      </p:sp>
    </p:spTree>
    <p:extLst>
      <p:ext uri="{BB962C8B-B14F-4D97-AF65-F5344CB8AC3E}">
        <p14:creationId xmlns:p14="http://schemas.microsoft.com/office/powerpoint/2010/main" val="2405587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evaluation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200" dirty="0" smtClean="0"/>
              <a:t>Go to the Evaluation Resources Page on Nationalservice.gov/resources for more information:</a:t>
            </a:r>
          </a:p>
          <a:p>
            <a:pPr marL="0" indent="0">
              <a:buNone/>
            </a:pPr>
            <a:r>
              <a:rPr lang="en-US" sz="2200" u="sng" dirty="0">
                <a:hlinkClick r:id="rId3"/>
              </a:rPr>
              <a:t>http://</a:t>
            </a:r>
            <a:r>
              <a:rPr lang="en-US" sz="2200" u="sng" dirty="0" smtClean="0">
                <a:hlinkClick r:id="rId3"/>
              </a:rPr>
              <a:t>www.nationalservice.gov/resources/evaluation</a:t>
            </a:r>
            <a:endParaRPr lang="en-US" sz="2200" u="sng" dirty="0" smtClean="0"/>
          </a:p>
          <a:p>
            <a:pPr>
              <a:lnSpc>
                <a:spcPct val="100000"/>
              </a:lnSpc>
            </a:pPr>
            <a:r>
              <a:rPr lang="en-US" sz="2000" i="1" dirty="0" smtClean="0"/>
              <a:t>Community Toolbox: Using Evaluation to Understand and Improve </a:t>
            </a:r>
            <a:r>
              <a:rPr lang="en-US" sz="2000" i="1" dirty="0"/>
              <a:t>the Initiative </a:t>
            </a:r>
            <a:r>
              <a:rPr lang="en-US" sz="2000" i="1" dirty="0" smtClean="0">
                <a:hlinkClick r:id="rId4"/>
              </a:rPr>
              <a:t>http</a:t>
            </a:r>
            <a:r>
              <a:rPr lang="en-US" sz="2000" i="1" dirty="0">
                <a:hlinkClick r:id="rId4"/>
              </a:rPr>
              <a:t>://</a:t>
            </a:r>
            <a:r>
              <a:rPr lang="en-US" sz="2000" i="1" dirty="0" smtClean="0">
                <a:hlinkClick r:id="rId4"/>
              </a:rPr>
              <a:t>ctb.ku.edu/en/table-of-contents/evaluate/evaluation-to-understand-and-improve</a:t>
            </a:r>
            <a:r>
              <a:rPr lang="en-US" sz="2000" i="1" dirty="0" smtClean="0"/>
              <a:t> </a:t>
            </a:r>
          </a:p>
          <a:p>
            <a:pPr>
              <a:lnSpc>
                <a:spcPct val="100000"/>
              </a:lnSpc>
            </a:pPr>
            <a:r>
              <a:rPr lang="en-US" sz="2000" i="1" dirty="0" smtClean="0"/>
              <a:t>UNEG </a:t>
            </a:r>
            <a:r>
              <a:rPr lang="en-US" sz="2000" i="1" dirty="0"/>
              <a:t>Quality Checklist for Evaluation Reports </a:t>
            </a:r>
            <a:r>
              <a:rPr lang="en-US" sz="2000" i="1" dirty="0">
                <a:hlinkClick r:id="rId5"/>
              </a:rPr>
              <a:t>https://www.iom.int/jahia/webdav/site/myjahiasite/shared/shared/mainsite/about_iom/eva_techref/UNEG_Eval_Report.pdf</a:t>
            </a:r>
            <a:r>
              <a:rPr lang="en-US" sz="2000" i="1" dirty="0"/>
              <a:t> </a:t>
            </a:r>
          </a:p>
          <a:p>
            <a:pPr>
              <a:lnSpc>
                <a:spcPct val="100000"/>
              </a:lnSpc>
            </a:pPr>
            <a:r>
              <a:rPr lang="en-US" sz="2000" i="1" dirty="0"/>
              <a:t>Disseminating Evaluation Findings</a:t>
            </a:r>
            <a:br>
              <a:rPr lang="en-US" sz="2000" i="1" dirty="0"/>
            </a:br>
            <a:r>
              <a:rPr lang="en-US" sz="2000" i="1" dirty="0">
                <a:hlinkClick r:id="rId6"/>
              </a:rPr>
              <a:t>http://www.cdc.gov/healthyyouth/evaluation/pdf/brief9.pdf</a:t>
            </a:r>
            <a:endParaRPr lang="en-US" sz="2000" i="1" dirty="0"/>
          </a:p>
          <a:p>
            <a:pPr>
              <a:lnSpc>
                <a:spcPct val="100000"/>
              </a:lnSpc>
            </a:pPr>
            <a:r>
              <a:rPr lang="en-US" sz="2000" i="1" dirty="0"/>
              <a:t>Using Evaluation to Understand and Improve the Initiative </a:t>
            </a:r>
            <a:r>
              <a:rPr lang="en-US" sz="2000" i="1" dirty="0">
                <a:hlinkClick r:id="rId4"/>
              </a:rPr>
              <a:t>http://ctb.ku.edu/en/table-of-contents/evaluate/evaluation-to-understand-and-improve</a:t>
            </a:r>
            <a:endParaRPr lang="en-US" sz="2000" i="1" dirty="0"/>
          </a:p>
          <a:p>
            <a:pPr>
              <a:lnSpc>
                <a:spcPct val="100000"/>
              </a:lnSpc>
            </a:pPr>
            <a:r>
              <a:rPr lang="en-US" sz="2000" i="1" dirty="0"/>
              <a:t>Using Policy Evaluation Results</a:t>
            </a:r>
            <a:br>
              <a:rPr lang="en-US" sz="2000" i="1" dirty="0"/>
            </a:br>
            <a:r>
              <a:rPr lang="en-US" sz="2000" i="1" dirty="0">
                <a:hlinkClick r:id="rId7"/>
              </a:rPr>
              <a:t>http://www.cdc.gov/injury/pdfs/policy/Brief%207-a.pdf</a:t>
            </a:r>
            <a:r>
              <a:rPr lang="en-US" sz="2000" i="1" dirty="0"/>
              <a:t>   </a:t>
            </a:r>
          </a:p>
        </p:txBody>
      </p:sp>
    </p:spTree>
    <p:extLst>
      <p:ext uri="{BB962C8B-B14F-4D97-AF65-F5344CB8AC3E}">
        <p14:creationId xmlns:p14="http://schemas.microsoft.com/office/powerpoint/2010/main" val="2004582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650760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reporting</a:t>
            </a:r>
            <a:endParaRPr lang="en-US" dirty="0"/>
          </a:p>
        </p:txBody>
      </p:sp>
      <p:sp>
        <p:nvSpPr>
          <p:cNvPr id="3" name="Content Placeholder 2"/>
          <p:cNvSpPr>
            <a:spLocks noGrp="1"/>
          </p:cNvSpPr>
          <p:nvPr>
            <p:ph idx="1"/>
          </p:nvPr>
        </p:nvSpPr>
        <p:spPr/>
        <p:txBody>
          <a:bodyPr>
            <a:normAutofit/>
          </a:bodyPr>
          <a:lstStyle/>
          <a:p>
            <a:pPr marL="228600" lvl="1" indent="0">
              <a:buNone/>
            </a:pPr>
            <a:r>
              <a:rPr lang="en-US" sz="2800" dirty="0" smtClean="0"/>
              <a:t>Reporting:</a:t>
            </a:r>
          </a:p>
          <a:p>
            <a:pPr marL="685800" lvl="1" indent="-457200">
              <a:buFont typeface="+mj-lt"/>
              <a:buAutoNum type="arabicPeriod"/>
            </a:pPr>
            <a:r>
              <a:rPr lang="en-US" dirty="0" smtClean="0"/>
              <a:t>Completes the evaluation process by documenting work done and lessons learned</a:t>
            </a:r>
          </a:p>
          <a:p>
            <a:pPr marL="685800" lvl="1" indent="-457200">
              <a:buFont typeface="+mj-lt"/>
              <a:buAutoNum type="arabicPeriod"/>
            </a:pPr>
            <a:r>
              <a:rPr lang="en-US" dirty="0"/>
              <a:t>Provides an opportunity for reflection and learning, generating ideas for program improvement</a:t>
            </a:r>
          </a:p>
          <a:p>
            <a:pPr marL="685800" lvl="1" indent="-457200">
              <a:buFont typeface="+mj-lt"/>
              <a:buAutoNum type="arabicPeriod"/>
            </a:pPr>
            <a:r>
              <a:rPr lang="en-US" dirty="0" smtClean="0"/>
              <a:t>Monitors and tracks progress in strengthening program</a:t>
            </a:r>
          </a:p>
          <a:p>
            <a:pPr marL="1371600" lvl="2" indent="-457200">
              <a:buFont typeface="+mj-lt"/>
              <a:buAutoNum type="alphaLcPeriod"/>
            </a:pPr>
            <a:r>
              <a:rPr lang="en-US" dirty="0"/>
              <a:t>D</a:t>
            </a:r>
            <a:r>
              <a:rPr lang="en-US" dirty="0" smtClean="0"/>
              <a:t>emonstrates accountability to stakeholders</a:t>
            </a:r>
          </a:p>
          <a:p>
            <a:pPr marL="685800" lvl="1" indent="-457200">
              <a:buFont typeface="+mj-lt"/>
              <a:buAutoNum type="arabicPeriod"/>
            </a:pPr>
            <a:r>
              <a:rPr lang="en-US" dirty="0" smtClean="0"/>
              <a:t>Communicates accomplishments and what the program does</a:t>
            </a:r>
            <a:r>
              <a:rPr lang="en-US" sz="1400" dirty="0" smtClean="0"/>
              <a:t> </a:t>
            </a:r>
            <a:endParaRPr lang="en-US" dirty="0" smtClean="0"/>
          </a:p>
          <a:p>
            <a:pPr marL="0" lvl="0" indent="0">
              <a:buNone/>
            </a:pPr>
            <a:r>
              <a:rPr lang="en-US" sz="2000" dirty="0" smtClean="0"/>
              <a:t> </a:t>
            </a:r>
            <a:endParaRPr lang="en-US" dirty="0"/>
          </a:p>
        </p:txBody>
      </p:sp>
    </p:spTree>
    <p:extLst>
      <p:ext uri="{BB962C8B-B14F-4D97-AF65-F5344CB8AC3E}">
        <p14:creationId xmlns:p14="http://schemas.microsoft.com/office/powerpoint/2010/main" val="1704735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steps of reporting</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25080452"/>
              </p:ext>
            </p:extLst>
          </p:nvPr>
        </p:nvGraphicFramePr>
        <p:xfrm>
          <a:off x="0" y="1371600"/>
          <a:ext cx="9144000" cy="469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030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one: assess needs and requirements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734089167"/>
              </p:ext>
            </p:extLst>
          </p:nvPr>
        </p:nvGraphicFramePr>
        <p:xfrm>
          <a:off x="0" y="1371600"/>
          <a:ext cx="9144000" cy="469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5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Assess needs and requirements</a:t>
            </a:r>
            <a:endParaRPr lang="en-US" dirty="0"/>
          </a:p>
        </p:txBody>
      </p:sp>
      <p:sp>
        <p:nvSpPr>
          <p:cNvPr id="3" name="Content Placeholder 2"/>
          <p:cNvSpPr>
            <a:spLocks noGrp="1"/>
          </p:cNvSpPr>
          <p:nvPr>
            <p:ph idx="1"/>
          </p:nvPr>
        </p:nvSpPr>
        <p:spPr>
          <a:xfrm>
            <a:off x="457199" y="1340068"/>
            <a:ext cx="8294915" cy="4993423"/>
          </a:xfrm>
        </p:spPr>
        <p:txBody>
          <a:bodyPr>
            <a:normAutofit/>
          </a:bodyPr>
          <a:lstStyle/>
          <a:p>
            <a:r>
              <a:rPr lang="en-US" dirty="0"/>
              <a:t>How will reporting meet the needs of intended users?</a:t>
            </a:r>
          </a:p>
          <a:p>
            <a:pPr marL="0" indent="0">
              <a:buNone/>
            </a:pPr>
            <a:endParaRPr lang="en-US" dirty="0"/>
          </a:p>
          <a:p>
            <a:r>
              <a:rPr lang="en-US" dirty="0"/>
              <a:t>Are there reporting requirements stipulated by funders</a:t>
            </a:r>
            <a:r>
              <a:rPr lang="en-US" dirty="0" smtClean="0"/>
              <a:t>?</a:t>
            </a:r>
          </a:p>
          <a:p>
            <a:endParaRPr lang="en-US" dirty="0"/>
          </a:p>
          <a:p>
            <a:pPr marL="0" indent="0">
              <a:buNone/>
            </a:pPr>
            <a:endParaRPr lang="en-US" sz="2400" dirty="0"/>
          </a:p>
          <a:p>
            <a:pPr marL="0" indent="0">
              <a:buNone/>
            </a:pPr>
            <a:endParaRPr lang="en-US" sz="2400" dirty="0" smtClean="0"/>
          </a:p>
          <a:p>
            <a:pPr marL="228600" lvl="1" indent="0">
              <a:buNone/>
            </a:pPr>
            <a:endParaRPr lang="en-US" dirty="0" smtClean="0"/>
          </a:p>
          <a:p>
            <a:pPr marL="228600" lvl="1" indent="0">
              <a:buNone/>
            </a:pPr>
            <a:endParaRPr lang="en-US" dirty="0" smtClean="0"/>
          </a:p>
          <a:p>
            <a:pPr marL="2286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25314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plans</a:t>
            </a:r>
            <a:endParaRPr lang="en-US" dirty="0"/>
          </a:p>
        </p:txBody>
      </p:sp>
      <p:sp>
        <p:nvSpPr>
          <p:cNvPr id="3" name="Content Placeholder 2"/>
          <p:cNvSpPr>
            <a:spLocks noGrp="1"/>
          </p:cNvSpPr>
          <p:nvPr>
            <p:ph idx="1"/>
          </p:nvPr>
        </p:nvSpPr>
        <p:spPr/>
        <p:txBody>
          <a:bodyPr/>
          <a:lstStyle/>
          <a:p>
            <a:r>
              <a:rPr lang="en-US" sz="3200" dirty="0"/>
              <a:t>Develop a dissemination </a:t>
            </a:r>
            <a:r>
              <a:rPr lang="en-US" sz="3200" dirty="0" smtClean="0"/>
              <a:t>plan</a:t>
            </a:r>
          </a:p>
          <a:p>
            <a:pPr lvl="1">
              <a:buFont typeface="Arial" panose="020B0604020202020204" pitchFamily="34" charset="0"/>
              <a:buChar char="•"/>
            </a:pPr>
            <a:r>
              <a:rPr lang="en-US" sz="2800" dirty="0" smtClean="0"/>
              <a:t>Organizational tool that visually lays out information needs, products, timelines, priorities, and roles and </a:t>
            </a:r>
            <a:r>
              <a:rPr lang="en-US" sz="2800" dirty="0"/>
              <a:t>responsibilities</a:t>
            </a:r>
          </a:p>
          <a:p>
            <a:pPr lvl="1">
              <a:buFont typeface="Arial" panose="020B0604020202020204" pitchFamily="34" charset="0"/>
              <a:buChar char="•"/>
            </a:pPr>
            <a:r>
              <a:rPr lang="en-US" sz="2800" dirty="0"/>
              <a:t>Begin development early on in the evaluation process!</a:t>
            </a:r>
          </a:p>
          <a:p>
            <a:pPr lvl="1">
              <a:buFont typeface="Arial" panose="020B0604020202020204" pitchFamily="34" charset="0"/>
              <a:buChar char="•"/>
            </a:pPr>
            <a:r>
              <a:rPr lang="en-US" sz="2800" dirty="0"/>
              <a:t>Can use to build products into an external evaluator’s contract</a:t>
            </a:r>
          </a:p>
          <a:p>
            <a:endParaRPr lang="en-US" dirty="0"/>
          </a:p>
        </p:txBody>
      </p:sp>
    </p:spTree>
    <p:extLst>
      <p:ext uri="{BB962C8B-B14F-4D97-AF65-F5344CB8AC3E}">
        <p14:creationId xmlns:p14="http://schemas.microsoft.com/office/powerpoint/2010/main" val="428471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 dissemination plan</a:t>
            </a:r>
            <a:endParaRPr lang="en-US" dirty="0"/>
          </a:p>
        </p:txBody>
      </p:sp>
      <p:sp>
        <p:nvSpPr>
          <p:cNvPr id="3" name="Content Placeholder 2"/>
          <p:cNvSpPr>
            <a:spLocks noGrp="1"/>
          </p:cNvSpPr>
          <p:nvPr>
            <p:ph idx="1"/>
          </p:nvPr>
        </p:nvSpPr>
        <p:spPr>
          <a:xfrm>
            <a:off x="457200" y="1392072"/>
            <a:ext cx="8229600" cy="4941420"/>
          </a:xfrm>
        </p:spPr>
        <p:txBody>
          <a:bodyPr>
            <a:normAutofit lnSpcReduction="10000"/>
          </a:bodyPr>
          <a:lstStyle/>
          <a:p>
            <a:r>
              <a:rPr lang="en-US" dirty="0" smtClean="0"/>
              <a:t>Elements of a dissemination plan:</a:t>
            </a:r>
            <a:endParaRPr lang="en-US" dirty="0"/>
          </a:p>
          <a:p>
            <a:pPr marL="685800" lvl="1" indent="-457200">
              <a:buFont typeface="+mj-lt"/>
              <a:buAutoNum type="arabicPeriod"/>
            </a:pPr>
            <a:r>
              <a:rPr lang="en-US" dirty="0"/>
              <a:t>Who (stakeholders)</a:t>
            </a:r>
          </a:p>
          <a:p>
            <a:pPr marL="685800" lvl="1" indent="-457200">
              <a:buFont typeface="+mj-lt"/>
              <a:buAutoNum type="arabicPeriod"/>
            </a:pPr>
            <a:r>
              <a:rPr lang="en-US" dirty="0"/>
              <a:t>Needs what (information</a:t>
            </a:r>
            <a:r>
              <a:rPr lang="en-US" dirty="0" smtClean="0"/>
              <a:t>)</a:t>
            </a:r>
          </a:p>
          <a:p>
            <a:pPr marL="1371600" lvl="2" indent="-457200">
              <a:buFont typeface="+mj-lt"/>
              <a:buAutoNum type="alphaLcPeriod"/>
            </a:pPr>
            <a:r>
              <a:rPr lang="en-US" dirty="0" smtClean="0"/>
              <a:t>Is it required?</a:t>
            </a:r>
            <a:endParaRPr lang="en-US" dirty="0"/>
          </a:p>
          <a:p>
            <a:pPr marL="685800" lvl="1" indent="-457200">
              <a:buFont typeface="+mj-lt"/>
              <a:buAutoNum type="arabicPeriod"/>
            </a:pPr>
            <a:r>
              <a:rPr lang="en-US" dirty="0"/>
              <a:t>By what time (timeframe)</a:t>
            </a:r>
          </a:p>
          <a:p>
            <a:pPr marL="685800" lvl="1" indent="-457200">
              <a:buFont typeface="+mj-lt"/>
              <a:buAutoNum type="arabicPeriod"/>
            </a:pPr>
            <a:r>
              <a:rPr lang="en-US" dirty="0"/>
              <a:t>In what order of importance (priority)</a:t>
            </a:r>
          </a:p>
          <a:p>
            <a:pPr marL="685800" lvl="1" indent="-457200">
              <a:buFont typeface="+mj-lt"/>
              <a:buAutoNum type="arabicPeriod"/>
            </a:pPr>
            <a:r>
              <a:rPr lang="en-US" dirty="0" smtClean="0"/>
              <a:t>In </a:t>
            </a:r>
            <a:r>
              <a:rPr lang="en-US" dirty="0"/>
              <a:t>what format (product/mode</a:t>
            </a:r>
            <a:r>
              <a:rPr lang="en-US" dirty="0" smtClean="0"/>
              <a:t>)</a:t>
            </a:r>
          </a:p>
          <a:p>
            <a:pPr marL="685800" lvl="1" indent="-457200">
              <a:buFont typeface="+mj-lt"/>
              <a:buAutoNum type="arabicPeriod"/>
            </a:pPr>
            <a:r>
              <a:rPr lang="en-US" dirty="0" smtClean="0"/>
              <a:t>Who is responsible (creator/distributor)</a:t>
            </a:r>
            <a:endParaRPr lang="en-US" dirty="0"/>
          </a:p>
          <a:p>
            <a:pPr marL="228600" lvl="1" indent="0">
              <a:buNone/>
            </a:pPr>
            <a:endParaRPr lang="en-US" dirty="0" smtClean="0"/>
          </a:p>
          <a:p>
            <a:r>
              <a:rPr lang="en-US" dirty="0" smtClean="0"/>
              <a:t>Think proactively about what information stakeholders could use! </a:t>
            </a:r>
          </a:p>
          <a:p>
            <a:pPr marL="0" indent="0">
              <a:buNone/>
            </a:pPr>
            <a:endParaRPr lang="en-US" sz="2800" dirty="0"/>
          </a:p>
          <a:p>
            <a:pPr marL="0" lvl="0" indent="0">
              <a:buNone/>
            </a:pPr>
            <a:endParaRPr lang="en-US" dirty="0"/>
          </a:p>
          <a:p>
            <a:pPr marL="228600" lvl="1" indent="0">
              <a:buNone/>
            </a:pPr>
            <a:endParaRPr lang="en-US" dirty="0"/>
          </a:p>
        </p:txBody>
      </p:sp>
    </p:spTree>
    <p:extLst>
      <p:ext uri="{BB962C8B-B14F-4D97-AF65-F5344CB8AC3E}">
        <p14:creationId xmlns:p14="http://schemas.microsoft.com/office/powerpoint/2010/main" val="795406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DBA136-26CC-4D50-BE4A-ADCCA234C85E}"/>
</file>

<file path=customXml/itemProps2.xml><?xml version="1.0" encoding="utf-8"?>
<ds:datastoreItem xmlns:ds="http://schemas.openxmlformats.org/officeDocument/2006/customXml" ds:itemID="{F4C8C2D6-9BFF-426D-9FD0-17E94988BD73}"/>
</file>

<file path=customXml/itemProps3.xml><?xml version="1.0" encoding="utf-8"?>
<ds:datastoreItem xmlns:ds="http://schemas.openxmlformats.org/officeDocument/2006/customXml" ds:itemID="{B28D66B0-C158-4A64-A2CC-7DF684726C0A}"/>
</file>

<file path=docProps/app.xml><?xml version="1.0" encoding="utf-8"?>
<Properties xmlns="http://schemas.openxmlformats.org/officeDocument/2006/extended-properties" xmlns:vt="http://schemas.openxmlformats.org/officeDocument/2006/docPropsVTypes">
  <TotalTime>58366</TotalTime>
  <Words>9017</Words>
  <Application>Microsoft Office PowerPoint</Application>
  <PresentationFormat>On-screen Show (4:3)</PresentationFormat>
  <Paragraphs>490</Paragraphs>
  <Slides>35</Slides>
  <Notes>35</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1_Office Theme</vt:lpstr>
      <vt:lpstr>2_Office Theme</vt:lpstr>
      <vt:lpstr>3_Office Theme</vt:lpstr>
      <vt:lpstr>4_Office Theme</vt:lpstr>
      <vt:lpstr>Reporting and Using Evaluation Results</vt:lpstr>
      <vt:lpstr>Learning objectives</vt:lpstr>
      <vt:lpstr>What you’ve done and what’s left to do</vt:lpstr>
      <vt:lpstr>Purpose of reporting</vt:lpstr>
      <vt:lpstr>Basic steps of reporting</vt:lpstr>
      <vt:lpstr>Step one: assess needs and requirements</vt:lpstr>
      <vt:lpstr>Assess needs and requirements</vt:lpstr>
      <vt:lpstr>Dissemination plans</vt:lpstr>
      <vt:lpstr>Create a dissemination plan</vt:lpstr>
      <vt:lpstr>Facilitated example #1: dissemination plan</vt:lpstr>
      <vt:lpstr>Step two: develop reporting products</vt:lpstr>
      <vt:lpstr>Types of reporting products</vt:lpstr>
      <vt:lpstr>Written products</vt:lpstr>
      <vt:lpstr>Written products (cont.)</vt:lpstr>
      <vt:lpstr>Elements of an evaluation report</vt:lpstr>
      <vt:lpstr>The evaluation report: introduction</vt:lpstr>
      <vt:lpstr>The evaluation report: design and methods</vt:lpstr>
      <vt:lpstr>The evaluation report: findings</vt:lpstr>
      <vt:lpstr>Important considerations when writing a quality evaluation report</vt:lpstr>
      <vt:lpstr>Other products</vt:lpstr>
      <vt:lpstr>Step three: disseminate your products</vt:lpstr>
      <vt:lpstr>Step four: ensure and support use of findings</vt:lpstr>
      <vt:lpstr>Using evaluation results for action and improvement</vt:lpstr>
      <vt:lpstr>Identify program components to be improved</vt:lpstr>
      <vt:lpstr>Developing and implementing an action plan for program improvement</vt:lpstr>
      <vt:lpstr>Thinking about the future</vt:lpstr>
      <vt:lpstr>Facilitated example #2: using results of an impact evaluation</vt:lpstr>
      <vt:lpstr>Facilitated example #2: using results of an impact evaluation</vt:lpstr>
      <vt:lpstr>Facilitated example #2: using results of an impact evaluation</vt:lpstr>
      <vt:lpstr>Facilitated example #2: using results of an impact evaluation</vt:lpstr>
      <vt:lpstr>Facilitated example #2: using results of an impact evaluation</vt:lpstr>
      <vt:lpstr>Facilitated example #2: using results of an impact evaluation</vt:lpstr>
      <vt:lpstr>Important points to remember </vt:lpstr>
      <vt:lpstr>Resources on evaluation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Tendai, Sharron</cp:lastModifiedBy>
  <cp:revision>1547</cp:revision>
  <cp:lastPrinted>2015-05-28T18:42:41Z</cp:lastPrinted>
  <dcterms:created xsi:type="dcterms:W3CDTF">2013-02-08T15:06:34Z</dcterms:created>
  <dcterms:modified xsi:type="dcterms:W3CDTF">2015-06-22T13:52:29Z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